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2" r:id="rId9"/>
    <p:sldId id="261" r:id="rId10"/>
    <p:sldId id="265" r:id="rId11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800000"/>
    <a:srgbClr val="CC00CC"/>
    <a:srgbClr val="0033CC"/>
    <a:srgbClr val="CC0000"/>
    <a:srgbClr val="0000FF"/>
    <a:srgbClr val="660066"/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122E5A-C0CD-4BB0-8770-B32886F98A72}" type="doc">
      <dgm:prSet loTypeId="urn:microsoft.com/office/officeart/2005/8/layout/vList2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uk-UA"/>
        </a:p>
      </dgm:t>
    </dgm:pt>
    <dgm:pt modelId="{76C0D36B-937E-4DEE-9E83-1ED6B1643B69}">
      <dgm:prSet custT="1"/>
      <dgm:spPr/>
      <dgm:t>
        <a:bodyPr/>
        <a:lstStyle/>
        <a:p>
          <a:r>
            <a:rPr lang="ru-RU" sz="2600" b="1" dirty="0" err="1" smtClean="0"/>
            <a:t>Т-лімфоцити</a:t>
          </a:r>
          <a:r>
            <a:rPr lang="ru-RU" sz="2600" b="1" dirty="0" smtClean="0"/>
            <a:t>, </a:t>
          </a:r>
          <a:r>
            <a:rPr lang="ru-RU" sz="2600" b="1" dirty="0" err="1" smtClean="0"/>
            <a:t>їх</a:t>
          </a:r>
          <a:r>
            <a:rPr lang="ru-RU" sz="2600" b="1" dirty="0" smtClean="0"/>
            <a:t> </a:t>
          </a:r>
          <a:r>
            <a:rPr lang="ru-RU" sz="2600" b="1" dirty="0" err="1" smtClean="0"/>
            <a:t>субпопуляції</a:t>
          </a:r>
          <a:r>
            <a:rPr lang="ru-RU" sz="2600" b="1" dirty="0" smtClean="0"/>
            <a:t>: Тh0, Тh1, </a:t>
          </a:r>
          <a:r>
            <a:rPr lang="ru-RU" sz="2600" b="1" dirty="0" err="1" smtClean="0"/>
            <a:t>Тh</a:t>
          </a:r>
          <a:r>
            <a:rPr lang="ru-RU" sz="2600" b="1" dirty="0" smtClean="0"/>
            <a:t>, </a:t>
          </a:r>
          <a:r>
            <a:rPr lang="ru-RU" sz="2600" b="1" dirty="0" err="1" smtClean="0"/>
            <a:t>поверхневі</a:t>
          </a:r>
          <a:r>
            <a:rPr lang="ru-RU" sz="2600" b="1" dirty="0" smtClean="0"/>
            <a:t> </a:t>
          </a:r>
          <a:r>
            <a:rPr lang="ru-RU" sz="2600" b="1" dirty="0" err="1" smtClean="0"/>
            <a:t>маркери</a:t>
          </a:r>
          <a:r>
            <a:rPr lang="ru-RU" sz="2600" b="1" dirty="0" smtClean="0"/>
            <a:t> </a:t>
          </a:r>
          <a:r>
            <a:rPr lang="ru-RU" sz="2600" b="1" dirty="0" err="1" smtClean="0"/>
            <a:t>і</a:t>
          </a:r>
          <a:r>
            <a:rPr lang="ru-RU" sz="2600" b="1" dirty="0" smtClean="0"/>
            <a:t> </a:t>
          </a:r>
          <a:r>
            <a:rPr lang="ru-RU" sz="2600" b="1" dirty="0" err="1" smtClean="0"/>
            <a:t>рецептори</a:t>
          </a:r>
          <a:r>
            <a:rPr lang="ru-RU" sz="2600" b="1" dirty="0" smtClean="0"/>
            <a:t> </a:t>
          </a:r>
          <a:r>
            <a:rPr lang="ru-RU" sz="2600" b="1" dirty="0" err="1" smtClean="0"/>
            <a:t>цих</a:t>
          </a:r>
          <a:r>
            <a:rPr lang="ru-RU" sz="2600" b="1" dirty="0" smtClean="0"/>
            <a:t> </a:t>
          </a:r>
          <a:r>
            <a:rPr lang="ru-RU" sz="2600" b="1" dirty="0" err="1" smtClean="0"/>
            <a:t>клітин</a:t>
          </a:r>
          <a:r>
            <a:rPr lang="ru-RU" sz="2600" b="1" dirty="0" smtClean="0"/>
            <a:t>: CD4</a:t>
          </a:r>
          <a:r>
            <a:rPr lang="ru-RU" sz="2600" b="1" baseline="30000" dirty="0" smtClean="0"/>
            <a:t>+</a:t>
          </a:r>
          <a:r>
            <a:rPr lang="ru-RU" sz="2600" b="1" dirty="0" smtClean="0"/>
            <a:t> - </a:t>
          </a:r>
          <a:r>
            <a:rPr lang="ru-RU" sz="2600" b="1" dirty="0" err="1" smtClean="0"/>
            <a:t>лімфоцити</a:t>
          </a:r>
          <a:r>
            <a:rPr lang="ru-RU" sz="2600" b="1" dirty="0" smtClean="0"/>
            <a:t> (</a:t>
          </a:r>
          <a:r>
            <a:rPr lang="ru-RU" sz="2600" b="1" dirty="0" err="1" smtClean="0"/>
            <a:t>хелпери</a:t>
          </a:r>
          <a:r>
            <a:rPr lang="ru-RU" sz="2600" b="1" dirty="0" smtClean="0"/>
            <a:t>), CD8</a:t>
          </a:r>
          <a:r>
            <a:rPr lang="ru-RU" sz="2600" b="1" baseline="30000" dirty="0" smtClean="0"/>
            <a:t>+</a:t>
          </a:r>
          <a:r>
            <a:rPr lang="ru-RU" sz="2600" b="1" dirty="0" smtClean="0"/>
            <a:t>- </a:t>
          </a:r>
          <a:r>
            <a:rPr lang="ru-RU" sz="2600" b="1" dirty="0" err="1" smtClean="0"/>
            <a:t>лімфоцити</a:t>
          </a:r>
          <a:r>
            <a:rPr lang="ru-RU" sz="2600" b="1" dirty="0" smtClean="0"/>
            <a:t> ), </a:t>
          </a:r>
          <a:r>
            <a:rPr lang="ru-RU" sz="2600" b="1" dirty="0" err="1" smtClean="0"/>
            <a:t>їх</a:t>
          </a:r>
          <a:r>
            <a:rPr lang="ru-RU" sz="2600" b="1" dirty="0" smtClean="0"/>
            <a:t> </a:t>
          </a:r>
          <a:r>
            <a:rPr lang="ru-RU" sz="2600" b="1" dirty="0" err="1" smtClean="0"/>
            <a:t>функції</a:t>
          </a:r>
          <a:r>
            <a:rPr lang="ru-RU" sz="2600" b="1" dirty="0" smtClean="0"/>
            <a:t>.   </a:t>
          </a:r>
          <a:endParaRPr lang="uk-UA" sz="2600" b="1" dirty="0"/>
        </a:p>
      </dgm:t>
    </dgm:pt>
    <dgm:pt modelId="{820C556E-1C98-410C-A78E-25BFAEFAB0D6}" type="parTrans" cxnId="{1081A319-5675-46A2-9FDB-A6D7FB2F686A}">
      <dgm:prSet/>
      <dgm:spPr/>
      <dgm:t>
        <a:bodyPr/>
        <a:lstStyle/>
        <a:p>
          <a:endParaRPr lang="uk-UA"/>
        </a:p>
      </dgm:t>
    </dgm:pt>
    <dgm:pt modelId="{2B8FA8DC-D93F-45CD-A7CE-2A6975197BCF}" type="sibTrans" cxnId="{1081A319-5675-46A2-9FDB-A6D7FB2F686A}">
      <dgm:prSet/>
      <dgm:spPr/>
      <dgm:t>
        <a:bodyPr/>
        <a:lstStyle/>
        <a:p>
          <a:endParaRPr lang="uk-UA"/>
        </a:p>
      </dgm:t>
    </dgm:pt>
    <dgm:pt modelId="{77499872-64B9-4EE1-84A1-9953B709B4F4}">
      <dgm:prSet custT="1"/>
      <dgm:spPr/>
      <dgm:t>
        <a:bodyPr/>
        <a:lstStyle/>
        <a:p>
          <a:r>
            <a:rPr lang="ru-RU" sz="3200" b="1" dirty="0" err="1" smtClean="0"/>
            <a:t>В-лімфоцити</a:t>
          </a:r>
          <a:r>
            <a:rPr lang="ru-RU" sz="3200" b="1" dirty="0" smtClean="0"/>
            <a:t>: </a:t>
          </a:r>
          <a:r>
            <a:rPr lang="ru-RU" sz="3200" b="1" dirty="0" err="1" smtClean="0"/>
            <a:t>субпопуляції</a:t>
          </a:r>
          <a:r>
            <a:rPr lang="ru-RU" sz="3200" b="1" dirty="0" smtClean="0"/>
            <a:t>, </a:t>
          </a:r>
          <a:r>
            <a:rPr lang="ru-RU" sz="3200" b="1" dirty="0" err="1" smtClean="0"/>
            <a:t>поверхневі</a:t>
          </a:r>
          <a:r>
            <a:rPr lang="ru-RU" sz="3200" b="1" dirty="0" smtClean="0"/>
            <a:t> </a:t>
          </a:r>
          <a:r>
            <a:rPr lang="ru-RU" sz="3200" b="1" dirty="0" err="1" smtClean="0"/>
            <a:t>маркери</a:t>
          </a:r>
          <a:r>
            <a:rPr lang="ru-RU" sz="3200" b="1" dirty="0" smtClean="0"/>
            <a:t> </a:t>
          </a:r>
          <a:r>
            <a:rPr lang="ru-RU" sz="3200" b="1" dirty="0" err="1" smtClean="0"/>
            <a:t>і</a:t>
          </a:r>
          <a:r>
            <a:rPr lang="ru-RU" sz="3200" b="1" dirty="0" smtClean="0"/>
            <a:t> </a:t>
          </a:r>
          <a:r>
            <a:rPr lang="ru-RU" sz="3200" b="1" dirty="0" err="1" smtClean="0"/>
            <a:t>рецептори</a:t>
          </a:r>
          <a:r>
            <a:rPr lang="ru-RU" sz="3200" b="1" dirty="0" smtClean="0"/>
            <a:t>, </a:t>
          </a:r>
          <a:r>
            <a:rPr lang="ru-RU" sz="3200" b="1" dirty="0" err="1" smtClean="0"/>
            <a:t>їх</a:t>
          </a:r>
          <a:r>
            <a:rPr lang="ru-RU" sz="3200" b="1" dirty="0" smtClean="0"/>
            <a:t> </a:t>
          </a:r>
          <a:r>
            <a:rPr lang="ru-RU" sz="3200" b="1" dirty="0" err="1" smtClean="0"/>
            <a:t>функції</a:t>
          </a:r>
          <a:r>
            <a:rPr lang="ru-RU" sz="3200" b="1" dirty="0" smtClean="0"/>
            <a:t>. </a:t>
          </a:r>
          <a:endParaRPr lang="uk-UA" sz="3200" b="1" dirty="0"/>
        </a:p>
      </dgm:t>
    </dgm:pt>
    <dgm:pt modelId="{2D405CDF-6BC0-4FC3-A4D0-AD3D9B8D2E19}" type="parTrans" cxnId="{58CA1CCA-8799-4264-B71B-ACCA9B1FB1B3}">
      <dgm:prSet/>
      <dgm:spPr/>
      <dgm:t>
        <a:bodyPr/>
        <a:lstStyle/>
        <a:p>
          <a:endParaRPr lang="uk-UA"/>
        </a:p>
      </dgm:t>
    </dgm:pt>
    <dgm:pt modelId="{56CB6153-91B3-4D96-A64B-2F5F397AF276}" type="sibTrans" cxnId="{58CA1CCA-8799-4264-B71B-ACCA9B1FB1B3}">
      <dgm:prSet/>
      <dgm:spPr/>
      <dgm:t>
        <a:bodyPr/>
        <a:lstStyle/>
        <a:p>
          <a:endParaRPr lang="uk-UA"/>
        </a:p>
      </dgm:t>
    </dgm:pt>
    <dgm:pt modelId="{48C73FEB-ECFF-4979-8741-176833389FB9}">
      <dgm:prSet custT="1"/>
      <dgm:spPr/>
      <dgm:t>
        <a:bodyPr/>
        <a:lstStyle/>
        <a:p>
          <a:r>
            <a:rPr lang="uk-UA" sz="2800" b="1" dirty="0" smtClean="0"/>
            <a:t>Механізми формування штучного активного (</a:t>
          </a:r>
          <a:r>
            <a:rPr lang="uk-UA" sz="2800" b="1" dirty="0" err="1" smtClean="0"/>
            <a:t>поствакцинального</a:t>
          </a:r>
          <a:r>
            <a:rPr lang="uk-UA" sz="2800" b="1" dirty="0" smtClean="0"/>
            <a:t>) </a:t>
          </a:r>
          <a:r>
            <a:rPr lang="uk-UA" sz="2800" b="1" dirty="0" err="1" smtClean="0"/>
            <a:t>вмунітету</a:t>
          </a:r>
          <a:endParaRPr lang="uk-UA" sz="2800" b="1" dirty="0"/>
        </a:p>
      </dgm:t>
    </dgm:pt>
    <dgm:pt modelId="{67465915-B9E2-49E4-8420-C649F4370E4A}" type="parTrans" cxnId="{E2FC29E3-7FFD-4EF6-9D48-AE49FF1A99A4}">
      <dgm:prSet/>
      <dgm:spPr/>
      <dgm:t>
        <a:bodyPr/>
        <a:lstStyle/>
        <a:p>
          <a:endParaRPr lang="uk-UA"/>
        </a:p>
      </dgm:t>
    </dgm:pt>
    <dgm:pt modelId="{7DAC9A3B-7A47-4E17-A7C3-B57F23AFC7E4}" type="sibTrans" cxnId="{E2FC29E3-7FFD-4EF6-9D48-AE49FF1A99A4}">
      <dgm:prSet/>
      <dgm:spPr/>
      <dgm:t>
        <a:bodyPr/>
        <a:lstStyle/>
        <a:p>
          <a:endParaRPr lang="uk-UA"/>
        </a:p>
      </dgm:t>
    </dgm:pt>
    <dgm:pt modelId="{3AEF6302-3CF8-4774-816F-783AA0CB2621}" type="pres">
      <dgm:prSet presAssocID="{57122E5A-C0CD-4BB0-8770-B32886F98A7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AEAAA47-1580-4FD5-8259-853250B95871}" type="pres">
      <dgm:prSet presAssocID="{76C0D36B-937E-4DEE-9E83-1ED6B1643B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DCDD66C-A5AC-4DBE-B32B-D4335E8FC072}" type="pres">
      <dgm:prSet presAssocID="{2B8FA8DC-D93F-45CD-A7CE-2A6975197BCF}" presName="spacer" presStyleCnt="0"/>
      <dgm:spPr/>
      <dgm:t>
        <a:bodyPr/>
        <a:lstStyle/>
        <a:p>
          <a:endParaRPr lang="uk-UA"/>
        </a:p>
      </dgm:t>
    </dgm:pt>
    <dgm:pt modelId="{DC62A5D3-1218-4704-8A1A-13F79051A7B1}" type="pres">
      <dgm:prSet presAssocID="{77499872-64B9-4EE1-84A1-9953B709B4F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42D97CD-56B2-4411-8F38-0963874B0293}" type="pres">
      <dgm:prSet presAssocID="{56CB6153-91B3-4D96-A64B-2F5F397AF276}" presName="spacer" presStyleCnt="0"/>
      <dgm:spPr/>
      <dgm:t>
        <a:bodyPr/>
        <a:lstStyle/>
        <a:p>
          <a:endParaRPr lang="uk-UA"/>
        </a:p>
      </dgm:t>
    </dgm:pt>
    <dgm:pt modelId="{26A2EAA1-0310-4FE0-BEE0-16ED36E9E0CA}" type="pres">
      <dgm:prSet presAssocID="{48C73FEB-ECFF-4979-8741-176833389FB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2FC29E3-7FFD-4EF6-9D48-AE49FF1A99A4}" srcId="{57122E5A-C0CD-4BB0-8770-B32886F98A72}" destId="{48C73FEB-ECFF-4979-8741-176833389FB9}" srcOrd="2" destOrd="0" parTransId="{67465915-B9E2-49E4-8420-C649F4370E4A}" sibTransId="{7DAC9A3B-7A47-4E17-A7C3-B57F23AFC7E4}"/>
    <dgm:cxn modelId="{166D2E27-7305-433E-924C-F9B08977B069}" type="presOf" srcId="{76C0D36B-937E-4DEE-9E83-1ED6B1643B69}" destId="{9AEAAA47-1580-4FD5-8259-853250B95871}" srcOrd="0" destOrd="0" presId="urn:microsoft.com/office/officeart/2005/8/layout/vList2"/>
    <dgm:cxn modelId="{6ADC50EC-0997-4524-9882-1FB300EDA9E8}" type="presOf" srcId="{77499872-64B9-4EE1-84A1-9953B709B4F4}" destId="{DC62A5D3-1218-4704-8A1A-13F79051A7B1}" srcOrd="0" destOrd="0" presId="urn:microsoft.com/office/officeart/2005/8/layout/vList2"/>
    <dgm:cxn modelId="{E54F18B2-325F-45E8-B34D-D8AE1317565B}" type="presOf" srcId="{57122E5A-C0CD-4BB0-8770-B32886F98A72}" destId="{3AEF6302-3CF8-4774-816F-783AA0CB2621}" srcOrd="0" destOrd="0" presId="urn:microsoft.com/office/officeart/2005/8/layout/vList2"/>
    <dgm:cxn modelId="{1081A319-5675-46A2-9FDB-A6D7FB2F686A}" srcId="{57122E5A-C0CD-4BB0-8770-B32886F98A72}" destId="{76C0D36B-937E-4DEE-9E83-1ED6B1643B69}" srcOrd="0" destOrd="0" parTransId="{820C556E-1C98-410C-A78E-25BFAEFAB0D6}" sibTransId="{2B8FA8DC-D93F-45CD-A7CE-2A6975197BCF}"/>
    <dgm:cxn modelId="{58CA1CCA-8799-4264-B71B-ACCA9B1FB1B3}" srcId="{57122E5A-C0CD-4BB0-8770-B32886F98A72}" destId="{77499872-64B9-4EE1-84A1-9953B709B4F4}" srcOrd="1" destOrd="0" parTransId="{2D405CDF-6BC0-4FC3-A4D0-AD3D9B8D2E19}" sibTransId="{56CB6153-91B3-4D96-A64B-2F5F397AF276}"/>
    <dgm:cxn modelId="{F116817E-B57C-446A-94DB-079DE1D903BB}" type="presOf" srcId="{48C73FEB-ECFF-4979-8741-176833389FB9}" destId="{26A2EAA1-0310-4FE0-BEE0-16ED36E9E0CA}" srcOrd="0" destOrd="0" presId="urn:microsoft.com/office/officeart/2005/8/layout/vList2"/>
    <dgm:cxn modelId="{FE975541-9E5C-4604-9384-788A01129027}" type="presParOf" srcId="{3AEF6302-3CF8-4774-816F-783AA0CB2621}" destId="{9AEAAA47-1580-4FD5-8259-853250B95871}" srcOrd="0" destOrd="0" presId="urn:microsoft.com/office/officeart/2005/8/layout/vList2"/>
    <dgm:cxn modelId="{74315816-669C-4EAA-A8D4-C91ACF4443E0}" type="presParOf" srcId="{3AEF6302-3CF8-4774-816F-783AA0CB2621}" destId="{9DCDD66C-A5AC-4DBE-B32B-D4335E8FC072}" srcOrd="1" destOrd="0" presId="urn:microsoft.com/office/officeart/2005/8/layout/vList2"/>
    <dgm:cxn modelId="{0A1843BD-E7F9-4325-8E62-9BCB19DD770C}" type="presParOf" srcId="{3AEF6302-3CF8-4774-816F-783AA0CB2621}" destId="{DC62A5D3-1218-4704-8A1A-13F79051A7B1}" srcOrd="2" destOrd="0" presId="urn:microsoft.com/office/officeart/2005/8/layout/vList2"/>
    <dgm:cxn modelId="{429E58DF-8A32-45D8-9AD2-A84190BC7AD6}" type="presParOf" srcId="{3AEF6302-3CF8-4774-816F-783AA0CB2621}" destId="{C42D97CD-56B2-4411-8F38-0963874B0293}" srcOrd="3" destOrd="0" presId="urn:microsoft.com/office/officeart/2005/8/layout/vList2"/>
    <dgm:cxn modelId="{4D85BE9E-7341-4F67-938F-D33F7929F45B}" type="presParOf" srcId="{3AEF6302-3CF8-4774-816F-783AA0CB2621}" destId="{26A2EAA1-0310-4FE0-BEE0-16ED36E9E0C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FD8CD9-5261-4F6D-9CEA-06567126F641}" type="doc">
      <dgm:prSet loTypeId="urn:microsoft.com/office/officeart/2005/8/layout/vList2" loCatId="list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uk-UA"/>
        </a:p>
      </dgm:t>
    </dgm:pt>
    <dgm:pt modelId="{06444137-E931-40B0-944B-400CF30ABA6C}">
      <dgm:prSet custT="1"/>
      <dgm:spPr>
        <a:ln w="28575">
          <a:solidFill>
            <a:srgbClr val="0000FF"/>
          </a:solidFill>
        </a:ln>
      </dgm:spPr>
      <dgm:t>
        <a:bodyPr/>
        <a:lstStyle/>
        <a:p>
          <a:pPr algn="ctr" rtl="0"/>
          <a:r>
            <a:rPr lang="ru-RU" sz="3200" b="1" dirty="0" smtClean="0">
              <a:solidFill>
                <a:srgbClr val="0000FF"/>
              </a:solidFill>
            </a:rPr>
            <a:t>в</a:t>
          </a:r>
          <a:r>
            <a:rPr lang="uk-UA" sz="3200" b="1" dirty="0" err="1" smtClean="0">
              <a:solidFill>
                <a:srgbClr val="0000FF"/>
              </a:solidFill>
            </a:rPr>
            <a:t>раховувати</a:t>
          </a:r>
          <a:r>
            <a:rPr lang="uk-UA" sz="3200" b="1" dirty="0" smtClean="0">
              <a:solidFill>
                <a:srgbClr val="0000FF"/>
              </a:solidFill>
            </a:rPr>
            <a:t> та інтерпретувати </a:t>
          </a:r>
          <a:r>
            <a:rPr lang="uk-UA" sz="3200" b="1" dirty="0" smtClean="0">
              <a:solidFill>
                <a:srgbClr val="CC3300"/>
              </a:solidFill>
            </a:rPr>
            <a:t>результати </a:t>
          </a:r>
          <a:r>
            <a:rPr lang="uk-UA" sz="3200" b="1" dirty="0" err="1" smtClean="0">
              <a:solidFill>
                <a:srgbClr val="CC3300"/>
              </a:solidFill>
            </a:rPr>
            <a:t>імунохімічних</a:t>
          </a:r>
          <a:r>
            <a:rPr lang="uk-UA" sz="3200" b="1" dirty="0" smtClean="0">
              <a:solidFill>
                <a:srgbClr val="CC3300"/>
              </a:solidFill>
            </a:rPr>
            <a:t> діагностичних реакцій </a:t>
          </a:r>
          <a:endParaRPr lang="uk-UA" sz="3200" dirty="0">
            <a:solidFill>
              <a:srgbClr val="CC3300"/>
            </a:solidFill>
          </a:endParaRPr>
        </a:p>
      </dgm:t>
    </dgm:pt>
    <dgm:pt modelId="{2E75F012-838A-4FA6-943D-2D10C4A4D5FD}" type="parTrans" cxnId="{4933C4B1-1076-4704-86A3-9D5CF4FDC38A}">
      <dgm:prSet/>
      <dgm:spPr/>
      <dgm:t>
        <a:bodyPr/>
        <a:lstStyle/>
        <a:p>
          <a:pPr algn="ctr"/>
          <a:endParaRPr lang="uk-UA"/>
        </a:p>
      </dgm:t>
    </dgm:pt>
    <dgm:pt modelId="{927CA144-452E-4E54-A822-CDAFCFAE6114}" type="sibTrans" cxnId="{4933C4B1-1076-4704-86A3-9D5CF4FDC38A}">
      <dgm:prSet/>
      <dgm:spPr/>
      <dgm:t>
        <a:bodyPr/>
        <a:lstStyle/>
        <a:p>
          <a:pPr algn="ctr"/>
          <a:endParaRPr lang="uk-UA"/>
        </a:p>
      </dgm:t>
    </dgm:pt>
    <dgm:pt modelId="{67951170-AA83-42C4-AAF0-B9BD1D9AE81A}">
      <dgm:prSet custT="1"/>
      <dgm:spPr>
        <a:ln w="28575">
          <a:solidFill>
            <a:srgbClr val="CC00CC"/>
          </a:solidFill>
        </a:ln>
      </dgm:spPr>
      <dgm:t>
        <a:bodyPr/>
        <a:lstStyle/>
        <a:p>
          <a:pPr algn="ctr" rtl="0"/>
          <a:r>
            <a:rPr lang="uk-UA" sz="2800" b="1" dirty="0" smtClean="0">
              <a:solidFill>
                <a:srgbClr val="CC00CC"/>
              </a:solidFill>
            </a:rPr>
            <a:t>аналізувати результати лабораторних досліджень </a:t>
          </a:r>
          <a:r>
            <a:rPr lang="uk-UA" sz="2800" b="1" dirty="0" smtClean="0">
              <a:solidFill>
                <a:srgbClr val="0033CC"/>
              </a:solidFill>
            </a:rPr>
            <a:t>імунного статусу організму людини </a:t>
          </a:r>
          <a:endParaRPr lang="uk-UA" sz="2800" dirty="0">
            <a:solidFill>
              <a:srgbClr val="0033CC"/>
            </a:solidFill>
          </a:endParaRPr>
        </a:p>
      </dgm:t>
    </dgm:pt>
    <dgm:pt modelId="{F373AD3F-7D17-4015-9513-41B972D4521C}" type="sibTrans" cxnId="{561932C1-AEDD-425D-B2A3-055F432167D5}">
      <dgm:prSet/>
      <dgm:spPr/>
      <dgm:t>
        <a:bodyPr/>
        <a:lstStyle/>
        <a:p>
          <a:pPr algn="ctr"/>
          <a:endParaRPr lang="uk-UA"/>
        </a:p>
      </dgm:t>
    </dgm:pt>
    <dgm:pt modelId="{5311BD26-B587-4A26-B489-BED9C3514454}" type="parTrans" cxnId="{561932C1-AEDD-425D-B2A3-055F432167D5}">
      <dgm:prSet/>
      <dgm:spPr/>
      <dgm:t>
        <a:bodyPr/>
        <a:lstStyle/>
        <a:p>
          <a:pPr algn="ctr"/>
          <a:endParaRPr lang="uk-UA"/>
        </a:p>
      </dgm:t>
    </dgm:pt>
    <dgm:pt modelId="{CD327A9A-90C9-43BD-8FD9-24FDE253FACA}">
      <dgm:prSet custT="1"/>
      <dgm:spPr>
        <a:ln w="28575">
          <a:solidFill>
            <a:srgbClr val="CC3300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за результатами </a:t>
          </a:r>
          <a:r>
            <a:rPr lang="ru-RU" sz="2800" b="1" dirty="0" err="1" smtClean="0">
              <a:solidFill>
                <a:schemeClr val="tx1"/>
              </a:solidFill>
            </a:rPr>
            <a:t>серологічних</a:t>
          </a:r>
          <a:r>
            <a:rPr lang="ru-RU" sz="2800" b="1" dirty="0" smtClean="0">
              <a:solidFill>
                <a:schemeClr val="tx1"/>
              </a:solidFill>
            </a:rPr>
            <a:t> </a:t>
          </a:r>
          <a:r>
            <a:rPr lang="ru-RU" sz="2800" b="1" dirty="0" err="1" smtClean="0">
              <a:solidFill>
                <a:schemeClr val="tx1"/>
              </a:solidFill>
            </a:rPr>
            <a:t>реакцій</a:t>
          </a:r>
          <a:r>
            <a:rPr lang="ru-RU" sz="2800" b="1" dirty="0" smtClean="0">
              <a:solidFill>
                <a:schemeClr val="tx1"/>
              </a:solidFill>
            </a:rPr>
            <a:t> </a:t>
          </a:r>
          <a:r>
            <a:rPr lang="ru-RU" sz="2800" b="1" dirty="0" err="1" smtClean="0">
              <a:solidFill>
                <a:srgbClr val="0033CC"/>
              </a:solidFill>
            </a:rPr>
            <a:t>відрізняти</a:t>
          </a:r>
          <a:r>
            <a:rPr lang="ru-RU" sz="2800" b="1" dirty="0" smtClean="0">
              <a:solidFill>
                <a:srgbClr val="0033CC"/>
              </a:solidFill>
            </a:rPr>
            <a:t> </a:t>
          </a:r>
          <a:r>
            <a:rPr lang="ru-RU" sz="2800" b="1" dirty="0" err="1" smtClean="0">
              <a:solidFill>
                <a:srgbClr val="800000"/>
              </a:solidFill>
            </a:rPr>
            <a:t>наявне</a:t>
          </a:r>
          <a:r>
            <a:rPr lang="ru-RU" sz="2800" b="1" dirty="0" smtClean="0">
              <a:solidFill>
                <a:srgbClr val="800000"/>
              </a:solidFill>
            </a:rPr>
            <a:t> </a:t>
          </a:r>
          <a:r>
            <a:rPr lang="ru-RU" sz="2800" b="1" dirty="0" err="1" smtClean="0">
              <a:solidFill>
                <a:srgbClr val="800000"/>
              </a:solidFill>
            </a:rPr>
            <a:t>інфекційне</a:t>
          </a:r>
          <a:r>
            <a:rPr lang="ru-RU" sz="2800" b="1" dirty="0" smtClean="0">
              <a:solidFill>
                <a:srgbClr val="800000"/>
              </a:solidFill>
            </a:rPr>
            <a:t> </a:t>
          </a:r>
          <a:r>
            <a:rPr lang="ru-RU" sz="2800" b="1" dirty="0" err="1" smtClean="0">
              <a:solidFill>
                <a:srgbClr val="800000"/>
              </a:solidFill>
            </a:rPr>
            <a:t>захворювання</a:t>
          </a:r>
          <a:r>
            <a:rPr lang="ru-RU" sz="2800" b="1" dirty="0" smtClean="0">
              <a:solidFill>
                <a:srgbClr val="800000"/>
              </a:solidFill>
            </a:rPr>
            <a:t> </a:t>
          </a:r>
          <a:r>
            <a:rPr lang="ru-RU" sz="2800" b="1" dirty="0" err="1" smtClean="0">
              <a:solidFill>
                <a:srgbClr val="800000"/>
              </a:solidFill>
            </a:rPr>
            <a:t>від</a:t>
          </a:r>
          <a:r>
            <a:rPr lang="ru-RU" sz="2800" b="1" dirty="0" smtClean="0">
              <a:solidFill>
                <a:srgbClr val="800000"/>
              </a:solidFill>
            </a:rPr>
            <a:t> </a:t>
          </a:r>
          <a:r>
            <a:rPr lang="ru-RU" sz="2800" b="1" dirty="0" err="1" smtClean="0">
              <a:solidFill>
                <a:srgbClr val="800000"/>
              </a:solidFill>
            </a:rPr>
            <a:t>перенесеного</a:t>
          </a:r>
          <a:r>
            <a:rPr lang="ru-RU" sz="2800" b="1" dirty="0" smtClean="0">
              <a:solidFill>
                <a:srgbClr val="800000"/>
              </a:solidFill>
            </a:rPr>
            <a:t> </a:t>
          </a:r>
          <a:r>
            <a:rPr lang="ru-RU" sz="2800" b="1" dirty="0" err="1" smtClean="0">
              <a:solidFill>
                <a:srgbClr val="800000"/>
              </a:solidFill>
            </a:rPr>
            <a:t>раніше</a:t>
          </a:r>
          <a:r>
            <a:rPr lang="ru-RU" sz="2800" b="1" dirty="0" smtClean="0">
              <a:solidFill>
                <a:srgbClr val="FF0000"/>
              </a:solidFill>
            </a:rPr>
            <a:t>; </a:t>
          </a:r>
          <a:r>
            <a:rPr lang="ru-RU" sz="2800" b="1" dirty="0" err="1" smtClean="0">
              <a:solidFill>
                <a:srgbClr val="0033CC"/>
              </a:solidFill>
            </a:rPr>
            <a:t>гостру</a:t>
          </a:r>
          <a:r>
            <a:rPr lang="ru-RU" sz="2800" b="1" dirty="0" smtClean="0">
              <a:solidFill>
                <a:srgbClr val="0033CC"/>
              </a:solidFill>
            </a:rPr>
            <a:t>, </a:t>
          </a:r>
          <a:r>
            <a:rPr lang="ru-RU" sz="2800" b="1" dirty="0" err="1" smtClean="0">
              <a:solidFill>
                <a:srgbClr val="0033CC"/>
              </a:solidFill>
            </a:rPr>
            <a:t>хронічну</a:t>
          </a:r>
          <a:r>
            <a:rPr lang="ru-RU" sz="2800" b="1" dirty="0" smtClean="0">
              <a:solidFill>
                <a:srgbClr val="0033CC"/>
              </a:solidFill>
            </a:rPr>
            <a:t> </a:t>
          </a:r>
          <a:r>
            <a:rPr lang="ru-RU" sz="2800" b="1" dirty="0" err="1" smtClean="0">
              <a:solidFill>
                <a:srgbClr val="FF0000"/>
              </a:solidFill>
            </a:rPr>
            <a:t>інфекцію</a:t>
          </a:r>
          <a:r>
            <a:rPr lang="ru-RU" sz="2800" b="1" dirty="0" smtClean="0">
              <a:solidFill>
                <a:srgbClr val="FF0000"/>
              </a:solidFill>
            </a:rPr>
            <a:t>; </a:t>
          </a:r>
          <a:r>
            <a:rPr lang="ru-RU" sz="2800" b="1" dirty="0" err="1" smtClean="0">
              <a:solidFill>
                <a:srgbClr val="FF0000"/>
              </a:solidFill>
            </a:rPr>
            <a:t>визначати</a:t>
          </a:r>
          <a:r>
            <a:rPr lang="ru-RU" sz="2800" b="1" dirty="0" smtClean="0">
              <a:solidFill>
                <a:srgbClr val="FF0000"/>
              </a:solidFill>
            </a:rPr>
            <a:t> </a:t>
          </a:r>
          <a:r>
            <a:rPr lang="ru-RU" sz="2800" b="1" dirty="0" err="1" smtClean="0">
              <a:solidFill>
                <a:srgbClr val="CC00CC"/>
              </a:solidFill>
            </a:rPr>
            <a:t>необхідність</a:t>
          </a:r>
          <a:r>
            <a:rPr lang="ru-RU" sz="2800" b="1" dirty="0" smtClean="0">
              <a:solidFill>
                <a:srgbClr val="CC00CC"/>
              </a:solidFill>
            </a:rPr>
            <a:t> </a:t>
          </a:r>
          <a:r>
            <a:rPr lang="ru-RU" sz="2800" b="1" dirty="0" err="1" smtClean="0">
              <a:solidFill>
                <a:srgbClr val="CC00CC"/>
              </a:solidFill>
            </a:rPr>
            <a:t>ревакцинації</a:t>
          </a:r>
          <a:r>
            <a:rPr lang="ru-RU" sz="2800" b="1" dirty="0" smtClean="0">
              <a:solidFill>
                <a:srgbClr val="CC00CC"/>
              </a:solidFill>
            </a:rPr>
            <a:t>.</a:t>
          </a:r>
          <a:endParaRPr lang="uk-UA" sz="2800" b="1" dirty="0">
            <a:solidFill>
              <a:srgbClr val="CC00CC"/>
            </a:solidFill>
          </a:endParaRPr>
        </a:p>
      </dgm:t>
    </dgm:pt>
    <dgm:pt modelId="{AF6C9EFC-BCCB-447C-B8C0-50958394B8D8}" type="sibTrans" cxnId="{13639962-31F4-4876-9194-E20349DF7175}">
      <dgm:prSet/>
      <dgm:spPr/>
      <dgm:t>
        <a:bodyPr/>
        <a:lstStyle/>
        <a:p>
          <a:endParaRPr lang="uk-UA"/>
        </a:p>
      </dgm:t>
    </dgm:pt>
    <dgm:pt modelId="{FC0DDFF1-AA05-4E6B-B912-55426AF6E91F}" type="parTrans" cxnId="{13639962-31F4-4876-9194-E20349DF7175}">
      <dgm:prSet/>
      <dgm:spPr/>
      <dgm:t>
        <a:bodyPr/>
        <a:lstStyle/>
        <a:p>
          <a:endParaRPr lang="uk-UA"/>
        </a:p>
      </dgm:t>
    </dgm:pt>
    <dgm:pt modelId="{ACCF5CD5-5223-497C-ACEF-51310CBFBBAD}" type="pres">
      <dgm:prSet presAssocID="{A4FD8CD9-5261-4F6D-9CEA-06567126F64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AE357A2-0BC1-4859-9A34-26D8980C83BC}" type="pres">
      <dgm:prSet presAssocID="{06444137-E931-40B0-944B-400CF30ABA6C}" presName="parentText" presStyleLbl="node1" presStyleIdx="0" presStyleCnt="3" custScaleY="7572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C9D9EF2-00B1-445A-A8AB-F5A12A89D7B6}" type="pres">
      <dgm:prSet presAssocID="{927CA144-452E-4E54-A822-CDAFCFAE6114}" presName="spacer" presStyleCnt="0"/>
      <dgm:spPr/>
      <dgm:t>
        <a:bodyPr/>
        <a:lstStyle/>
        <a:p>
          <a:endParaRPr lang="uk-UA"/>
        </a:p>
      </dgm:t>
    </dgm:pt>
    <dgm:pt modelId="{66357C01-3266-42AC-8146-A734A8989F15}" type="pres">
      <dgm:prSet presAssocID="{67951170-AA83-42C4-AAF0-B9BD1D9AE81A}" presName="parentText" presStyleLbl="node1" presStyleIdx="1" presStyleCnt="3" custScaleY="71019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6F79851-E786-4996-9905-DC7850D76172}" type="pres">
      <dgm:prSet presAssocID="{F373AD3F-7D17-4015-9513-41B972D4521C}" presName="spacer" presStyleCnt="0"/>
      <dgm:spPr/>
      <dgm:t>
        <a:bodyPr/>
        <a:lstStyle/>
        <a:p>
          <a:endParaRPr lang="uk-UA"/>
        </a:p>
      </dgm:t>
    </dgm:pt>
    <dgm:pt modelId="{890234A3-10BA-4D50-8D9D-59056823AC14}" type="pres">
      <dgm:prSet presAssocID="{CD327A9A-90C9-43BD-8FD9-24FDE253FAC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BC627C5-96CA-45D2-B409-8EE1A3D07EAE}" type="presOf" srcId="{CD327A9A-90C9-43BD-8FD9-24FDE253FACA}" destId="{890234A3-10BA-4D50-8D9D-59056823AC14}" srcOrd="0" destOrd="0" presId="urn:microsoft.com/office/officeart/2005/8/layout/vList2"/>
    <dgm:cxn modelId="{13639962-31F4-4876-9194-E20349DF7175}" srcId="{A4FD8CD9-5261-4F6D-9CEA-06567126F641}" destId="{CD327A9A-90C9-43BD-8FD9-24FDE253FACA}" srcOrd="2" destOrd="0" parTransId="{FC0DDFF1-AA05-4E6B-B912-55426AF6E91F}" sibTransId="{AF6C9EFC-BCCB-447C-B8C0-50958394B8D8}"/>
    <dgm:cxn modelId="{3022E55B-E411-414E-94B5-102C3093FC60}" type="presOf" srcId="{A4FD8CD9-5261-4F6D-9CEA-06567126F641}" destId="{ACCF5CD5-5223-497C-ACEF-51310CBFBBAD}" srcOrd="0" destOrd="0" presId="urn:microsoft.com/office/officeart/2005/8/layout/vList2"/>
    <dgm:cxn modelId="{561932C1-AEDD-425D-B2A3-055F432167D5}" srcId="{A4FD8CD9-5261-4F6D-9CEA-06567126F641}" destId="{67951170-AA83-42C4-AAF0-B9BD1D9AE81A}" srcOrd="1" destOrd="0" parTransId="{5311BD26-B587-4A26-B489-BED9C3514454}" sibTransId="{F373AD3F-7D17-4015-9513-41B972D4521C}"/>
    <dgm:cxn modelId="{C0A82D10-5BCA-4EAE-A4D5-6F4E295688F2}" type="presOf" srcId="{67951170-AA83-42C4-AAF0-B9BD1D9AE81A}" destId="{66357C01-3266-42AC-8146-A734A8989F15}" srcOrd="0" destOrd="0" presId="urn:microsoft.com/office/officeart/2005/8/layout/vList2"/>
    <dgm:cxn modelId="{4933C4B1-1076-4704-86A3-9D5CF4FDC38A}" srcId="{A4FD8CD9-5261-4F6D-9CEA-06567126F641}" destId="{06444137-E931-40B0-944B-400CF30ABA6C}" srcOrd="0" destOrd="0" parTransId="{2E75F012-838A-4FA6-943D-2D10C4A4D5FD}" sibTransId="{927CA144-452E-4E54-A822-CDAFCFAE6114}"/>
    <dgm:cxn modelId="{1698E699-0CB4-4A30-8B13-D7E4A0F2B2CF}" type="presOf" srcId="{06444137-E931-40B0-944B-400CF30ABA6C}" destId="{4AE357A2-0BC1-4859-9A34-26D8980C83BC}" srcOrd="0" destOrd="0" presId="urn:microsoft.com/office/officeart/2005/8/layout/vList2"/>
    <dgm:cxn modelId="{E695E9F7-0328-4CA8-9665-DCDC0DFB3C51}" type="presParOf" srcId="{ACCF5CD5-5223-497C-ACEF-51310CBFBBAD}" destId="{4AE357A2-0BC1-4859-9A34-26D8980C83BC}" srcOrd="0" destOrd="0" presId="urn:microsoft.com/office/officeart/2005/8/layout/vList2"/>
    <dgm:cxn modelId="{C785E262-8B8F-4C00-98BF-3B086421CA9D}" type="presParOf" srcId="{ACCF5CD5-5223-497C-ACEF-51310CBFBBAD}" destId="{3C9D9EF2-00B1-445A-A8AB-F5A12A89D7B6}" srcOrd="1" destOrd="0" presId="urn:microsoft.com/office/officeart/2005/8/layout/vList2"/>
    <dgm:cxn modelId="{BF9C190F-DF1C-49FB-933A-40E1CE203A5A}" type="presParOf" srcId="{ACCF5CD5-5223-497C-ACEF-51310CBFBBAD}" destId="{66357C01-3266-42AC-8146-A734A8989F15}" srcOrd="2" destOrd="0" presId="urn:microsoft.com/office/officeart/2005/8/layout/vList2"/>
    <dgm:cxn modelId="{E275861C-5060-4300-B8F8-861710E701AC}" type="presParOf" srcId="{ACCF5CD5-5223-497C-ACEF-51310CBFBBAD}" destId="{66F79851-E786-4996-9905-DC7850D76172}" srcOrd="3" destOrd="0" presId="urn:microsoft.com/office/officeart/2005/8/layout/vList2"/>
    <dgm:cxn modelId="{53E2398D-DB04-4075-884E-EC9E2C8D979C}" type="presParOf" srcId="{ACCF5CD5-5223-497C-ACEF-51310CBFBBAD}" destId="{890234A3-10BA-4D50-8D9D-59056823AC1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EAAA47-1580-4FD5-8259-853250B95871}">
      <dsp:nvSpPr>
        <dsp:cNvPr id="0" name=""/>
        <dsp:cNvSpPr/>
      </dsp:nvSpPr>
      <dsp:spPr>
        <a:xfrm>
          <a:off x="0" y="1449"/>
          <a:ext cx="6372200" cy="17422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/>
            <a:t>Т-лімфоцити</a:t>
          </a:r>
          <a:r>
            <a:rPr lang="ru-RU" sz="2600" b="1" kern="1200" dirty="0" smtClean="0"/>
            <a:t>, </a:t>
          </a:r>
          <a:r>
            <a:rPr lang="ru-RU" sz="2600" b="1" kern="1200" dirty="0" err="1" smtClean="0"/>
            <a:t>їх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субпопуляції</a:t>
          </a:r>
          <a:r>
            <a:rPr lang="ru-RU" sz="2600" b="1" kern="1200" dirty="0" smtClean="0"/>
            <a:t>: Тh0, Тh1, </a:t>
          </a:r>
          <a:r>
            <a:rPr lang="ru-RU" sz="2600" b="1" kern="1200" dirty="0" err="1" smtClean="0"/>
            <a:t>Тh</a:t>
          </a:r>
          <a:r>
            <a:rPr lang="ru-RU" sz="2600" b="1" kern="1200" dirty="0" smtClean="0"/>
            <a:t>, </a:t>
          </a:r>
          <a:r>
            <a:rPr lang="ru-RU" sz="2600" b="1" kern="1200" dirty="0" err="1" smtClean="0"/>
            <a:t>поверхневі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маркери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і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рецептори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цих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клітин</a:t>
          </a:r>
          <a:r>
            <a:rPr lang="ru-RU" sz="2600" b="1" kern="1200" dirty="0" smtClean="0"/>
            <a:t>: CD4</a:t>
          </a:r>
          <a:r>
            <a:rPr lang="ru-RU" sz="2600" b="1" kern="1200" baseline="30000" dirty="0" smtClean="0"/>
            <a:t>+</a:t>
          </a:r>
          <a:r>
            <a:rPr lang="ru-RU" sz="2600" b="1" kern="1200" dirty="0" smtClean="0"/>
            <a:t> - </a:t>
          </a:r>
          <a:r>
            <a:rPr lang="ru-RU" sz="2600" b="1" kern="1200" dirty="0" err="1" smtClean="0"/>
            <a:t>лімфоцити</a:t>
          </a:r>
          <a:r>
            <a:rPr lang="ru-RU" sz="2600" b="1" kern="1200" dirty="0" smtClean="0"/>
            <a:t> (</a:t>
          </a:r>
          <a:r>
            <a:rPr lang="ru-RU" sz="2600" b="1" kern="1200" dirty="0" err="1" smtClean="0"/>
            <a:t>хелпери</a:t>
          </a:r>
          <a:r>
            <a:rPr lang="ru-RU" sz="2600" b="1" kern="1200" dirty="0" smtClean="0"/>
            <a:t>), CD8</a:t>
          </a:r>
          <a:r>
            <a:rPr lang="ru-RU" sz="2600" b="1" kern="1200" baseline="30000" dirty="0" smtClean="0"/>
            <a:t>+</a:t>
          </a:r>
          <a:r>
            <a:rPr lang="ru-RU" sz="2600" b="1" kern="1200" dirty="0" smtClean="0"/>
            <a:t>- </a:t>
          </a:r>
          <a:r>
            <a:rPr lang="ru-RU" sz="2600" b="1" kern="1200" dirty="0" err="1" smtClean="0"/>
            <a:t>лімфоцити</a:t>
          </a:r>
          <a:r>
            <a:rPr lang="ru-RU" sz="2600" b="1" kern="1200" dirty="0" smtClean="0"/>
            <a:t> ), </a:t>
          </a:r>
          <a:r>
            <a:rPr lang="ru-RU" sz="2600" b="1" kern="1200" dirty="0" err="1" smtClean="0"/>
            <a:t>їх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функції</a:t>
          </a:r>
          <a:r>
            <a:rPr lang="ru-RU" sz="2600" b="1" kern="1200" dirty="0" smtClean="0"/>
            <a:t>.   </a:t>
          </a:r>
          <a:endParaRPr lang="uk-UA" sz="2600" b="1" kern="1200" dirty="0"/>
        </a:p>
      </dsp:txBody>
      <dsp:txXfrm>
        <a:off x="0" y="1449"/>
        <a:ext cx="6372200" cy="1742203"/>
      </dsp:txXfrm>
    </dsp:sp>
    <dsp:sp modelId="{DC62A5D3-1218-4704-8A1A-13F79051A7B1}">
      <dsp:nvSpPr>
        <dsp:cNvPr id="0" name=""/>
        <dsp:cNvSpPr/>
      </dsp:nvSpPr>
      <dsp:spPr>
        <a:xfrm>
          <a:off x="0" y="1757054"/>
          <a:ext cx="6372200" cy="17422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/>
            <a:t>В-лімфоцити</a:t>
          </a:r>
          <a:r>
            <a:rPr lang="ru-RU" sz="3200" b="1" kern="1200" dirty="0" smtClean="0"/>
            <a:t>: </a:t>
          </a:r>
          <a:r>
            <a:rPr lang="ru-RU" sz="3200" b="1" kern="1200" dirty="0" err="1" smtClean="0"/>
            <a:t>субпопуляції</a:t>
          </a:r>
          <a:r>
            <a:rPr lang="ru-RU" sz="3200" b="1" kern="1200" dirty="0" smtClean="0"/>
            <a:t>, </a:t>
          </a:r>
          <a:r>
            <a:rPr lang="ru-RU" sz="3200" b="1" kern="1200" dirty="0" err="1" smtClean="0"/>
            <a:t>поверхневі</a:t>
          </a:r>
          <a:r>
            <a:rPr lang="ru-RU" sz="3200" b="1" kern="1200" dirty="0" smtClean="0"/>
            <a:t> </a:t>
          </a:r>
          <a:r>
            <a:rPr lang="ru-RU" sz="3200" b="1" kern="1200" dirty="0" err="1" smtClean="0"/>
            <a:t>маркери</a:t>
          </a:r>
          <a:r>
            <a:rPr lang="ru-RU" sz="3200" b="1" kern="1200" dirty="0" smtClean="0"/>
            <a:t> </a:t>
          </a:r>
          <a:r>
            <a:rPr lang="ru-RU" sz="3200" b="1" kern="1200" dirty="0" err="1" smtClean="0"/>
            <a:t>і</a:t>
          </a:r>
          <a:r>
            <a:rPr lang="ru-RU" sz="3200" b="1" kern="1200" dirty="0" smtClean="0"/>
            <a:t> </a:t>
          </a:r>
          <a:r>
            <a:rPr lang="ru-RU" sz="3200" b="1" kern="1200" dirty="0" err="1" smtClean="0"/>
            <a:t>рецептори</a:t>
          </a:r>
          <a:r>
            <a:rPr lang="ru-RU" sz="3200" b="1" kern="1200" dirty="0" smtClean="0"/>
            <a:t>, </a:t>
          </a:r>
          <a:r>
            <a:rPr lang="ru-RU" sz="3200" b="1" kern="1200" dirty="0" err="1" smtClean="0"/>
            <a:t>їх</a:t>
          </a:r>
          <a:r>
            <a:rPr lang="ru-RU" sz="3200" b="1" kern="1200" dirty="0" smtClean="0"/>
            <a:t> </a:t>
          </a:r>
          <a:r>
            <a:rPr lang="ru-RU" sz="3200" b="1" kern="1200" dirty="0" err="1" smtClean="0"/>
            <a:t>функції</a:t>
          </a:r>
          <a:r>
            <a:rPr lang="ru-RU" sz="3200" b="1" kern="1200" dirty="0" smtClean="0"/>
            <a:t>. </a:t>
          </a:r>
          <a:endParaRPr lang="uk-UA" sz="3200" b="1" kern="1200" dirty="0"/>
        </a:p>
      </dsp:txBody>
      <dsp:txXfrm>
        <a:off x="0" y="1757054"/>
        <a:ext cx="6372200" cy="1742203"/>
      </dsp:txXfrm>
    </dsp:sp>
    <dsp:sp modelId="{26A2EAA1-0310-4FE0-BEE0-16ED36E9E0CA}">
      <dsp:nvSpPr>
        <dsp:cNvPr id="0" name=""/>
        <dsp:cNvSpPr/>
      </dsp:nvSpPr>
      <dsp:spPr>
        <a:xfrm>
          <a:off x="0" y="3512659"/>
          <a:ext cx="6372200" cy="17422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Механізми формування штучного активного (</a:t>
          </a:r>
          <a:r>
            <a:rPr lang="uk-UA" sz="2800" b="1" kern="1200" dirty="0" err="1" smtClean="0"/>
            <a:t>поствакцинального</a:t>
          </a:r>
          <a:r>
            <a:rPr lang="uk-UA" sz="2800" b="1" kern="1200" dirty="0" smtClean="0"/>
            <a:t>) </a:t>
          </a:r>
          <a:r>
            <a:rPr lang="uk-UA" sz="2800" b="1" kern="1200" dirty="0" err="1" smtClean="0"/>
            <a:t>вмунітету</a:t>
          </a:r>
          <a:endParaRPr lang="uk-UA" sz="2800" b="1" kern="1200" dirty="0"/>
        </a:p>
      </dsp:txBody>
      <dsp:txXfrm>
        <a:off x="0" y="3512659"/>
        <a:ext cx="6372200" cy="174220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AE357A2-0BC1-4859-9A34-26D8980C83BC}">
      <dsp:nvSpPr>
        <dsp:cNvPr id="0" name=""/>
        <dsp:cNvSpPr/>
      </dsp:nvSpPr>
      <dsp:spPr>
        <a:xfrm>
          <a:off x="0" y="1776"/>
          <a:ext cx="9144000" cy="1483534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28575">
          <a:solidFill>
            <a:srgbClr val="0000FF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00FF"/>
              </a:solidFill>
            </a:rPr>
            <a:t>в</a:t>
          </a:r>
          <a:r>
            <a:rPr lang="uk-UA" sz="3200" b="1" kern="1200" dirty="0" err="1" smtClean="0">
              <a:solidFill>
                <a:srgbClr val="0000FF"/>
              </a:solidFill>
            </a:rPr>
            <a:t>раховувати</a:t>
          </a:r>
          <a:r>
            <a:rPr lang="uk-UA" sz="3200" b="1" kern="1200" dirty="0" smtClean="0">
              <a:solidFill>
                <a:srgbClr val="0000FF"/>
              </a:solidFill>
            </a:rPr>
            <a:t> та інтерпретувати </a:t>
          </a:r>
          <a:r>
            <a:rPr lang="uk-UA" sz="3200" b="1" kern="1200" dirty="0" smtClean="0">
              <a:solidFill>
                <a:srgbClr val="CC3300"/>
              </a:solidFill>
            </a:rPr>
            <a:t>результати </a:t>
          </a:r>
          <a:r>
            <a:rPr lang="uk-UA" sz="3200" b="1" kern="1200" dirty="0" err="1" smtClean="0">
              <a:solidFill>
                <a:srgbClr val="CC3300"/>
              </a:solidFill>
            </a:rPr>
            <a:t>імунохімічних</a:t>
          </a:r>
          <a:r>
            <a:rPr lang="uk-UA" sz="3200" b="1" kern="1200" dirty="0" smtClean="0">
              <a:solidFill>
                <a:srgbClr val="CC3300"/>
              </a:solidFill>
            </a:rPr>
            <a:t> діагностичних реакцій </a:t>
          </a:r>
          <a:endParaRPr lang="uk-UA" sz="3200" kern="1200" dirty="0">
            <a:solidFill>
              <a:srgbClr val="CC3300"/>
            </a:solidFill>
          </a:endParaRPr>
        </a:p>
      </dsp:txBody>
      <dsp:txXfrm>
        <a:off x="0" y="1776"/>
        <a:ext cx="9144000" cy="1483534"/>
      </dsp:txXfrm>
    </dsp:sp>
    <dsp:sp modelId="{66357C01-3266-42AC-8146-A734A8989F15}">
      <dsp:nvSpPr>
        <dsp:cNvPr id="0" name=""/>
        <dsp:cNvSpPr/>
      </dsp:nvSpPr>
      <dsp:spPr>
        <a:xfrm>
          <a:off x="0" y="1495458"/>
          <a:ext cx="9144000" cy="13913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28575">
          <a:solidFill>
            <a:srgbClr val="CC00CC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CC00CC"/>
              </a:solidFill>
            </a:rPr>
            <a:t>аналізувати результати лабораторних досліджень </a:t>
          </a:r>
          <a:r>
            <a:rPr lang="uk-UA" sz="2800" b="1" kern="1200" dirty="0" smtClean="0">
              <a:solidFill>
                <a:srgbClr val="0033CC"/>
              </a:solidFill>
            </a:rPr>
            <a:t>імунного статусу організму людини </a:t>
          </a:r>
          <a:endParaRPr lang="uk-UA" sz="2800" kern="1200" dirty="0">
            <a:solidFill>
              <a:srgbClr val="0033CC"/>
            </a:solidFill>
          </a:endParaRPr>
        </a:p>
      </dsp:txBody>
      <dsp:txXfrm>
        <a:off x="0" y="1495458"/>
        <a:ext cx="9144000" cy="1391320"/>
      </dsp:txXfrm>
    </dsp:sp>
    <dsp:sp modelId="{890234A3-10BA-4D50-8D9D-59056823AC14}">
      <dsp:nvSpPr>
        <dsp:cNvPr id="0" name=""/>
        <dsp:cNvSpPr/>
      </dsp:nvSpPr>
      <dsp:spPr>
        <a:xfrm>
          <a:off x="0" y="2896925"/>
          <a:ext cx="9144000" cy="195908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28575">
          <a:solidFill>
            <a:srgbClr val="CC33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за результатами </a:t>
          </a:r>
          <a:r>
            <a:rPr lang="ru-RU" sz="2800" b="1" kern="1200" dirty="0" err="1" smtClean="0">
              <a:solidFill>
                <a:schemeClr val="tx1"/>
              </a:solidFill>
            </a:rPr>
            <a:t>серологічних</a:t>
          </a:r>
          <a:r>
            <a:rPr lang="ru-RU" sz="2800" b="1" kern="1200" dirty="0" smtClean="0">
              <a:solidFill>
                <a:schemeClr val="tx1"/>
              </a:solidFill>
            </a:rPr>
            <a:t> </a:t>
          </a:r>
          <a:r>
            <a:rPr lang="ru-RU" sz="2800" b="1" kern="1200" dirty="0" err="1" smtClean="0">
              <a:solidFill>
                <a:schemeClr val="tx1"/>
              </a:solidFill>
            </a:rPr>
            <a:t>реакцій</a:t>
          </a:r>
          <a:r>
            <a:rPr lang="ru-RU" sz="2800" b="1" kern="1200" dirty="0" smtClean="0">
              <a:solidFill>
                <a:schemeClr val="tx1"/>
              </a:solidFill>
            </a:rPr>
            <a:t> </a:t>
          </a:r>
          <a:r>
            <a:rPr lang="ru-RU" sz="2800" b="1" kern="1200" dirty="0" err="1" smtClean="0">
              <a:solidFill>
                <a:srgbClr val="0033CC"/>
              </a:solidFill>
            </a:rPr>
            <a:t>відрізняти</a:t>
          </a:r>
          <a:r>
            <a:rPr lang="ru-RU" sz="2800" b="1" kern="1200" dirty="0" smtClean="0">
              <a:solidFill>
                <a:srgbClr val="0033CC"/>
              </a:solidFill>
            </a:rPr>
            <a:t> </a:t>
          </a:r>
          <a:r>
            <a:rPr lang="ru-RU" sz="2800" b="1" kern="1200" dirty="0" err="1" smtClean="0">
              <a:solidFill>
                <a:srgbClr val="800000"/>
              </a:solidFill>
            </a:rPr>
            <a:t>наявне</a:t>
          </a:r>
          <a:r>
            <a:rPr lang="ru-RU" sz="2800" b="1" kern="1200" dirty="0" smtClean="0">
              <a:solidFill>
                <a:srgbClr val="800000"/>
              </a:solidFill>
            </a:rPr>
            <a:t> </a:t>
          </a:r>
          <a:r>
            <a:rPr lang="ru-RU" sz="2800" b="1" kern="1200" dirty="0" err="1" smtClean="0">
              <a:solidFill>
                <a:srgbClr val="800000"/>
              </a:solidFill>
            </a:rPr>
            <a:t>інфекційне</a:t>
          </a:r>
          <a:r>
            <a:rPr lang="ru-RU" sz="2800" b="1" kern="1200" dirty="0" smtClean="0">
              <a:solidFill>
                <a:srgbClr val="800000"/>
              </a:solidFill>
            </a:rPr>
            <a:t> </a:t>
          </a:r>
          <a:r>
            <a:rPr lang="ru-RU" sz="2800" b="1" kern="1200" dirty="0" err="1" smtClean="0">
              <a:solidFill>
                <a:srgbClr val="800000"/>
              </a:solidFill>
            </a:rPr>
            <a:t>захворювання</a:t>
          </a:r>
          <a:r>
            <a:rPr lang="ru-RU" sz="2800" b="1" kern="1200" dirty="0" smtClean="0">
              <a:solidFill>
                <a:srgbClr val="800000"/>
              </a:solidFill>
            </a:rPr>
            <a:t> </a:t>
          </a:r>
          <a:r>
            <a:rPr lang="ru-RU" sz="2800" b="1" kern="1200" dirty="0" err="1" smtClean="0">
              <a:solidFill>
                <a:srgbClr val="800000"/>
              </a:solidFill>
            </a:rPr>
            <a:t>від</a:t>
          </a:r>
          <a:r>
            <a:rPr lang="ru-RU" sz="2800" b="1" kern="1200" dirty="0" smtClean="0">
              <a:solidFill>
                <a:srgbClr val="800000"/>
              </a:solidFill>
            </a:rPr>
            <a:t> </a:t>
          </a:r>
          <a:r>
            <a:rPr lang="ru-RU" sz="2800" b="1" kern="1200" dirty="0" err="1" smtClean="0">
              <a:solidFill>
                <a:srgbClr val="800000"/>
              </a:solidFill>
            </a:rPr>
            <a:t>перенесеного</a:t>
          </a:r>
          <a:r>
            <a:rPr lang="ru-RU" sz="2800" b="1" kern="1200" dirty="0" smtClean="0">
              <a:solidFill>
                <a:srgbClr val="800000"/>
              </a:solidFill>
            </a:rPr>
            <a:t> </a:t>
          </a:r>
          <a:r>
            <a:rPr lang="ru-RU" sz="2800" b="1" kern="1200" dirty="0" err="1" smtClean="0">
              <a:solidFill>
                <a:srgbClr val="800000"/>
              </a:solidFill>
            </a:rPr>
            <a:t>раніше</a:t>
          </a:r>
          <a:r>
            <a:rPr lang="ru-RU" sz="2800" b="1" kern="1200" dirty="0" smtClean="0">
              <a:solidFill>
                <a:srgbClr val="FF0000"/>
              </a:solidFill>
            </a:rPr>
            <a:t>; </a:t>
          </a:r>
          <a:r>
            <a:rPr lang="ru-RU" sz="2800" b="1" kern="1200" dirty="0" err="1" smtClean="0">
              <a:solidFill>
                <a:srgbClr val="0033CC"/>
              </a:solidFill>
            </a:rPr>
            <a:t>гостру</a:t>
          </a:r>
          <a:r>
            <a:rPr lang="ru-RU" sz="2800" b="1" kern="1200" dirty="0" smtClean="0">
              <a:solidFill>
                <a:srgbClr val="0033CC"/>
              </a:solidFill>
            </a:rPr>
            <a:t>, </a:t>
          </a:r>
          <a:r>
            <a:rPr lang="ru-RU" sz="2800" b="1" kern="1200" dirty="0" err="1" smtClean="0">
              <a:solidFill>
                <a:srgbClr val="0033CC"/>
              </a:solidFill>
            </a:rPr>
            <a:t>хронічну</a:t>
          </a:r>
          <a:r>
            <a:rPr lang="ru-RU" sz="2800" b="1" kern="1200" dirty="0" smtClean="0">
              <a:solidFill>
                <a:srgbClr val="0033CC"/>
              </a:solidFill>
            </a:rPr>
            <a:t> </a:t>
          </a:r>
          <a:r>
            <a:rPr lang="ru-RU" sz="2800" b="1" kern="1200" dirty="0" err="1" smtClean="0">
              <a:solidFill>
                <a:srgbClr val="FF0000"/>
              </a:solidFill>
            </a:rPr>
            <a:t>інфекцію</a:t>
          </a:r>
          <a:r>
            <a:rPr lang="ru-RU" sz="2800" b="1" kern="1200" dirty="0" smtClean="0">
              <a:solidFill>
                <a:srgbClr val="FF0000"/>
              </a:solidFill>
            </a:rPr>
            <a:t>; </a:t>
          </a:r>
          <a:r>
            <a:rPr lang="ru-RU" sz="2800" b="1" kern="1200" dirty="0" err="1" smtClean="0">
              <a:solidFill>
                <a:srgbClr val="FF0000"/>
              </a:solidFill>
            </a:rPr>
            <a:t>визначати</a:t>
          </a:r>
          <a:r>
            <a:rPr lang="ru-RU" sz="2800" b="1" kern="1200" dirty="0" smtClean="0">
              <a:solidFill>
                <a:srgbClr val="FF0000"/>
              </a:solidFill>
            </a:rPr>
            <a:t> </a:t>
          </a:r>
          <a:r>
            <a:rPr lang="ru-RU" sz="2800" b="1" kern="1200" dirty="0" err="1" smtClean="0">
              <a:solidFill>
                <a:srgbClr val="CC00CC"/>
              </a:solidFill>
            </a:rPr>
            <a:t>необхідність</a:t>
          </a:r>
          <a:r>
            <a:rPr lang="ru-RU" sz="2800" b="1" kern="1200" dirty="0" smtClean="0">
              <a:solidFill>
                <a:srgbClr val="CC00CC"/>
              </a:solidFill>
            </a:rPr>
            <a:t> </a:t>
          </a:r>
          <a:r>
            <a:rPr lang="ru-RU" sz="2800" b="1" kern="1200" dirty="0" err="1" smtClean="0">
              <a:solidFill>
                <a:srgbClr val="CC00CC"/>
              </a:solidFill>
            </a:rPr>
            <a:t>ревакцинації</a:t>
          </a:r>
          <a:r>
            <a:rPr lang="ru-RU" sz="2800" b="1" kern="1200" dirty="0" smtClean="0">
              <a:solidFill>
                <a:srgbClr val="CC00CC"/>
              </a:solidFill>
            </a:rPr>
            <a:t>.</a:t>
          </a:r>
          <a:endParaRPr lang="uk-UA" sz="2800" b="1" kern="1200" dirty="0">
            <a:solidFill>
              <a:srgbClr val="CC00CC"/>
            </a:solidFill>
          </a:endParaRPr>
        </a:p>
      </dsp:txBody>
      <dsp:txXfrm>
        <a:off x="0" y="2896925"/>
        <a:ext cx="9144000" cy="19590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E5ABB80-0A4F-4A55-997C-7544C5F5FC26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uk-UA" noProof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9F3426-FE7D-496B-BFA0-E45A4BF2CFE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EE983A-9A19-431E-82E8-BC3543B19DAF}" type="slidenum">
              <a:rPr lang="uk-U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uk-U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k-UA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D58AD7-BF05-4CFB-8EF6-E1966FB89B46}" type="slidenum">
              <a:rPr lang="uk-UA" smtClean="0"/>
              <a:pPr>
                <a:defRPr/>
              </a:pPr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k-UA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3444C6-4BFF-4750-8C1E-C052FB702F77}" type="slidenum">
              <a:rPr lang="uk-UA" smtClean="0"/>
              <a:pPr>
                <a:defRPr/>
              </a:pPr>
              <a:t>7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C6823-80C9-411B-96EA-A9AC5784B18E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7D164-3734-45AD-9813-C6DB9A12A12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CC3AC-FD6E-405F-BE20-A1CA8DD64C77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665FF-ECBD-4316-BD25-B3528952BDB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23EEE-F674-4315-A8C2-B75BC7A2D9E0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F9BD7-648F-48D4-A8DE-2F342546C50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53A97-2EC1-40A8-BFA6-F455A0023AF1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ECF81-F2D1-4BFA-8FD9-5811F971A97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F9D15-9BD3-408A-A873-0F4C3F88BD60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0A21C-7415-41DB-8E2E-9B4AC8C5F50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35F83-C0EF-48B7-B4A3-62F381C34D46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DC3E-73C0-4D2E-9CB0-ECCC22B6915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766A-FB79-45F1-824C-8352408A8334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93A61-EE20-460C-86CA-36C8051AD64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FEE27-B6B3-4594-B0CE-C956705A34E6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09E84-61EF-4DB9-AAB6-EED76DEF6AB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82EAD-2955-484A-818E-FB4555111910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067FD-7E21-4BEC-96AF-9B14B9753BD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1DA15-161E-4A6F-8059-7A3DC72495C4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68565-7C82-4B3B-AD3A-B45CBC27D24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20E6A-C3FB-4309-8461-75DE532C4E74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1C24A-0F4B-464A-8756-51DF14497CA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uk-UA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8F34F7-A20A-450E-A653-1593FDA99117}" type="datetimeFigureOut">
              <a:rPr lang="uk-UA"/>
              <a:pPr>
                <a:defRPr/>
              </a:pPr>
              <a:t>18.12.2020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DACB20-7BD3-4A28-ACCE-F4A269ECEBE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0.jpe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12.jpeg"/><Relationship Id="rId10" Type="http://schemas.microsoft.com/office/2007/relationships/diagramDrawing" Target="../diagrams/drawing1.xml"/><Relationship Id="rId4" Type="http://schemas.openxmlformats.org/officeDocument/2006/relationships/image" Target="../media/image11.png"/><Relationship Id="rId9" Type="http://schemas.openxmlformats.org/officeDocument/2006/relationships/diagramColors" Target="../diagrams/colors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bpart.kiev.ua/images/cat/2010/main/22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0"/>
            <a:ext cx="7772400" cy="1470025"/>
          </a:xfrm>
          <a:prstGeom prst="flowChartAlternateProcess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Кафедра мікробіології, вірусології, імунології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636912"/>
            <a:ext cx="6472808" cy="2016224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</a:rPr>
              <a:t>Курс за вибором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</a:rPr>
              <a:t>“ІНФЕКЦІЙНА ІМУНОЛОГІЯ”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50000">
              <a:srgbClr val="C2D1ED"/>
            </a:gs>
            <a:gs pos="100000">
              <a:srgbClr val="E1E8F5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5194300" cy="1143000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uk-UA" b="1" dirty="0" smtClean="0"/>
              <a:t>Актуальність курсу</a:t>
            </a:r>
          </a:p>
        </p:txBody>
      </p:sp>
      <p:pic>
        <p:nvPicPr>
          <p:cNvPr id="4" name="Содержимое 3" descr="file_183327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24128" y="116632"/>
            <a:ext cx="3376754" cy="2240798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 useBgFill="1">
        <p:nvSpPr>
          <p:cNvPr id="3076" name="Прямоугольник 8"/>
          <p:cNvSpPr>
            <a:spLocks noChangeArrowheads="1"/>
          </p:cNvSpPr>
          <p:nvPr/>
        </p:nvSpPr>
        <p:spPr bwMode="auto">
          <a:xfrm>
            <a:off x="0" y="2487613"/>
            <a:ext cx="8358188" cy="4370387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b="1">
                <a:solidFill>
                  <a:srgbClr val="FF0000"/>
                </a:solidFill>
              </a:rPr>
              <a:t>Інфекційна імунологія вивчає </a:t>
            </a:r>
            <a:r>
              <a:rPr lang="uk-UA" sz="3200" b="1"/>
              <a:t>механізми неспецифічного, специфічного захисту організму при інфекційних захворюваннях;</a:t>
            </a:r>
          </a:p>
          <a:p>
            <a:r>
              <a:rPr lang="uk-UA" sz="3200" b="1"/>
              <a:t>закладає основу для </a:t>
            </a:r>
            <a:r>
              <a:rPr lang="uk-UA" sz="3200" b="1">
                <a:solidFill>
                  <a:srgbClr val="3333FF"/>
                </a:solidFill>
              </a:rPr>
              <a:t>розробки методів діагностики, профілактики, лікування інфекційних захворювань</a:t>
            </a:r>
            <a:r>
              <a:rPr lang="uk-UA" sz="3200" b="1"/>
              <a:t>, </a:t>
            </a:r>
            <a:r>
              <a:rPr lang="uk-UA" sz="3200" b="1">
                <a:solidFill>
                  <a:srgbClr val="C00000"/>
                </a:solidFill>
              </a:rPr>
              <a:t>методів оцінки імунного статусу. </a:t>
            </a:r>
          </a:p>
          <a:p>
            <a:pPr algn="just"/>
            <a:endParaRPr lang="uk-UA" sz="22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Содержимое 8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uk-UA" b="1" dirty="0" smtClean="0">
                <a:solidFill>
                  <a:srgbClr val="C00000"/>
                </a:solidFill>
              </a:rPr>
              <a:t>Цілісні</a:t>
            </a:r>
            <a:r>
              <a:rPr lang="uk-UA" b="1" dirty="0" smtClean="0">
                <a:solidFill>
                  <a:srgbClr val="FF0000"/>
                </a:solidFill>
              </a:rPr>
              <a:t>, глибокі, ґрунтовні знання з інфекційної імунології </a:t>
            </a:r>
            <a:r>
              <a:rPr lang="uk-UA" b="1" dirty="0" smtClean="0"/>
              <a:t>здобувачі вищої освіти можуть отримати </a:t>
            </a:r>
            <a:r>
              <a:rPr lang="uk-UA" b="1" dirty="0" smtClean="0">
                <a:solidFill>
                  <a:srgbClr val="FF0000"/>
                </a:solidFill>
              </a:rPr>
              <a:t>лише на кафедрі мікробіології, імунології, вірусології.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b="1" dirty="0" smtClean="0"/>
              <a:t>Саме тут отримана раніше інформація </a:t>
            </a:r>
            <a:r>
              <a:rPr lang="uk-UA" b="1" dirty="0" smtClean="0">
                <a:solidFill>
                  <a:srgbClr val="3333FF"/>
                </a:solidFill>
              </a:rPr>
              <a:t>акумулюється, систематизується, аналізується і усвідомлюється </a:t>
            </a:r>
            <a:r>
              <a:rPr lang="uk-UA" b="1" dirty="0" smtClean="0"/>
              <a:t>майбутніми медичними працівниками. </a:t>
            </a:r>
            <a:endParaRPr lang="uk-UA" sz="2400" b="1" dirty="0" smtClean="0"/>
          </a:p>
          <a:p>
            <a:pPr eaLnBrk="1" hangingPunct="1">
              <a:buFont typeface="Arial" charset="0"/>
              <a:buNone/>
              <a:defRPr/>
            </a:pPr>
            <a:r>
              <a:rPr lang="uk-UA" sz="2000" b="1" dirty="0" smtClean="0"/>
              <a:t>					</a:t>
            </a:r>
            <a:endParaRPr lang="uk-UA" sz="2200" b="1" dirty="0" smtClean="0"/>
          </a:p>
          <a:p>
            <a:pPr eaLnBrk="1" hangingPunct="1">
              <a:buFont typeface="Arial" charset="0"/>
              <a:buNone/>
              <a:defRPr/>
            </a:pPr>
            <a:endParaRPr lang="uk-UA" sz="2200" b="1" dirty="0" smtClean="0"/>
          </a:p>
          <a:p>
            <a:pPr eaLnBrk="1" hangingPunct="1">
              <a:buFont typeface="Arial" charset="0"/>
              <a:buNone/>
              <a:defRPr/>
            </a:pPr>
            <a:endParaRPr lang="uk-UA" sz="2200" b="1" dirty="0" smtClean="0"/>
          </a:p>
          <a:p>
            <a:pPr eaLnBrk="1" hangingPunct="1">
              <a:buFont typeface="Arial" charset="0"/>
              <a:buNone/>
              <a:defRPr/>
            </a:pPr>
            <a:endParaRPr lang="uk-UA" sz="2200" b="1" dirty="0" smtClean="0"/>
          </a:p>
          <a:p>
            <a:pPr eaLnBrk="1" hangingPunct="1">
              <a:buFont typeface="Arial" charset="0"/>
              <a:buNone/>
              <a:defRPr/>
            </a:pPr>
            <a:endParaRPr lang="uk-UA" sz="2200" b="1" dirty="0" smtClean="0"/>
          </a:p>
          <a:p>
            <a:pPr eaLnBrk="1" hangingPunct="1">
              <a:buFont typeface="Arial" charset="0"/>
              <a:buNone/>
              <a:defRPr/>
            </a:pPr>
            <a:endParaRPr lang="uk-UA" sz="2200" b="1" dirty="0" smtClean="0"/>
          </a:p>
        </p:txBody>
      </p:sp>
      <p:pic>
        <p:nvPicPr>
          <p:cNvPr id="2" name="Рисунок 3" descr="імунологія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0" y="3609975"/>
            <a:ext cx="4572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0"/>
            <a:ext cx="2725738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Рисунок 6" descr="image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3788" y="3213100"/>
            <a:ext cx="42402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Содержимое 2"/>
          <p:cNvSpPr>
            <a:spLocks noGrp="1"/>
          </p:cNvSpPr>
          <p:nvPr>
            <p:ph idx="4294967295"/>
          </p:nvPr>
        </p:nvSpPr>
        <p:spPr>
          <a:xfrm>
            <a:off x="0" y="1484313"/>
            <a:ext cx="4679950" cy="5113337"/>
          </a:xfrm>
          <a:prstGeom prst="foldedCorner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uk-UA" sz="2800" b="1" dirty="0" smtClean="0"/>
              <a:t>отримання </a:t>
            </a:r>
            <a:r>
              <a:rPr lang="uk-UA" sz="2800" b="1" dirty="0" err="1" smtClean="0"/>
              <a:t>грунтовних</a:t>
            </a:r>
            <a:r>
              <a:rPr lang="en-US" sz="2800" b="1" dirty="0" smtClean="0"/>
              <a:t> </a:t>
            </a:r>
            <a:r>
              <a:rPr lang="uk-UA" sz="2800" b="1" dirty="0" smtClean="0"/>
              <a:t>знань </a:t>
            </a:r>
            <a:r>
              <a:rPr lang="uk-UA" sz="2800" b="1" dirty="0" smtClean="0">
                <a:solidFill>
                  <a:srgbClr val="3333FF"/>
                </a:solidFill>
              </a:rPr>
              <a:t>про основні механізми</a:t>
            </a:r>
            <a:r>
              <a:rPr lang="uk-UA" sz="2800" b="1" dirty="0" smtClean="0"/>
              <a:t> формування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b="1" dirty="0" smtClean="0">
                <a:solidFill>
                  <a:srgbClr val="0000FF"/>
                </a:solidFill>
              </a:rPr>
              <a:t>противірусного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b="1" dirty="0" smtClean="0">
                <a:solidFill>
                  <a:srgbClr val="FF0000"/>
                </a:solidFill>
              </a:rPr>
              <a:t>протибактеріального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b="1" dirty="0" smtClean="0">
                <a:solidFill>
                  <a:srgbClr val="800000"/>
                </a:solidFill>
              </a:rPr>
              <a:t>антитоксичного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b="1" dirty="0" smtClean="0">
                <a:solidFill>
                  <a:srgbClr val="CC00CC"/>
                </a:solidFill>
              </a:rPr>
              <a:t>протигрибкового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b="1" dirty="0" err="1" smtClean="0">
                <a:solidFill>
                  <a:srgbClr val="CC00CC"/>
                </a:solidFill>
              </a:rPr>
              <a:t>антипротозойного</a:t>
            </a:r>
            <a:r>
              <a:rPr lang="uk-UA" b="1" dirty="0" smtClean="0">
                <a:solidFill>
                  <a:srgbClr val="FF0000"/>
                </a:solidFill>
              </a:rPr>
              <a:t> імунітету</a:t>
            </a:r>
            <a:endParaRPr lang="uk-UA" b="1" dirty="0" smtClean="0"/>
          </a:p>
        </p:txBody>
      </p:sp>
      <p:sp>
        <p:nvSpPr>
          <p:cNvPr id="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3887788" cy="1143000"/>
          </a:xfrm>
          <a:prstGeom prst="downArrowCallou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uk-UA" b="1" dirty="0" smtClean="0">
                <a:solidFill>
                  <a:srgbClr val="C00000"/>
                </a:solidFill>
              </a:rPr>
              <a:t>Мета курсу</a:t>
            </a:r>
            <a:endParaRPr lang="uk-UA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88"/>
            <a:ext cx="9144000" cy="5689600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b="1" dirty="0" smtClean="0">
                <a:solidFill>
                  <a:srgbClr val="FF0000"/>
                </a:solidFill>
              </a:rPr>
              <a:t>ознайомлення</a:t>
            </a:r>
            <a:r>
              <a:rPr lang="uk-UA" b="1" dirty="0" smtClean="0"/>
              <a:t> здобувачів вищої освіти з </a:t>
            </a:r>
            <a:r>
              <a:rPr lang="uk-UA" b="1" dirty="0" smtClean="0">
                <a:solidFill>
                  <a:srgbClr val="3333FF"/>
                </a:solidFill>
              </a:rPr>
              <a:t>базовими поняттями</a:t>
            </a:r>
            <a:r>
              <a:rPr lang="uk-UA" b="1" dirty="0" smtClean="0"/>
              <a:t>, </a:t>
            </a:r>
            <a:r>
              <a:rPr lang="uk-UA" b="1" dirty="0" smtClean="0">
                <a:solidFill>
                  <a:srgbClr val="C00000"/>
                </a:solidFill>
              </a:rPr>
              <a:t>концепціями механізмів </a:t>
            </a:r>
            <a:r>
              <a:rPr lang="uk-UA" b="1" dirty="0" err="1" smtClean="0"/>
              <a:t>протиінфекційного</a:t>
            </a:r>
            <a:r>
              <a:rPr lang="uk-UA" b="1" dirty="0" smtClean="0"/>
              <a:t> імунітету;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b="1" dirty="0" smtClean="0">
                <a:solidFill>
                  <a:srgbClr val="FF0000"/>
                </a:solidFill>
              </a:rPr>
              <a:t>Формування</a:t>
            </a:r>
            <a:r>
              <a:rPr lang="uk-UA" b="1" dirty="0" smtClean="0"/>
              <a:t> фундаментальних знань розвитку імунної відповіді </a:t>
            </a:r>
            <a:r>
              <a:rPr lang="uk-UA" b="1" dirty="0" smtClean="0">
                <a:solidFill>
                  <a:srgbClr val="C00000"/>
                </a:solidFill>
              </a:rPr>
              <a:t>при гострих, хронічних інфекційних захворюваннях</a:t>
            </a:r>
            <a:r>
              <a:rPr lang="uk-UA" b="1" dirty="0" smtClean="0"/>
              <a:t>, </a:t>
            </a:r>
            <a:r>
              <a:rPr lang="uk-UA" b="1" dirty="0" smtClean="0">
                <a:solidFill>
                  <a:srgbClr val="3333FF"/>
                </a:solidFill>
              </a:rPr>
              <a:t>гнійно-запальних процесах</a:t>
            </a:r>
            <a:r>
              <a:rPr lang="uk-UA" b="1" dirty="0" smtClean="0"/>
              <a:t>, 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uk-UA" b="1" dirty="0" smtClean="0"/>
              <a:t>зумовлених патогенними 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uk-UA" b="1" dirty="0" smtClean="0"/>
              <a:t>та умовно-патогенними 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uk-UA" b="1" dirty="0" smtClean="0"/>
              <a:t>мікроорганізмами.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uk-UA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uk-UA" dirty="0" smtClean="0"/>
          </a:p>
        </p:txBody>
      </p:sp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89925" cy="1641475"/>
          </a:xfrm>
          <a:prstGeom prst="downArrowCallout">
            <a:avLst/>
          </a:prstGeom>
          <a:solidFill>
            <a:schemeClr val="accent5">
              <a:lumMod val="60000"/>
              <a:lumOff val="40000"/>
              <a:alpha val="80000"/>
            </a:schemeClr>
          </a:solidFill>
          <a:ln w="28575">
            <a:solidFill>
              <a:srgbClr val="FF0000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uk-UA" sz="3200" b="1" dirty="0" smtClean="0">
                <a:solidFill>
                  <a:srgbClr val="C00000"/>
                </a:solidFill>
              </a:rPr>
              <a:t>Завдання вибіркової навчальної дисципліни </a:t>
            </a:r>
            <a:r>
              <a:rPr lang="uk-UA" sz="3200" b="1" dirty="0" smtClean="0">
                <a:solidFill>
                  <a:srgbClr val="3333FF"/>
                </a:solidFill>
              </a:rPr>
              <a:t>«Інфекційна імунологія» 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75" y="4357688"/>
            <a:ext cx="385762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628775"/>
            <a:ext cx="8459788" cy="5229225"/>
          </a:xfrm>
          <a:ln w="38100">
            <a:solidFill>
              <a:srgbClr val="CC00CC"/>
            </a:solidFill>
          </a:ln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5000" b="1" dirty="0" err="1" smtClean="0">
                <a:solidFill>
                  <a:srgbClr val="0033CC"/>
                </a:solidFill>
              </a:rPr>
              <a:t>Кілінгову</a:t>
            </a:r>
            <a:r>
              <a:rPr lang="ru-RU" sz="5000" b="1" dirty="0" smtClean="0">
                <a:solidFill>
                  <a:srgbClr val="0033CC"/>
                </a:solidFill>
              </a:rPr>
              <a:t> систему </a:t>
            </a:r>
            <a:r>
              <a:rPr lang="ru-RU" sz="5000" b="1" dirty="0" err="1" smtClean="0">
                <a:solidFill>
                  <a:srgbClr val="0033CC"/>
                </a:solidFill>
              </a:rPr>
              <a:t>організму</a:t>
            </a:r>
            <a:r>
              <a:rPr lang="ru-RU" sz="5000" b="1" dirty="0" smtClean="0">
                <a:solidFill>
                  <a:srgbClr val="0033CC"/>
                </a:solidFill>
              </a:rPr>
              <a:t> </a:t>
            </a:r>
            <a:r>
              <a:rPr lang="ru-RU" sz="5000" b="1" dirty="0" err="1" smtClean="0">
                <a:solidFill>
                  <a:srgbClr val="0033CC"/>
                </a:solidFill>
              </a:rPr>
              <a:t>людини</a:t>
            </a:r>
            <a:r>
              <a:rPr lang="ru-RU" sz="5000" b="1" dirty="0" smtClean="0">
                <a:solidFill>
                  <a:srgbClr val="0033CC"/>
                </a:solidFill>
              </a:rPr>
              <a:t>: </a:t>
            </a:r>
            <a:r>
              <a:rPr lang="ru-RU" sz="5000" b="1" dirty="0" err="1" smtClean="0"/>
              <a:t>природні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кілери</a:t>
            </a:r>
            <a:r>
              <a:rPr lang="ru-RU" sz="5000" b="1" dirty="0" smtClean="0"/>
              <a:t>, </a:t>
            </a:r>
            <a:r>
              <a:rPr lang="ru-RU" sz="5000" b="1" dirty="0" err="1" smtClean="0"/>
              <a:t>великі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гранулярні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лімфоцити</a:t>
            </a:r>
            <a:r>
              <a:rPr lang="ru-RU" sz="5000" b="1" dirty="0" smtClean="0"/>
              <a:t>, </a:t>
            </a:r>
            <a:r>
              <a:rPr lang="ru-RU" sz="5000" b="1" dirty="0" err="1" smtClean="0"/>
              <a:t>К-клітини</a:t>
            </a:r>
            <a:r>
              <a:rPr lang="ru-RU" sz="5000" b="1" dirty="0" smtClean="0"/>
              <a:t>, ЛАК – </a:t>
            </a:r>
            <a:r>
              <a:rPr lang="ru-RU" sz="5000" b="1" dirty="0" err="1" smtClean="0"/>
              <a:t>клітини</a:t>
            </a:r>
            <a:r>
              <a:rPr lang="ru-RU" sz="5000" b="1" dirty="0" smtClean="0"/>
              <a:t>, </a:t>
            </a:r>
            <a:r>
              <a:rPr lang="ru-RU" sz="5000" b="1" dirty="0" err="1" smtClean="0"/>
              <a:t>їх</a:t>
            </a:r>
            <a:r>
              <a:rPr lang="ru-RU" sz="5000" b="1" dirty="0" smtClean="0"/>
              <a:t> роль в </a:t>
            </a:r>
            <a:r>
              <a:rPr lang="ru-RU" sz="5000" b="1" dirty="0" err="1" smtClean="0"/>
              <a:t>імунологічному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нагляді</a:t>
            </a:r>
            <a:r>
              <a:rPr lang="ru-RU" sz="5000" b="1" dirty="0" smtClean="0"/>
              <a:t>. </a:t>
            </a:r>
          </a:p>
          <a:p>
            <a:pPr>
              <a:defRPr/>
            </a:pPr>
            <a:r>
              <a:rPr lang="ru-RU" sz="5000" b="1" dirty="0" err="1" smtClean="0">
                <a:solidFill>
                  <a:srgbClr val="C00000"/>
                </a:solidFill>
              </a:rPr>
              <a:t>Етапи</a:t>
            </a:r>
            <a:r>
              <a:rPr lang="ru-RU" sz="5000" b="1" dirty="0" smtClean="0">
                <a:solidFill>
                  <a:srgbClr val="C00000"/>
                </a:solidFill>
              </a:rPr>
              <a:t> </a:t>
            </a:r>
            <a:r>
              <a:rPr lang="ru-RU" sz="5000" b="1" dirty="0" err="1" smtClean="0">
                <a:solidFill>
                  <a:srgbClr val="C00000"/>
                </a:solidFill>
              </a:rPr>
              <a:t>імунної</a:t>
            </a:r>
            <a:r>
              <a:rPr lang="ru-RU" sz="5000" b="1" dirty="0" smtClean="0">
                <a:solidFill>
                  <a:srgbClr val="C00000"/>
                </a:solidFill>
              </a:rPr>
              <a:t> </a:t>
            </a:r>
            <a:r>
              <a:rPr lang="ru-RU" sz="5000" b="1" dirty="0" err="1" smtClean="0">
                <a:solidFill>
                  <a:srgbClr val="C00000"/>
                </a:solidFill>
              </a:rPr>
              <a:t>відповіді</a:t>
            </a:r>
            <a:r>
              <a:rPr lang="ru-RU" sz="5000" b="1" dirty="0" smtClean="0">
                <a:solidFill>
                  <a:srgbClr val="C00000"/>
                </a:solidFill>
              </a:rPr>
              <a:t>: </a:t>
            </a:r>
            <a:r>
              <a:rPr lang="ru-RU" sz="5000" b="1" dirty="0" err="1" smtClean="0"/>
              <a:t>розпізнання</a:t>
            </a:r>
            <a:r>
              <a:rPr lang="ru-RU" sz="5000" b="1" dirty="0" smtClean="0"/>
              <a:t>, </a:t>
            </a:r>
            <a:r>
              <a:rPr lang="ru-RU" sz="5000" b="1" dirty="0" err="1" smtClean="0"/>
              <a:t>процесинг</a:t>
            </a:r>
            <a:r>
              <a:rPr lang="ru-RU" sz="5000" b="1" dirty="0" smtClean="0"/>
              <a:t> антигену, </a:t>
            </a:r>
            <a:r>
              <a:rPr lang="ru-RU" sz="5000" b="1" dirty="0" err="1" smtClean="0"/>
              <a:t>подання</a:t>
            </a:r>
            <a:r>
              <a:rPr lang="ru-RU" sz="5000" b="1" dirty="0" smtClean="0"/>
              <a:t> антигену Тh1 </a:t>
            </a:r>
            <a:r>
              <a:rPr lang="ru-RU" sz="5000" b="1" dirty="0" err="1" smtClean="0"/>
              <a:t>лімфоцитам</a:t>
            </a:r>
            <a:endParaRPr lang="ru-RU" sz="5000" b="1" dirty="0" smtClean="0"/>
          </a:p>
          <a:p>
            <a:pPr>
              <a:defRPr/>
            </a:pPr>
            <a:r>
              <a:rPr lang="ru-RU" sz="5000" b="1" dirty="0" err="1" smtClean="0">
                <a:solidFill>
                  <a:srgbClr val="CC00CC"/>
                </a:solidFill>
              </a:rPr>
              <a:t>Проліферацію</a:t>
            </a:r>
            <a:r>
              <a:rPr lang="ru-RU" sz="5000" b="1" dirty="0" smtClean="0">
                <a:solidFill>
                  <a:srgbClr val="CC00CC"/>
                </a:solidFill>
              </a:rPr>
              <a:t> </a:t>
            </a:r>
            <a:r>
              <a:rPr lang="ru-RU" sz="5000" b="1" dirty="0" err="1" smtClean="0">
                <a:solidFill>
                  <a:srgbClr val="CC00CC"/>
                </a:solidFill>
              </a:rPr>
              <a:t>і</a:t>
            </a:r>
            <a:r>
              <a:rPr lang="ru-RU" sz="5000" b="1" dirty="0" smtClean="0">
                <a:solidFill>
                  <a:srgbClr val="CC00CC"/>
                </a:solidFill>
              </a:rPr>
              <a:t> </a:t>
            </a:r>
            <a:r>
              <a:rPr lang="ru-RU" sz="5000" b="1" dirty="0" err="1" smtClean="0">
                <a:solidFill>
                  <a:srgbClr val="CC00CC"/>
                </a:solidFill>
              </a:rPr>
              <a:t>диференціацію</a:t>
            </a:r>
            <a:r>
              <a:rPr lang="ru-RU" sz="5000" b="1" dirty="0" smtClean="0">
                <a:solidFill>
                  <a:srgbClr val="CC00CC"/>
                </a:solidFill>
              </a:rPr>
              <a:t> </a:t>
            </a:r>
            <a:r>
              <a:rPr lang="ru-RU" sz="5000" b="1" dirty="0" err="1" smtClean="0"/>
              <a:t>Т-клітин</a:t>
            </a:r>
            <a:r>
              <a:rPr lang="ru-RU" sz="5000" b="1" dirty="0" smtClean="0"/>
              <a:t> (</a:t>
            </a:r>
            <a:r>
              <a:rPr lang="ru-RU" sz="5000" b="1" dirty="0" err="1" smtClean="0"/>
              <a:t>хелперів</a:t>
            </a:r>
            <a:r>
              <a:rPr lang="ru-RU" sz="5000" b="1" dirty="0" smtClean="0"/>
              <a:t>, </a:t>
            </a:r>
            <a:r>
              <a:rPr lang="ru-RU" sz="5000" b="1" dirty="0" err="1" smtClean="0"/>
              <a:t>супресорів</a:t>
            </a:r>
            <a:r>
              <a:rPr lang="ru-RU" sz="5000" b="1" dirty="0" smtClean="0"/>
              <a:t>, </a:t>
            </a:r>
            <a:r>
              <a:rPr lang="ru-RU" sz="5000" b="1" dirty="0" err="1" smtClean="0"/>
              <a:t>ефекторів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гіперчутлівості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уповільненого</a:t>
            </a:r>
            <a:r>
              <a:rPr lang="ru-RU" sz="5000" b="1" dirty="0" smtClean="0"/>
              <a:t> типу, </a:t>
            </a:r>
            <a:r>
              <a:rPr lang="ru-RU" sz="5000" b="1" dirty="0" err="1" smtClean="0"/>
              <a:t>клітин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пам'яті</a:t>
            </a:r>
            <a:r>
              <a:rPr lang="ru-RU" sz="5000" b="1" dirty="0" smtClean="0"/>
              <a:t>)</a:t>
            </a:r>
          </a:p>
          <a:p>
            <a:pPr>
              <a:defRPr/>
            </a:pPr>
            <a:r>
              <a:rPr lang="ru-RU" sz="5000" b="1" dirty="0" err="1" smtClean="0">
                <a:solidFill>
                  <a:srgbClr val="CC0000"/>
                </a:solidFill>
              </a:rPr>
              <a:t>Цитокіни</a:t>
            </a:r>
            <a:r>
              <a:rPr lang="ru-RU" sz="5000" b="1" dirty="0" smtClean="0"/>
              <a:t>, </a:t>
            </a:r>
            <a:r>
              <a:rPr lang="ru-RU" sz="5000" b="1" dirty="0" err="1" smtClean="0"/>
              <a:t>їх</a:t>
            </a:r>
            <a:r>
              <a:rPr lang="ru-RU" sz="5000" b="1" dirty="0" smtClean="0"/>
              <a:t> роль у </a:t>
            </a:r>
            <a:r>
              <a:rPr lang="ru-RU" sz="5000" b="1" dirty="0" err="1" smtClean="0"/>
              <a:t>формуванні</a:t>
            </a:r>
            <a:r>
              <a:rPr lang="ru-RU" sz="5000" b="1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ru-RU" sz="5000" b="1" dirty="0" err="1" smtClean="0"/>
              <a:t>реакцій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імунітету</a:t>
            </a:r>
            <a:r>
              <a:rPr lang="ru-RU" sz="5000" b="1" dirty="0" smtClean="0"/>
              <a:t>. </a:t>
            </a:r>
          </a:p>
          <a:p>
            <a:pPr>
              <a:defRPr/>
            </a:pPr>
            <a:r>
              <a:rPr lang="ru-RU" sz="5000" b="1" dirty="0" err="1" smtClean="0">
                <a:solidFill>
                  <a:srgbClr val="0033CC"/>
                </a:solidFill>
              </a:rPr>
              <a:t>Інтерлейкіни</a:t>
            </a:r>
            <a:r>
              <a:rPr lang="ru-RU" sz="5000" b="1" dirty="0" smtClean="0">
                <a:solidFill>
                  <a:srgbClr val="0033CC"/>
                </a:solidFill>
              </a:rPr>
              <a:t>, </a:t>
            </a:r>
            <a:r>
              <a:rPr lang="ru-RU" sz="5000" b="1" dirty="0" err="1" smtClean="0"/>
              <a:t>їх</a:t>
            </a:r>
            <a:r>
              <a:rPr lang="ru-RU" sz="5000" b="1" dirty="0" smtClean="0"/>
              <a:t> </a:t>
            </a:r>
            <a:r>
              <a:rPr lang="ru-RU" sz="5000" b="1" dirty="0" err="1" smtClean="0"/>
              <a:t>значення</a:t>
            </a:r>
            <a:r>
              <a:rPr lang="ru-RU" sz="5000" b="1" dirty="0" smtClean="0"/>
              <a:t>.</a:t>
            </a:r>
            <a:endParaRPr lang="uk-UA" sz="5000" b="1" dirty="0" smtClean="0"/>
          </a:p>
          <a:p>
            <a:pPr>
              <a:defRPr/>
            </a:pPr>
            <a:endParaRPr lang="uk-UA" sz="5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44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uk-UA" sz="44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uk-UA" sz="2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400" b="1" dirty="0" smtClean="0">
              <a:solidFill>
                <a:srgbClr val="C0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uk-UA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uk-UA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55650" y="115888"/>
            <a:ext cx="7777163" cy="1512887"/>
          </a:xfrm>
          <a:prstGeom prst="downArrowCallou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200" b="1" dirty="0" smtClean="0">
                <a:solidFill>
                  <a:srgbClr val="C00000"/>
                </a:solidFill>
              </a:rPr>
              <a:t>Здобувач вищої освіти вивчають  </a:t>
            </a:r>
          </a:p>
        </p:txBody>
      </p:sp>
      <p:pic>
        <p:nvPicPr>
          <p:cNvPr id="7172" name="Picture 5" descr="http://0.static.wix.com/media/b240ce30de5b9361155040f62da5fb68.wix_mp_5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88" y="4572000"/>
            <a:ext cx="288131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5225" y="549275"/>
            <a:ext cx="2898775" cy="483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Рисунок 4" descr="unnamed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4005263"/>
            <a:ext cx="3200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350"/>
            <a:ext cx="8229600" cy="1143000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 w="12700"/>
        </p:spPr>
        <p:txBody>
          <a:bodyPr/>
          <a:lstStyle/>
          <a:p>
            <a:pPr eaLnBrk="1" hangingPunct="1">
              <a:defRPr/>
            </a:pPr>
            <a:r>
              <a:rPr lang="uk-UA" sz="3200" b="1" dirty="0" smtClean="0">
                <a:solidFill>
                  <a:srgbClr val="C00000"/>
                </a:solidFill>
              </a:rPr>
              <a:t>Здобувач вищої освіти отримає знання про:</a:t>
            </a:r>
            <a:r>
              <a:rPr lang="uk-UA" sz="2800" b="1" dirty="0" smtClean="0">
                <a:solidFill>
                  <a:srgbClr val="CC0000"/>
                </a:solidFill>
              </a:rPr>
              <a:t>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12776"/>
          <a:ext cx="6372200" cy="5256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313"/>
            <a:ext cx="6215063" cy="1785937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00B050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uk-UA" sz="4000" b="1" dirty="0" smtClean="0">
                <a:solidFill>
                  <a:srgbClr val="CC0000"/>
                </a:solidFill>
              </a:rPr>
              <a:t>На заняттях ми навчимо: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2000216"/>
          <a:ext cx="9144000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20" name="Рисунок 7" descr="big_serologicheskie_issledovania_infekcionnyh_zabolevanij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45225" y="285750"/>
            <a:ext cx="289877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3" descr="istockphoto-1219978307-612x6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188" y="765175"/>
            <a:ext cx="8075612" cy="5300663"/>
          </a:xfrm>
          <a:prstGeom prst="round2DiagRect">
            <a:avLst>
              <a:gd name="adj1" fmla="val 16667"/>
              <a:gd name="adj2" fmla="val 11107"/>
            </a:avLst>
          </a:prstGeom>
          <a:solidFill>
            <a:schemeClr val="accent6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2400" b="1" dirty="0" smtClean="0"/>
              <a:t>Курс за вибором </a:t>
            </a:r>
            <a:r>
              <a:rPr lang="uk-UA" sz="2400" b="1" dirty="0" smtClean="0">
                <a:solidFill>
                  <a:srgbClr val="FF0000"/>
                </a:solidFill>
              </a:rPr>
              <a:t>«Інфекційна імунологія» </a:t>
            </a:r>
            <a:r>
              <a:rPr lang="uk-UA" sz="2400" b="1" dirty="0" smtClean="0"/>
              <a:t>рекомендується до вивчення всім здобувачам вищої медичної освіти, а також </a:t>
            </a:r>
            <a:r>
              <a:rPr lang="uk-UA" sz="2400" b="1" dirty="0" smtClean="0">
                <a:solidFill>
                  <a:srgbClr val="3333FF"/>
                </a:solidFill>
              </a:rPr>
              <a:t>тим, хто прагне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uk-UA" sz="2400" b="1" dirty="0" smtClean="0">
                <a:solidFill>
                  <a:srgbClr val="00B050"/>
                </a:solidFill>
              </a:rPr>
              <a:t>розширити свої знання </a:t>
            </a:r>
            <a:r>
              <a:rPr lang="uk-UA" sz="2400" b="1" dirty="0" smtClean="0"/>
              <a:t>з основ інфекційної патології,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uk-UA" sz="2400" b="1" dirty="0" smtClean="0">
                <a:solidFill>
                  <a:srgbClr val="00B050"/>
                </a:solidFill>
              </a:rPr>
              <a:t>використовувати набуті знання</a:t>
            </a:r>
            <a:r>
              <a:rPr lang="uk-UA" sz="2400" b="1" dirty="0" smtClean="0"/>
              <a:t>, практичні навички  в галузі медицини </a:t>
            </a:r>
            <a:r>
              <a:rPr lang="uk-UA" sz="2400" b="1" dirty="0" smtClean="0">
                <a:solidFill>
                  <a:srgbClr val="C00000"/>
                </a:solidFill>
              </a:rPr>
              <a:t>для дослідження</a:t>
            </a:r>
            <a:r>
              <a:rPr lang="uk-UA" sz="2400" b="1" dirty="0" smtClean="0"/>
              <a:t> </a:t>
            </a:r>
            <a:r>
              <a:rPr lang="uk-UA" sz="2400" b="1" dirty="0" err="1" smtClean="0"/>
              <a:t>протиінфекційного</a:t>
            </a:r>
            <a:r>
              <a:rPr lang="uk-UA" sz="2400" b="1" dirty="0" smtClean="0"/>
              <a:t> захисту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uk-UA" sz="2400" b="1" dirty="0" smtClean="0">
                <a:solidFill>
                  <a:srgbClr val="FF0000"/>
                </a:solidFill>
              </a:rPr>
              <a:t>в лікуванні</a:t>
            </a:r>
            <a:r>
              <a:rPr lang="uk-UA" sz="2400" b="1" dirty="0" smtClean="0"/>
              <a:t>,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uk-UA" sz="2400" b="1" dirty="0" smtClean="0">
                <a:solidFill>
                  <a:srgbClr val="FF0000"/>
                </a:solidFill>
              </a:rPr>
              <a:t>діагностиці,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uk-UA" sz="2400" b="1" dirty="0" smtClean="0">
                <a:solidFill>
                  <a:srgbClr val="FF0000"/>
                </a:solidFill>
              </a:rPr>
              <a:t>профілактиці</a:t>
            </a:r>
            <a:r>
              <a:rPr lang="uk-UA" sz="2400" b="1" dirty="0" smtClean="0"/>
              <a:t> інфекційних захворювань, гнійно-запальних процесів.</a:t>
            </a:r>
            <a:endParaRPr lang="uk-UA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6" descr="4b7fec96-0397-45e2-b2c7-f16198391ca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68313" y="1052513"/>
            <a:ext cx="8229600" cy="4321175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algn="r">
              <a:defRPr/>
            </a:pPr>
            <a:r>
              <a:rPr lang="uk-UA" b="1" dirty="0" err="1" smtClean="0">
                <a:solidFill>
                  <a:srgbClr val="C00000"/>
                </a:solidFill>
              </a:rPr>
              <a:t>“Наш</a:t>
            </a:r>
            <a:r>
              <a:rPr lang="uk-UA" b="1" dirty="0" smtClean="0">
                <a:solidFill>
                  <a:srgbClr val="C00000"/>
                </a:solidFill>
              </a:rPr>
              <a:t> організм – держава, а сили імунітету – армія, що стоїть на сторожі його </a:t>
            </a:r>
            <a:r>
              <a:rPr lang="uk-UA" b="1" dirty="0" err="1" smtClean="0">
                <a:solidFill>
                  <a:srgbClr val="C00000"/>
                </a:solidFill>
              </a:rPr>
              <a:t>незалежності”</a:t>
            </a:r>
            <a:r>
              <a:rPr lang="uk-UA" b="1" dirty="0" smtClean="0">
                <a:solidFill>
                  <a:srgbClr val="C00000"/>
                </a:solidFill>
              </a:rPr>
              <a:t/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sz="4000" b="1" dirty="0" smtClean="0">
                <a:solidFill>
                  <a:srgbClr val="CC00CC"/>
                </a:solidFill>
              </a:rPr>
              <a:t>Рем Петров</a:t>
            </a:r>
            <a:endParaRPr lang="uk-UA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540</TotalTime>
  <Words>393</Words>
  <Application>Microsoft Office PowerPoint</Application>
  <PresentationFormat>Экран (4:3)</PresentationFormat>
  <Paragraphs>55</Paragraphs>
  <Slides>10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Wingdings</vt:lpstr>
      <vt:lpstr>Тема Office</vt:lpstr>
      <vt:lpstr>Кафедра мікробіології, вірусології, імунології</vt:lpstr>
      <vt:lpstr>Актуальність курсу</vt:lpstr>
      <vt:lpstr>Слайд 3</vt:lpstr>
      <vt:lpstr>Мета курсу</vt:lpstr>
      <vt:lpstr>Завдання вибіркової навчальної дисципліни «Інфекційна імунологія» </vt:lpstr>
      <vt:lpstr>Здобувач вищої освіти вивчають  </vt:lpstr>
      <vt:lpstr>Здобувач вищої освіти отримає знання про: </vt:lpstr>
      <vt:lpstr>На заняттях ми навчимо:</vt:lpstr>
      <vt:lpstr>Слайд 9</vt:lpstr>
      <vt:lpstr>“Наш організм – держава, а сили імунітету – армія, що стоїть на сторожі його незалежності” Рем Петров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АК</dc:creator>
  <cp:lastModifiedBy>microbiology2</cp:lastModifiedBy>
  <cp:revision>58</cp:revision>
  <dcterms:created xsi:type="dcterms:W3CDTF">2020-12-16T19:08:35Z</dcterms:created>
  <dcterms:modified xsi:type="dcterms:W3CDTF">2020-12-18T11:23:20Z</dcterms:modified>
</cp:coreProperties>
</file>