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8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6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C2BA4-C5C3-4A65-BA0D-042CEF2644CE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9A1BB-3CBC-4E2B-A484-5CB4DF869C6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84E4B-DC74-4251-B13D-20F742FD1630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DB7763-D0AA-4D91-B828-2FE85A14956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8F844-E847-4686-A0CD-124B65DC410C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31386-AE1F-4656-9028-B41775E0545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D6411-1168-4581-87A5-95476E14D787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40F4D-476F-4407-8172-A62AB215904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>
            <a:off x="7588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2"/>
          <p:cNvCxnSpPr/>
          <p:nvPr/>
        </p:nvCxnSpPr>
        <p:spPr>
          <a:xfrm>
            <a:off x="46450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831C1-B2E5-4A57-B62D-887D1506B867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A8204-8284-4A50-859B-3B3D9ED74FB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20301-1C5C-49A5-ABC4-C21C30A6CBE3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EF7BA-963C-4785-96FB-D91A473E178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4FA18-6EFF-4DFF-B4D0-00B386DF5C8C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C15AF-E2BF-4298-A5CD-55057EB843F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9"/>
          <p:cNvCxnSpPr/>
          <p:nvPr/>
        </p:nvCxnSpPr>
        <p:spPr>
          <a:xfrm rot="5400000">
            <a:off x="1677194" y="2515394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8C659-A8F7-4784-81D1-008065DF0D9E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0597-BBD6-44F1-ACCB-29EBD188941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EA69A-0182-4507-AFA1-117AEC89B11A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D4B03-C600-406D-B989-CDE24BAC3E6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F0F36-663E-42EE-974F-2DEEA3B64D8A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6A0BA-C40C-49A2-8A10-2F8A161E88A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C8448-7B22-4AA8-B9FF-9CCF88DFE57D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940C7-F53D-4EC9-83CD-06058906189F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762000" y="4572000"/>
            <a:ext cx="6781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2000" y="685800"/>
            <a:ext cx="7543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4BA066-AA94-487E-80BF-FD43ACC15AA3}" type="datetimeFigureOut">
              <a:rPr lang="uk-UA"/>
              <a:pPr>
                <a:defRPr/>
              </a:pPr>
              <a:t>16.03.2026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6FD835FB-1C3C-4E19-8993-A41AC0B601A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77875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74" r:id="rId5"/>
    <p:sldLayoutId id="2147483669" r:id="rId6"/>
    <p:sldLayoutId id="2147483668" r:id="rId7"/>
    <p:sldLayoutId id="2147483675" r:id="rId8"/>
    <p:sldLayoutId id="2147483667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3725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3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1412875"/>
            <a:ext cx="7543800" cy="1439863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Економіка охорони здоров'я. Маркетинг медичних послуг</a:t>
            </a:r>
            <a:endParaRPr lang="uk-UA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1001713" y="3716338"/>
            <a:ext cx="7200900" cy="223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AD0101"/>
              </a:buClr>
            </a:pPr>
            <a:r>
              <a:rPr lang="uk-UA" sz="3200" b="1"/>
              <a:t>Дисципліна за вибором студента</a:t>
            </a:r>
          </a:p>
          <a:p>
            <a:pPr algn="ctr">
              <a:spcBef>
                <a:spcPct val="20000"/>
              </a:spcBef>
              <a:buClr>
                <a:srgbClr val="AD0101"/>
              </a:buClr>
            </a:pPr>
            <a:endParaRPr lang="uk-UA" b="1"/>
          </a:p>
          <a:p>
            <a:pPr algn="ctr">
              <a:spcBef>
                <a:spcPct val="20000"/>
              </a:spcBef>
              <a:buClr>
                <a:srgbClr val="AD0101"/>
              </a:buClr>
            </a:pPr>
            <a:r>
              <a:rPr lang="uk-UA" b="1"/>
              <a:t>для здобувачів вищої освіти третього року навчання </a:t>
            </a:r>
          </a:p>
          <a:p>
            <a:pPr algn="ctr">
              <a:spcBef>
                <a:spcPct val="20000"/>
              </a:spcBef>
              <a:buClr>
                <a:srgbClr val="AD0101"/>
              </a:buClr>
            </a:pPr>
            <a:endParaRPr lang="uk-UA" b="1"/>
          </a:p>
          <a:p>
            <a:pPr algn="ctr">
              <a:spcBef>
                <a:spcPct val="20000"/>
              </a:spcBef>
              <a:buClr>
                <a:srgbClr val="AD0101"/>
              </a:buClr>
            </a:pPr>
            <a:endParaRPr lang="uk-UA" b="1"/>
          </a:p>
          <a:p>
            <a:pPr algn="ctr">
              <a:spcBef>
                <a:spcPct val="20000"/>
              </a:spcBef>
              <a:buClr>
                <a:srgbClr val="AD0101"/>
              </a:buClr>
            </a:pPr>
            <a:endParaRPr lang="uk-UA" b="1"/>
          </a:p>
        </p:txBody>
      </p:sp>
      <p:sp>
        <p:nvSpPr>
          <p:cNvPr id="5" name="Прямоугольник 4"/>
          <p:cNvSpPr/>
          <p:nvPr/>
        </p:nvSpPr>
        <p:spPr>
          <a:xfrm>
            <a:off x="1001713" y="44450"/>
            <a:ext cx="72009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white"/>
                </a:solidFill>
                <a:latin typeface="Arial" pitchFamily="34" charset="0"/>
                <a:ea typeface="+mj-ea"/>
                <a:cs typeface="Arial" pitchFamily="34" charset="0"/>
              </a:rPr>
              <a:t>Вінницький національний медичний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white"/>
                </a:solidFill>
                <a:latin typeface="Arial" pitchFamily="34" charset="0"/>
                <a:ea typeface="+mj-ea"/>
                <a:cs typeface="Arial" pitchFamily="34" charset="0"/>
              </a:rPr>
              <a:t>університет ім. М.І.Пирогова</a:t>
            </a:r>
            <a:br>
              <a:rPr lang="uk-UA" b="1" dirty="0">
                <a:solidFill>
                  <a:prstClr val="white"/>
                </a:solidFill>
                <a:latin typeface="Arial" pitchFamily="34" charset="0"/>
                <a:ea typeface="+mj-ea"/>
                <a:cs typeface="Arial" pitchFamily="34" charset="0"/>
              </a:rPr>
            </a:br>
            <a:endParaRPr lang="uk-UA" b="1" dirty="0">
              <a:solidFill>
                <a:prstClr val="white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white"/>
                </a:solidFill>
                <a:latin typeface="Arial" pitchFamily="34" charset="0"/>
                <a:ea typeface="+mj-ea"/>
                <a:cs typeface="Arial" pitchFamily="34" charset="0"/>
              </a:rPr>
              <a:t>Кафедра філософії та суспільних наук</a:t>
            </a:r>
            <a:endParaRPr lang="uk-UA" dirty="0">
              <a:latin typeface="+mn-lt"/>
              <a:cs typeface="+mn-cs"/>
            </a:endParaRPr>
          </a:p>
        </p:txBody>
      </p:sp>
      <p:pic>
        <p:nvPicPr>
          <p:cNvPr id="1026" name="Picture 2" descr="D:\Disk 1 2\Inna\FOTO_ВНМУ\фото_ВНМУ\katalog_VNMU_2015\Logo_VNMU_71КБ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139700"/>
            <a:ext cx="822325" cy="1273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4213" y="476250"/>
            <a:ext cx="7848600" cy="10683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b="1">
                <a:latin typeface="Calibri" pitchFamily="34" charset="0"/>
                <a:cs typeface="Calibri" pitchFamily="34" charset="0"/>
              </a:rPr>
              <a:t>Кількість кредитів ЄКТС: </a:t>
            </a:r>
            <a:r>
              <a:rPr lang="uk-UA" b="1">
                <a:cs typeface="Calibri" pitchFamily="34" charset="0"/>
              </a:rPr>
              <a:t>3</a:t>
            </a:r>
            <a:r>
              <a:rPr lang="uk-UA" b="1">
                <a:latin typeface="Calibri" pitchFamily="34" charset="0"/>
                <a:cs typeface="Calibri" pitchFamily="34" charset="0"/>
              </a:rPr>
              <a:t> кредити / </a:t>
            </a:r>
            <a:r>
              <a:rPr lang="uk-UA" b="1">
                <a:cs typeface="Calibri" pitchFamily="34" charset="0"/>
              </a:rPr>
              <a:t>9</a:t>
            </a:r>
            <a:r>
              <a:rPr lang="uk-UA" b="1">
                <a:latin typeface="Calibri" pitchFamily="34" charset="0"/>
                <a:cs typeface="Calibri" pitchFamily="34" charset="0"/>
              </a:rPr>
              <a:t>0 год. </a:t>
            </a:r>
          </a:p>
          <a:p>
            <a:pPr algn="ctr"/>
            <a:endParaRPr lang="uk-UA" sz="100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uk-UA">
                <a:latin typeface="Calibri" pitchFamily="34" charset="0"/>
                <a:cs typeface="Calibri" pitchFamily="34" charset="0"/>
              </a:rPr>
              <a:t>з них: </a:t>
            </a:r>
            <a:r>
              <a:rPr lang="uk-UA" i="1">
                <a:latin typeface="Calibri" pitchFamily="34" charset="0"/>
                <a:cs typeface="Calibri" pitchFamily="34" charset="0"/>
              </a:rPr>
              <a:t>аудиторних – 30 год. </a:t>
            </a:r>
            <a:r>
              <a:rPr lang="uk-UA">
                <a:latin typeface="Calibri" pitchFamily="34" charset="0"/>
                <a:cs typeface="Calibri" pitchFamily="34" charset="0"/>
              </a:rPr>
              <a:t>(у тому числі: 1</a:t>
            </a:r>
            <a:r>
              <a:rPr lang="uk-UA">
                <a:cs typeface="Calibri" pitchFamily="34" charset="0"/>
              </a:rPr>
              <a:t>4</a:t>
            </a:r>
            <a:r>
              <a:rPr lang="uk-UA">
                <a:latin typeface="Calibri" pitchFamily="34" charset="0"/>
                <a:cs typeface="Calibri" pitchFamily="34" charset="0"/>
              </a:rPr>
              <a:t> год. – лекції; </a:t>
            </a:r>
          </a:p>
          <a:p>
            <a:pPr algn="ctr"/>
            <a:r>
              <a:rPr lang="uk-UA">
                <a:cs typeface="Calibri" pitchFamily="34" charset="0"/>
              </a:rPr>
              <a:t>16</a:t>
            </a:r>
            <a:r>
              <a:rPr lang="uk-UA">
                <a:latin typeface="Calibri" pitchFamily="34" charset="0"/>
                <a:cs typeface="Calibri" pitchFamily="34" charset="0"/>
              </a:rPr>
              <a:t> год. – практичні заняття) та</a:t>
            </a:r>
            <a:r>
              <a:rPr lang="uk-UA" i="1">
                <a:latin typeface="Calibri" pitchFamily="34" charset="0"/>
                <a:cs typeface="Calibri" pitchFamily="34" charset="0"/>
              </a:rPr>
              <a:t> самостійна робота – </a:t>
            </a:r>
            <a:r>
              <a:rPr lang="uk-UA" i="1">
                <a:cs typeface="Calibri" pitchFamily="34" charset="0"/>
              </a:rPr>
              <a:t>6</a:t>
            </a:r>
            <a:r>
              <a:rPr lang="uk-UA" i="1">
                <a:latin typeface="Calibri" pitchFamily="34" charset="0"/>
                <a:cs typeface="Calibri" pitchFamily="34" charset="0"/>
              </a:rPr>
              <a:t>0 год. </a:t>
            </a:r>
          </a:p>
        </p:txBody>
      </p:sp>
      <p:sp>
        <p:nvSpPr>
          <p:cNvPr id="14338" name="Прямоугольник 4"/>
          <p:cNvSpPr>
            <a:spLocks noChangeArrowheads="1"/>
          </p:cNvSpPr>
          <p:nvPr/>
        </p:nvSpPr>
        <p:spPr bwMode="auto">
          <a:xfrm>
            <a:off x="1187450" y="1916113"/>
            <a:ext cx="7056438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b="1">
                <a:latin typeface="Calibri" pitchFamily="34" charset="0"/>
                <a:cs typeface="Calibri" pitchFamily="34" charset="0"/>
              </a:rPr>
              <a:t>Тип дисципліни:</a:t>
            </a:r>
            <a:r>
              <a:rPr lang="uk-UA" sz="1600">
                <a:latin typeface="Calibri" pitchFamily="34" charset="0"/>
                <a:cs typeface="Calibri" pitchFamily="34" charset="0"/>
              </a:rPr>
              <a:t> дисципліна за вибором студента</a:t>
            </a:r>
            <a:br>
              <a:rPr lang="uk-UA" sz="1600">
                <a:latin typeface="Calibri" pitchFamily="34" charset="0"/>
                <a:cs typeface="Calibri" pitchFamily="34" charset="0"/>
              </a:rPr>
            </a:br>
            <a:r>
              <a:rPr lang="uk-UA" sz="1200">
                <a:latin typeface="Calibri" pitchFamily="34" charset="0"/>
                <a:cs typeface="Calibri" pitchFamily="34" charset="0"/>
              </a:rPr>
              <a:t/>
            </a:r>
            <a:br>
              <a:rPr lang="uk-UA" sz="1200">
                <a:latin typeface="Calibri" pitchFamily="34" charset="0"/>
                <a:cs typeface="Calibri" pitchFamily="34" charset="0"/>
              </a:rPr>
            </a:br>
            <a:r>
              <a:rPr lang="uk-UA" sz="1600" b="1">
                <a:latin typeface="Calibri" pitchFamily="34" charset="0"/>
                <a:cs typeface="Calibri" pitchFamily="34" charset="0"/>
              </a:rPr>
              <a:t>Рік навчання:</a:t>
            </a:r>
            <a:r>
              <a:rPr lang="uk-UA" sz="1600">
                <a:latin typeface="Calibri" pitchFamily="34" charset="0"/>
                <a:cs typeface="Calibri" pitchFamily="34" charset="0"/>
              </a:rPr>
              <a:t> </a:t>
            </a:r>
            <a:r>
              <a:rPr lang="uk-UA" sz="1600">
                <a:cs typeface="Calibri" pitchFamily="34" charset="0"/>
              </a:rPr>
              <a:t>треті</a:t>
            </a:r>
            <a:r>
              <a:rPr lang="uk-UA" sz="1600">
                <a:latin typeface="Calibri" pitchFamily="34" charset="0"/>
                <a:cs typeface="Calibri" pitchFamily="34" charset="0"/>
              </a:rPr>
              <a:t>й</a:t>
            </a:r>
            <a:br>
              <a:rPr lang="uk-UA" sz="1600">
                <a:latin typeface="Calibri" pitchFamily="34" charset="0"/>
                <a:cs typeface="Calibri" pitchFamily="34" charset="0"/>
              </a:rPr>
            </a:br>
            <a:r>
              <a:rPr lang="uk-UA" sz="1200">
                <a:latin typeface="Calibri" pitchFamily="34" charset="0"/>
                <a:cs typeface="Calibri" pitchFamily="34" charset="0"/>
              </a:rPr>
              <a:t/>
            </a:r>
            <a:br>
              <a:rPr lang="uk-UA" sz="1200">
                <a:latin typeface="Calibri" pitchFamily="34" charset="0"/>
                <a:cs typeface="Calibri" pitchFamily="34" charset="0"/>
              </a:rPr>
            </a:br>
            <a:r>
              <a:rPr lang="uk-UA" sz="1600" b="1">
                <a:latin typeface="Calibri" pitchFamily="34" charset="0"/>
                <a:cs typeface="Calibri" pitchFamily="34" charset="0"/>
              </a:rPr>
              <a:t>Семестр:</a:t>
            </a:r>
            <a:r>
              <a:rPr lang="uk-UA" sz="1600">
                <a:latin typeface="Calibri" pitchFamily="34" charset="0"/>
                <a:cs typeface="Calibri" pitchFamily="34" charset="0"/>
              </a:rPr>
              <a:t> осінній або весняний</a:t>
            </a:r>
            <a:br>
              <a:rPr lang="uk-UA" sz="1600">
                <a:latin typeface="Calibri" pitchFamily="34" charset="0"/>
                <a:cs typeface="Calibri" pitchFamily="34" charset="0"/>
              </a:rPr>
            </a:br>
            <a:r>
              <a:rPr lang="uk-UA" sz="1200">
                <a:latin typeface="Calibri" pitchFamily="34" charset="0"/>
                <a:cs typeface="Calibri" pitchFamily="34" charset="0"/>
              </a:rPr>
              <a:t/>
            </a:r>
            <a:br>
              <a:rPr lang="uk-UA" sz="1200">
                <a:latin typeface="Calibri" pitchFamily="34" charset="0"/>
                <a:cs typeface="Calibri" pitchFamily="34" charset="0"/>
              </a:rPr>
            </a:br>
            <a:r>
              <a:rPr lang="uk-UA" sz="1600" b="1">
                <a:latin typeface="Calibri" pitchFamily="34" charset="0"/>
                <a:cs typeface="Calibri" pitchFamily="34" charset="0"/>
              </a:rPr>
              <a:t>Форма контролю:</a:t>
            </a:r>
            <a:r>
              <a:rPr lang="uk-UA" sz="1600">
                <a:latin typeface="Calibri" pitchFamily="34" charset="0"/>
                <a:cs typeface="Calibri" pitchFamily="34" charset="0"/>
              </a:rPr>
              <a:t> залік</a:t>
            </a:r>
          </a:p>
          <a:p>
            <a:endParaRPr lang="uk-UA" sz="1200">
              <a:latin typeface="Calibri" pitchFamily="34" charset="0"/>
              <a:cs typeface="Calibri" pitchFamily="34" charset="0"/>
            </a:endParaRPr>
          </a:p>
          <a:p>
            <a:r>
              <a:rPr lang="uk-UA" sz="1600" b="1">
                <a:latin typeface="Calibri" pitchFamily="34" charset="0"/>
                <a:cs typeface="Calibri" pitchFamily="34" charset="0"/>
              </a:rPr>
              <a:t>Форми та види занять: </a:t>
            </a:r>
            <a:r>
              <a:rPr lang="uk-UA" sz="1600">
                <a:latin typeface="Calibri" pitchFamily="34" charset="0"/>
                <a:cs typeface="Calibri" pitchFamily="34" charset="0"/>
              </a:rPr>
              <a:t>лекційні заняття, практичні заняття із застосуванням сучасних інформаційних технологій та самостійна робота</a:t>
            </a:r>
          </a:p>
          <a:p>
            <a:endParaRPr lang="uk-UA" sz="1200">
              <a:latin typeface="Calibri" pitchFamily="34" charset="0"/>
              <a:cs typeface="Calibri" pitchFamily="34" charset="0"/>
            </a:endParaRPr>
          </a:p>
          <a:p>
            <a:r>
              <a:rPr lang="uk-UA" sz="1600" b="1">
                <a:latin typeface="Calibri" pitchFamily="34" charset="0"/>
                <a:cs typeface="Calibri" pitchFamily="34" charset="0"/>
              </a:rPr>
              <a:t>Мова навчання: </a:t>
            </a:r>
            <a:r>
              <a:rPr lang="uk-UA" sz="1600">
                <a:latin typeface="Calibri" pitchFamily="34" charset="0"/>
                <a:cs typeface="Calibri" pitchFamily="34" charset="0"/>
              </a:rPr>
              <a:t>українська</a:t>
            </a:r>
          </a:p>
          <a:p>
            <a:endParaRPr lang="uk-UA" sz="1200">
              <a:latin typeface="Calibri" pitchFamily="34" charset="0"/>
              <a:cs typeface="Calibri" pitchFamily="34" charset="0"/>
            </a:endParaRPr>
          </a:p>
          <a:p>
            <a:r>
              <a:rPr lang="uk-UA" sz="1600" b="1">
                <a:latin typeface="Calibri" pitchFamily="34" charset="0"/>
                <a:cs typeface="Calibri" pitchFamily="34" charset="0"/>
              </a:rPr>
              <a:t>Оцінювання:</a:t>
            </a:r>
            <a:r>
              <a:rPr lang="uk-UA" sz="1600">
                <a:latin typeface="Calibri" pitchFamily="34" charset="0"/>
                <a:cs typeface="Calibri" pitchFamily="34" charset="0"/>
              </a:rPr>
              <a:t> рейтингове оцінювання за</a:t>
            </a:r>
            <a:r>
              <a:rPr lang="uk-UA" sz="1600">
                <a:cs typeface="Calibri" pitchFamily="34" charset="0"/>
              </a:rPr>
              <a:t> 200</a:t>
            </a:r>
            <a:r>
              <a:rPr lang="uk-UA" sz="1600">
                <a:latin typeface="Calibri" pitchFamily="34" charset="0"/>
                <a:cs typeface="Calibri" pitchFamily="34" charset="0"/>
              </a:rPr>
              <a:t>-бальною шкалою</a:t>
            </a:r>
          </a:p>
          <a:p>
            <a:endParaRPr lang="uk-UA" sz="1600" b="1">
              <a:latin typeface="Calibri" pitchFamily="34" charset="0"/>
              <a:cs typeface="Calibri" pitchFamily="34" charset="0"/>
            </a:endParaRPr>
          </a:p>
          <a:p>
            <a:r>
              <a:rPr lang="uk-UA" sz="1600" b="1">
                <a:latin typeface="Calibri" pitchFamily="34" charset="0"/>
                <a:cs typeface="Calibri" pitchFamily="34" charset="0"/>
              </a:rPr>
              <a:t>Викладач:</a:t>
            </a:r>
            <a:r>
              <a:rPr lang="uk-UA" sz="1600">
                <a:latin typeface="Calibri" pitchFamily="34" charset="0"/>
                <a:cs typeface="Calibri" pitchFamily="34" charset="0"/>
              </a:rPr>
              <a:t> канд.пед.наук, доц. Марчук Іванна Анатоліївна, </a:t>
            </a:r>
          </a:p>
          <a:p>
            <a:pPr algn="ctr"/>
            <a:r>
              <a:rPr lang="uk-UA" sz="1600"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  <a:endParaRPr lang="uk-UA" sz="12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2500" y="-42863"/>
            <a:ext cx="2078038" cy="4603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Прямоугольник 3"/>
          <p:cNvSpPr>
            <a:spLocks noChangeArrowheads="1"/>
          </p:cNvSpPr>
          <p:nvPr/>
        </p:nvSpPr>
        <p:spPr bwMode="auto">
          <a:xfrm>
            <a:off x="468313" y="692150"/>
            <a:ext cx="8351837" cy="528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5600"/>
            <a:r>
              <a:rPr lang="uk-UA" sz="1600">
                <a:latin typeface="Calibri" pitchFamily="34" charset="0"/>
                <a:cs typeface="Calibri" pitchFamily="34" charset="0"/>
              </a:rPr>
              <a:t>Ресурс навчальної дисципліни «</a:t>
            </a:r>
            <a:r>
              <a:rPr lang="uk-UA" sz="1600" b="1">
                <a:latin typeface="Calibri" pitchFamily="34" charset="0"/>
                <a:cs typeface="Calibri" pitchFamily="34" charset="0"/>
              </a:rPr>
              <a:t>Економіка охорони здоров</a:t>
            </a:r>
            <a:r>
              <a:rPr lang="uk-UA" sz="1600" b="1">
                <a:cs typeface="Calibri" pitchFamily="34" charset="0"/>
              </a:rPr>
              <a:t>’</a:t>
            </a:r>
            <a:r>
              <a:rPr lang="uk-UA" sz="1600" b="1">
                <a:latin typeface="Calibri" pitchFamily="34" charset="0"/>
                <a:cs typeface="Calibri" pitchFamily="34" charset="0"/>
              </a:rPr>
              <a:t>я. Маркетинг медичних послуг</a:t>
            </a:r>
            <a:r>
              <a:rPr lang="uk-UA" sz="1600">
                <a:latin typeface="Calibri" pitchFamily="34" charset="0"/>
                <a:cs typeface="Calibri" pitchFamily="34" charset="0"/>
              </a:rPr>
              <a:t>» допоможе пізнати сутність економічної діяльності  у сфері охорони здоров</a:t>
            </a:r>
            <a:r>
              <a:rPr lang="uk-UA" sz="1600">
                <a:cs typeface="Calibri" pitchFamily="34" charset="0"/>
              </a:rPr>
              <a:t>’</a:t>
            </a:r>
            <a:r>
              <a:rPr lang="uk-UA" sz="1600">
                <a:latin typeface="Calibri" pitchFamily="34" charset="0"/>
                <a:cs typeface="Calibri" pitchFamily="34" charset="0"/>
              </a:rPr>
              <a:t>я та опанувати знання з професійної взаємодії зі споживачами медичних послуг у контексті обраної медичної спеціальності. </a:t>
            </a:r>
            <a:endParaRPr lang="uk-UA" sz="1600">
              <a:cs typeface="Calibri" pitchFamily="34" charset="0"/>
            </a:endParaRPr>
          </a:p>
          <a:p>
            <a:pPr indent="355600"/>
            <a:endParaRPr lang="uk-UA" sz="1200">
              <a:cs typeface="Calibri" pitchFamily="34" charset="0"/>
            </a:endParaRPr>
          </a:p>
          <a:p>
            <a:pPr indent="355600"/>
            <a:r>
              <a:rPr lang="uk-UA" sz="1600">
                <a:latin typeface="Calibri" pitchFamily="34" charset="0"/>
                <a:cs typeface="Calibri" pitchFamily="34" charset="0"/>
              </a:rPr>
              <a:t>Здобуті знання з цієї дисципліни мають практичну професійну спрямованість: вони орієнтуються на виклики сучасності, зокрема, допоможуть у майбутньому фахово організувати надання медичних послуг у закладі охорони здоров'я; визначитися, які послуги заклад може надавати у першу чергу, а від яких варто відмовитися взагалі; правильно складати прайси (зазначати ціну за конкретний результат, за пакет послуг, за окремі обстеження, консультації, аналізи, відвідування лікаря тощо); покращити якість обслуговування у медичних закладах; забезпечити гостинність і привітність персоналу.</a:t>
            </a:r>
          </a:p>
          <a:p>
            <a:pPr indent="355600"/>
            <a:endParaRPr lang="uk-UA" sz="1200">
              <a:cs typeface="Calibri" pitchFamily="34" charset="0"/>
            </a:endParaRPr>
          </a:p>
          <a:p>
            <a:pPr indent="355600"/>
            <a:r>
              <a:rPr lang="uk-UA" sz="1600">
                <a:latin typeface="Calibri" pitchFamily="34" charset="0"/>
                <a:cs typeface="Calibri" pitchFamily="34" charset="0"/>
              </a:rPr>
              <a:t>Навчальна дисципліна підвищує економічну компетентність, правову обізнаність, здатність ефективно й творчо використовувати одержані знання для планування й реалізації маркетингової стратегії, бути готовими до просування медичних послуг і товарів медичного призначення з урахуванням змін на ринку охорони здоров</a:t>
            </a:r>
            <a:r>
              <a:rPr lang="uk-UA" sz="1600">
                <a:cs typeface="Calibri" pitchFamily="34" charset="0"/>
              </a:rPr>
              <a:t>’</a:t>
            </a:r>
            <a:r>
              <a:rPr lang="uk-UA" sz="1600">
                <a:latin typeface="Calibri" pitchFamily="34" charset="0"/>
                <a:cs typeface="Calibri" pitchFamily="34" charset="0"/>
              </a:rPr>
              <a:t>я та сучасних досягнень науково-технічного прогресу. </a:t>
            </a:r>
          </a:p>
          <a:p>
            <a:pPr indent="355600"/>
            <a:endParaRPr lang="uk-UA" sz="1200">
              <a:cs typeface="Calibri" pitchFamily="34" charset="0"/>
            </a:endParaRPr>
          </a:p>
          <a:p>
            <a:pPr indent="355600"/>
            <a:r>
              <a:rPr lang="uk-UA" sz="1600">
                <a:latin typeface="Calibri" pitchFamily="34" charset="0"/>
                <a:cs typeface="Calibri" pitchFamily="34" charset="0"/>
              </a:rPr>
              <a:t>Використання інноваційних методів в освітньому процесі робить навчання більш цікавим, насиченим, забезпечує індивідуальні творчі та дослідницькі здібності здобувачів, виявляє ініціативність, створює конкурентне навчальне середовище.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92500" y="-42863"/>
            <a:ext cx="2078038" cy="4603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Анотація: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40" name="Group 56"/>
          <p:cNvGraphicFramePr>
            <a:graphicFrameLocks noGrp="1"/>
          </p:cNvGraphicFramePr>
          <p:nvPr/>
        </p:nvGraphicFramePr>
        <p:xfrm>
          <a:off x="468313" y="620713"/>
          <a:ext cx="8280400" cy="5797550"/>
        </p:xfrm>
        <a:graphic>
          <a:graphicData uri="http://schemas.openxmlformats.org/drawingml/2006/table">
            <a:tbl>
              <a:tblPr/>
              <a:tblGrid>
                <a:gridCol w="1909762"/>
                <a:gridCol w="6370638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Вид заняття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Зміст дисципліни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Лекція 1.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Теоретичні основи економіки охорони здоров'я.  Маркетинг як складова економічної науки.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328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1.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Механізм ринкової економіки у контексті галузі охорони здоров'я.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Медична послуга як особливий товар на ринку.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Лекція 2.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Ефективність діяльності закладів у сфері охорони здоров'я.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185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2.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Конкуренція у сфері охорони здоров'я. Попит та пропонування.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Економічний аналіз функціонування  медичного закладу. Основні ресурси.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241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Лекція 3.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Фінансовий аналіз функціонування  медичного закладу.  Дохід і прибуток.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Джерела фінансування у сфері охорони здоров‘я: державні та недержавні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5.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Собівартість медичної послуги. Методика розрахунку вартості медичних послуг.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155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6.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Ціноутворення у сфері охорони здоров‘я. Механізми регулювання цін.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163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Лекція 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Підприємницька діяльність у сфері охорони здоров‘я. Стратегія маркетингу.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7.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Принципи успішного керування медичним закладом.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8.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Медичне страхування, його види та економічний аспект. Механізми соціального захисту медичних працівників.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160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Лекція 5.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Керування трудовими ресурсами у закладі охорони здоров'я. Мотивація персоналу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9.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Оплата праці в галузі охорони здоров'я у ринкових умовах.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1E7E7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Практичне заняття 10.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Підсумкове заняття. Здоровий спосіб життя: економічний та соціальний ефект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3CBCB"/>
                    </a:solidFill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835150" y="-26988"/>
            <a:ext cx="528955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Зміст дисципліни: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750" y="-26988"/>
            <a:ext cx="7993063" cy="3683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Здобувачі вищої освіти після завершення вивчення дисципліни: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-36513" y="692150"/>
            <a:ext cx="2232026" cy="36036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повинні знати: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14288" y="3429000"/>
            <a:ext cx="2181225" cy="36036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повинні вміти:</a:t>
            </a:r>
          </a:p>
        </p:txBody>
      </p:sp>
      <p:sp>
        <p:nvSpPr>
          <p:cNvPr id="17412" name="Прямоугольник 7"/>
          <p:cNvSpPr>
            <a:spLocks noChangeArrowheads="1"/>
          </p:cNvSpPr>
          <p:nvPr/>
        </p:nvSpPr>
        <p:spPr bwMode="auto">
          <a:xfrm>
            <a:off x="2124075" y="677863"/>
            <a:ext cx="6335713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чинні нормативно-правові акти (постанови Кабінету Міністрів України, документи МОЗ та МОН України), які регулюють екокномічну діяльність у сфері охорони здоров'я;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зміст понять «економіка», «ринкова економіка», «економіка охорони здоров'я» «медичний маркетинг», «медична послуга»;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суть економічного та фінансового аналізу функціонування медичного закладу; 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основні економічні закони і їх специфіку у сфері охорони здоров'я;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основні методи та прийми сучасного ціноутворення;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 основні види планування в системі охороні здоров'я; 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основні види медичного страхування.</a:t>
            </a:r>
          </a:p>
        </p:txBody>
      </p:sp>
      <p:sp>
        <p:nvSpPr>
          <p:cNvPr id="17413" name="Прямоугольник 8"/>
          <p:cNvSpPr>
            <a:spLocks noChangeArrowheads="1"/>
          </p:cNvSpPr>
          <p:nvPr/>
        </p:nvSpPr>
        <p:spPr bwMode="auto">
          <a:xfrm>
            <a:off x="2124075" y="3414713"/>
            <a:ext cx="6335713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розробляти плани економічного розвитку медичного закладу; 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визначати стратегії маркетингу, які забезпечать максимальне задоволення потреб населення у медичній допомозі; 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визначати цінову політику, спрямовану на реалізацію стратегічних і оперативних завдань медичного закладу; 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розробляти бізнес-план підприємницької діяльності у сфері надання медичних послуг;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володіти методикою розрахунку вартості медичних послуг та оплати праці персоналу;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оцінювати основні показники господарської діяльності медичних закладів;</a:t>
            </a:r>
          </a:p>
          <a:p>
            <a:pPr marL="342900" indent="-165100">
              <a:buFont typeface="Wingdings" pitchFamily="2" charset="2"/>
              <a:buChar char="Ø"/>
            </a:pPr>
            <a:r>
              <a:rPr lang="uk-UA" sz="1400">
                <a:latin typeface="Calibri" pitchFamily="34" charset="0"/>
                <a:cs typeface="Calibri" pitchFamily="34" charset="0"/>
              </a:rPr>
              <a:t>оцінювати економічну ефективність медичних технологій.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156</TotalTime>
  <Words>597</Words>
  <Application>Microsoft Office PowerPoint</Application>
  <PresentationFormat>Экран (4:3)</PresentationFormat>
  <Paragraphs>82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5</vt:i4>
      </vt:variant>
    </vt:vector>
  </HeadingPairs>
  <TitlesOfParts>
    <vt:vector size="15" baseType="lpstr">
      <vt:lpstr>Arial</vt:lpstr>
      <vt:lpstr>Impact</vt:lpstr>
      <vt:lpstr>Times New Roman</vt:lpstr>
      <vt:lpstr>Calibri</vt:lpstr>
      <vt:lpstr>Wingdings</vt:lpstr>
      <vt:lpstr>NewsPrint</vt:lpstr>
      <vt:lpstr>NewsPrint</vt:lpstr>
      <vt:lpstr>NewsPrint</vt:lpstr>
      <vt:lpstr>NewsPrint</vt:lpstr>
      <vt:lpstr>NewsPrint</vt:lpstr>
      <vt:lpstr>Економіка охорони здоров'я. Маркетинг медичних послуг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training department user 1</dc:creator>
  <cp:lastModifiedBy>Пользователь Windows</cp:lastModifiedBy>
  <cp:revision>25</cp:revision>
  <dcterms:created xsi:type="dcterms:W3CDTF">2021-10-19T14:49:49Z</dcterms:created>
  <dcterms:modified xsi:type="dcterms:W3CDTF">2026-03-16T14:05:19Z</dcterms:modified>
</cp:coreProperties>
</file>