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FA2A8-3387-4967-8F7E-39B56A21E764}" type="datetimeFigureOut">
              <a:rPr lang="en-US" smtClean="0"/>
              <a:t>11/1/2025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14E5B-F482-40E2-8038-11C50427ECDE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6213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FA2A8-3387-4967-8F7E-39B56A21E764}" type="datetimeFigureOut">
              <a:rPr lang="en-US" smtClean="0"/>
              <a:t>11/1/2025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14E5B-F482-40E2-8038-11C50427EC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797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FA2A8-3387-4967-8F7E-39B56A21E764}" type="datetimeFigureOut">
              <a:rPr lang="en-US" smtClean="0"/>
              <a:t>11/1/2025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14E5B-F482-40E2-8038-11C50427EC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282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FA2A8-3387-4967-8F7E-39B56A21E764}" type="datetimeFigureOut">
              <a:rPr lang="en-US" smtClean="0"/>
              <a:t>11/1/2025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14E5B-F482-40E2-8038-11C50427EC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2726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FA2A8-3387-4967-8F7E-39B56A21E764}" type="datetimeFigureOut">
              <a:rPr lang="en-US" smtClean="0"/>
              <a:t>11/1/2025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14E5B-F482-40E2-8038-11C50427EC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107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FA2A8-3387-4967-8F7E-39B56A21E764}" type="datetimeFigureOut">
              <a:rPr lang="en-US" smtClean="0"/>
              <a:t>11/1/2025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14E5B-F482-40E2-8038-11C50427EC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364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FA2A8-3387-4967-8F7E-39B56A21E764}" type="datetimeFigureOut">
              <a:rPr lang="en-US" smtClean="0"/>
              <a:t>11/1/2025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14E5B-F482-40E2-8038-11C50427EC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6799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FA2A8-3387-4967-8F7E-39B56A21E764}" type="datetimeFigureOut">
              <a:rPr lang="en-US" smtClean="0"/>
              <a:t>11/1/2025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14E5B-F482-40E2-8038-11C50427EC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60508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FA2A8-3387-4967-8F7E-39B56A21E764}" type="datetimeFigureOut">
              <a:rPr lang="en-US" smtClean="0"/>
              <a:t>11/1/2025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14E5B-F482-40E2-8038-11C50427EC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995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FA2A8-3387-4967-8F7E-39B56A21E764}" type="datetimeFigureOut">
              <a:rPr lang="en-US" smtClean="0"/>
              <a:t>11/1/2025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14E5B-F482-40E2-8038-11C50427EC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004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FA2A8-3387-4967-8F7E-39B56A21E764}" type="datetimeFigureOut">
              <a:rPr lang="en-US" smtClean="0"/>
              <a:t>11/1/2025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14E5B-F482-40E2-8038-11C50427EC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0264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FA2A8-3387-4967-8F7E-39B56A21E764}" type="datetimeFigureOut">
              <a:rPr lang="en-US" smtClean="0"/>
              <a:t>11/1/2025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14E5B-F482-40E2-8038-11C50427ECDE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344552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FA2A8-3387-4967-8F7E-39B56A21E764}" type="datetimeFigureOut">
              <a:rPr lang="en-US" smtClean="0"/>
              <a:t>11/1/2025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14E5B-F482-40E2-8038-11C50427EC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5944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FA2A8-3387-4967-8F7E-39B56A21E764}" type="datetimeFigureOut">
              <a:rPr lang="en-US" smtClean="0"/>
              <a:t>11/1/2025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14E5B-F482-40E2-8038-11C50427ECDE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666506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FA2A8-3387-4967-8F7E-39B56A21E764}" type="datetimeFigureOut">
              <a:rPr lang="en-US" smtClean="0"/>
              <a:t>11/1/2025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14E5B-F482-40E2-8038-11C50427EC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1827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FA2A8-3387-4967-8F7E-39B56A21E764}" type="datetimeFigureOut">
              <a:rPr lang="en-US" smtClean="0"/>
              <a:t>11/1/2025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14E5B-F482-40E2-8038-11C50427EC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38939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FA2A8-3387-4967-8F7E-39B56A21E764}" type="datetimeFigureOut">
              <a:rPr lang="en-US" smtClean="0"/>
              <a:t>11/1/2025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14E5B-F482-40E2-8038-11C50427EC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7543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75AFA2A8-3387-4967-8F7E-39B56A21E764}" type="datetimeFigureOut">
              <a:rPr lang="en-US" smtClean="0"/>
              <a:t>11/1/2025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5E14E5B-F482-40E2-8038-11C50427EC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962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951" y="139959"/>
            <a:ext cx="11820332" cy="6298164"/>
          </a:xfrm>
        </p:spPr>
        <p:txBody>
          <a:bodyPr>
            <a:normAutofit/>
          </a:bodyPr>
          <a:lstStyle/>
          <a:p>
            <a:pPr lvl="0" algn="ctr">
              <a:lnSpc>
                <a:spcPct val="100000"/>
              </a:lnSpc>
            </a:pPr>
            <a:r>
              <a:rPr lang="uk-UA" altLang="ru-RU" sz="1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  <a:t>Вінницький </a:t>
            </a:r>
            <a:r>
              <a:rPr lang="uk-UA" altLang="ru-RU" sz="18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  <a:t>національний медичний університет</a:t>
            </a:r>
            <a:r>
              <a:rPr lang="ru-RU" altLang="ru-RU" sz="18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  <a:t/>
            </a:r>
            <a:br>
              <a:rPr lang="ru-RU" altLang="ru-RU" sz="18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</a:br>
            <a:r>
              <a:rPr lang="uk-UA" altLang="ru-RU" sz="18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  <a:t>імені</a:t>
            </a:r>
            <a:r>
              <a:rPr lang="ru-RU" altLang="ru-RU" sz="18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  <a:t> М.І. </a:t>
            </a:r>
            <a:r>
              <a:rPr lang="ru-RU" altLang="ru-RU" sz="1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  <a:t>Пирогова</a:t>
            </a:r>
            <a:br>
              <a:rPr lang="ru-RU" altLang="ru-RU" sz="1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</a:br>
            <a:r>
              <a:rPr lang="ru-RU" altLang="ru-RU" sz="18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  <a:t/>
            </a:r>
            <a:br>
              <a:rPr lang="ru-RU" altLang="ru-RU" sz="18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</a:br>
            <a:r>
              <a:rPr lang="ru-RU" altLang="ru-RU" sz="2400" b="1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  <a:t>Вибірковий</a:t>
            </a:r>
            <a:r>
              <a:rPr lang="ru-RU" altLang="ru-RU" sz="2400" b="1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  <a:t> курс для </a:t>
            </a:r>
            <a:r>
              <a:rPr lang="ru-RU" altLang="ru-RU" sz="2400" b="1" i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  <a:t>спеціальності</a:t>
            </a:r>
            <a:r>
              <a:rPr lang="ru-RU" altLang="ru-RU" sz="2400" b="1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  <a:t> І2  «Медицина» </a:t>
            </a:r>
            <a:br>
              <a:rPr lang="ru-RU" altLang="ru-RU" sz="2400" b="1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</a:br>
            <a:r>
              <a:rPr lang="ru-RU" alt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  <a:t/>
            </a:r>
            <a:br>
              <a:rPr lang="ru-RU" alt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</a:br>
            <a:r>
              <a:rPr lang="ru-RU" altLang="ru-RU" sz="2400" b="1" i="1" u="sng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  <a:t>Онтофілогенетичні</a:t>
            </a:r>
            <a:r>
              <a:rPr lang="ru-RU" altLang="ru-RU" sz="2400" b="1" i="1" u="sng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  <a:t> вади </a:t>
            </a:r>
            <a:r>
              <a:rPr lang="ru-RU" altLang="ru-RU" sz="2400" b="1" i="1" u="sng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  <a:t>розвитку</a:t>
            </a:r>
            <a:r>
              <a:rPr lang="ru-RU" altLang="ru-RU" sz="2400" b="1" i="1" u="sng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lang="ru-RU" altLang="ru-RU" sz="2400" b="1" i="1" u="sng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  <a:t>організму</a:t>
            </a:r>
            <a:r>
              <a:rPr lang="ru-RU" altLang="ru-RU" sz="2400" b="1" i="1" u="sng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br>
              <a:rPr lang="ru-RU" altLang="ru-RU" sz="2400" b="1" i="1" u="sng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</a:br>
            <a:r>
              <a:rPr lang="ru-RU" altLang="ru-RU" sz="2400" b="1" i="1" u="sng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  <a:t>людини</a:t>
            </a:r>
            <a:r>
              <a:rPr lang="uk-UA" altLang="ru-RU" sz="2400" b="1" u="sng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  <a:t/>
            </a:r>
            <a:br>
              <a:rPr lang="uk-UA" altLang="ru-RU" sz="2400" b="1" u="sng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</a:br>
            <a:r>
              <a:rPr lang="uk-UA" altLang="ru-RU" sz="3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  <a:t/>
            </a:r>
            <a:br>
              <a:rPr lang="uk-UA" altLang="ru-RU" sz="3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</a:br>
            <a:r>
              <a:rPr lang="uk-UA" altLang="ru-RU" sz="32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  <a:t/>
            </a:r>
            <a:br>
              <a:rPr lang="uk-UA" altLang="ru-RU" sz="32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</a:br>
            <a:r>
              <a:rPr lang="uk-UA" altLang="ru-RU" sz="3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  <a:t/>
            </a:r>
            <a:br>
              <a:rPr lang="uk-UA" altLang="ru-RU" sz="3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</a:br>
            <a:r>
              <a:rPr lang="uk-UA" altLang="ru-RU" sz="3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  <a:t/>
            </a:r>
            <a:br>
              <a:rPr lang="uk-UA" altLang="ru-RU" sz="3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</a:br>
            <a:r>
              <a:rPr lang="uk-UA" altLang="ru-RU" sz="32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  <a:t/>
            </a:r>
            <a:br>
              <a:rPr lang="uk-UA" altLang="ru-RU" sz="32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</a:br>
            <a:r>
              <a:rPr lang="uk-UA" altLang="ru-RU" sz="3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  <a:t>                 </a:t>
            </a:r>
            <a:r>
              <a:rPr lang="uk-UA" altLang="ru-RU" sz="1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+mn-cs"/>
              </a:rPr>
              <a:t>Кафедра медичної біології</a:t>
            </a:r>
            <a:endParaRPr lang="en-US" sz="1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9" b="5296"/>
          <a:stretch/>
        </p:blipFill>
        <p:spPr>
          <a:xfrm>
            <a:off x="7437330" y="2738403"/>
            <a:ext cx="1837299" cy="231878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7" r="1" b="8333"/>
          <a:stretch/>
        </p:blipFill>
        <p:spPr>
          <a:xfrm>
            <a:off x="429208" y="2738403"/>
            <a:ext cx="3899819" cy="2771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3012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5028" y="333223"/>
            <a:ext cx="1021702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Курс </a:t>
            </a:r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uk-UA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Онтофілогенетичні</a:t>
            </a:r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вади розвитку організму людини"</a:t>
            </a:r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є частиною медико-біологічної освіти і зазвичай вивчає причини, механізми та прояви вроджених порушень, які пов'язані як з </a:t>
            </a:r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індивідуальним розвитком (онтогенезом)</a:t>
            </a:r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так і з </a:t>
            </a:r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історичним розвитком виду (філогенезом)</a:t>
            </a:r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732245" y="4170784"/>
            <a:ext cx="822027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Термін </a:t>
            </a:r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uk-UA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онтофілогенетичні</a:t>
            </a:r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вади розвитку"</a:t>
            </a:r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(або </a:t>
            </a:r>
            <a:r>
              <a:rPr lang="uk-UA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онтофілогенетично</a:t>
            </a:r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зумовлені вади) не є окремою діагностичною категорією, а використовується в біології та медицині для підкреслення </a:t>
            </a:r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подвійної природи</a:t>
            </a:r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глибинних причин</a:t>
            </a:r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виникнення </a:t>
            </a:r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природжених вад розвитку (ПВР)</a:t>
            </a:r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94" y="2141375"/>
            <a:ext cx="3097764" cy="278985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8386" y="1902883"/>
            <a:ext cx="2542592" cy="1633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5734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3223" y="83976"/>
            <a:ext cx="11234057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Курс </a:t>
            </a:r>
            <a:r>
              <a:rPr lang="uk-UA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uk-UA" sz="1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Онтофілогенетичні</a:t>
            </a:r>
            <a:r>
              <a:rPr lang="uk-UA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вади розвитку організму людини"</a:t>
            </a:r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охоплює  такі ключові аспекти біології та медицини, які пояснюють походження, механізми та прояви вроджених порушень. </a:t>
            </a:r>
          </a:p>
          <a:p>
            <a:pPr algn="just"/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 аспекти курсу можна згрупувати в три великі розділи: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Етіологія</a:t>
            </a:r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Патогенез</a:t>
            </a:r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Клініко-еволюційний аналіз</a:t>
            </a:r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Етіологія (Причини виникнення) </a:t>
            </a:r>
            <a:endParaRPr lang="en-US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Цей розділ зосереджений на факторах, що спричиняють природжені вади розвитку, класифікуючи їх за походженням:</a:t>
            </a:r>
          </a:p>
          <a:p>
            <a:pPr algn="just"/>
            <a:r>
              <a:rPr lang="uk-UA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Генетичні чинники (Спадкові вади):</a:t>
            </a:r>
            <a:endParaRPr lang="uk-UA" sz="1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r>
              <a:rPr lang="uk-UA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Мутації:</a:t>
            </a:r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Вивчення генних, хромосомних та </a:t>
            </a:r>
            <a:r>
              <a:rPr lang="uk-UA" sz="1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геномних</a:t>
            </a:r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мутацій, які призводять до спадкових </a:t>
            </a:r>
            <a:r>
              <a:rPr lang="uk-UA" sz="1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хвороб</a:t>
            </a:r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синдромів (наприклад, синдром Дауна, </a:t>
            </a:r>
            <a:r>
              <a:rPr lang="uk-UA" sz="1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муковісцидоз</a:t>
            </a:r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lvl="1" algn="just"/>
            <a:r>
              <a:rPr lang="uk-UA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Успадкування:</a:t>
            </a:r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Закономірності успадкування патологічних ознак (</a:t>
            </a:r>
            <a:r>
              <a:rPr lang="uk-UA" sz="1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аутосомно</a:t>
            </a:r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-домінантне, рецесивне, зчеплене зі статтю).</a:t>
            </a:r>
          </a:p>
          <a:p>
            <a:pPr algn="just"/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Екзогенні чинники (</a:t>
            </a:r>
            <a:r>
              <a:rPr lang="uk-UA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Тератогени</a:t>
            </a:r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  <a:endParaRPr lang="uk-UA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Тератогенез:</a:t>
            </a:r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Дослідження впливу зовнішніх факторів, які пошкоджують плід: інфекційні агенти (краснуха, </a:t>
            </a: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TORCH-</a:t>
            </a:r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інфекції), хімічні речовини (алкоголь, наркотики, деякі ліки), фізичні фактори (радіація).</a:t>
            </a:r>
          </a:p>
          <a:p>
            <a:pPr algn="just"/>
            <a:r>
              <a:rPr lang="uk-UA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Мультифакторіальні</a:t>
            </a:r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вади:</a:t>
            </a:r>
            <a:endParaRPr lang="uk-UA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 порушень, що виникають внаслідок </a:t>
            </a:r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взаємодії</a:t>
            </a:r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генетичної схильності та несприятливих факторів середовища (наприклад, вовча паща, розщеплення хребта).</a:t>
            </a:r>
          </a:p>
          <a:p>
            <a:pPr lvl="1" algn="just"/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4024" y="4861248"/>
            <a:ext cx="2901821" cy="1838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1715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3935" y="111967"/>
            <a:ext cx="11644604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Патогенез (Механізми розвитку) </a:t>
            </a:r>
            <a:endParaRPr lang="en-US" sz="16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Цей аспект деталізує, коли і як саме відбувається збій у формуванні організму, фокусуючись на індивідуальному розвитку (онтогенезі):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Періодизація онтогенезу:</a:t>
            </a:r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Визначення </a:t>
            </a:r>
            <a:r>
              <a:rPr lang="uk-UA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критичних періодів</a:t>
            </a:r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ембріонального розвитку (гаметогенез, </a:t>
            </a:r>
            <a:r>
              <a:rPr lang="uk-UA" sz="1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бластогенез</a:t>
            </a:r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ембріогенез, </a:t>
            </a:r>
            <a:r>
              <a:rPr lang="uk-UA" sz="1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фетогенез</a:t>
            </a:r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Механізми </a:t>
            </a:r>
            <a:r>
              <a:rPr lang="uk-UA" sz="1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ембріопатій</a:t>
            </a:r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Аналіз конкретних процесів, порушення яких призводить до </a:t>
            </a:r>
            <a:r>
              <a:rPr lang="uk-UA" sz="1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вад:Порушення</a:t>
            </a:r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проліферації (розмноження) або </a:t>
            </a:r>
            <a:r>
              <a:rPr lang="uk-UA" sz="1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апоптозу</a:t>
            </a:r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(запрограмованої загибелі) клітин</a:t>
            </a:r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Порушення </a:t>
            </a:r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диференціювання (формування тканин) та міграції клітин (як-от </a:t>
            </a:r>
            <a:r>
              <a:rPr lang="uk-UA" sz="1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нейробластів</a:t>
            </a:r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).Порушення ембріональної індукції (взаємодії між зачатками органів).Класифікація вад за стадією: Поділ на </a:t>
            </a:r>
            <a:r>
              <a:rPr lang="uk-UA" sz="1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гаметопатії</a:t>
            </a:r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1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бластопатії</a:t>
            </a:r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1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ембріопатії</a:t>
            </a:r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uk-UA" sz="1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фетопатії</a:t>
            </a:r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uk-UA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uk-UA" sz="1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Онтофілогенетичний</a:t>
            </a:r>
            <a:r>
              <a:rPr lang="uk-UA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Клінічний Аналіз </a:t>
            </a:r>
            <a:endParaRPr lang="en-US" sz="16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 найбільш специфічний аспект курсу, що пов'язує природжені вади з еволюцією людини (філогенезом) і включає практичні медичні знання:</a:t>
            </a:r>
          </a:p>
          <a:p>
            <a:r>
              <a:rPr lang="uk-UA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Філогенетичні передумови:</a:t>
            </a:r>
            <a:endParaRPr lang="uk-UA" sz="1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 </a:t>
            </a:r>
            <a:r>
              <a:rPr lang="uk-UA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закономірностей філогенезу</a:t>
            </a:r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органів і систем (наприклад, покривів тіла, травної, дихальної, кровоносної системи).</a:t>
            </a:r>
          </a:p>
          <a:p>
            <a:pPr lvl="1"/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Аналіз </a:t>
            </a:r>
            <a:r>
              <a:rPr lang="uk-UA" sz="1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онтофілогенетично</a:t>
            </a:r>
            <a:r>
              <a:rPr lang="uk-UA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зумовлених вад</a:t>
            </a:r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порушень, які виникають внаслідок неповного або зворотного розвитку </a:t>
            </a:r>
            <a:r>
              <a:rPr lang="uk-UA" sz="1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філогенетично</a:t>
            </a:r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старих структур (явище </a:t>
            </a:r>
            <a:r>
              <a:rPr lang="uk-UA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атавізму</a:t>
            </a:r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r>
              <a:rPr lang="uk-UA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Атавістичні вади:</a:t>
            </a:r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Детальне вивчення вад, які морфологічно нагадують ознаки предків (наприклад, рудименти додаткових молочних залоз, деякі форми розщеплення хребта).</a:t>
            </a:r>
          </a:p>
          <a:p>
            <a:r>
              <a:rPr lang="uk-UA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Діагностика та Профілактика:</a:t>
            </a:r>
            <a:r>
              <a:rPr lang="uk-UA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Пренатальна діагностика</a:t>
            </a:r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(УЗД, генетичні скринінги, </a:t>
            </a:r>
            <a:r>
              <a:rPr lang="uk-UA" sz="1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інвазивні</a:t>
            </a:r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методи). Основи </a:t>
            </a:r>
            <a:r>
              <a:rPr lang="uk-UA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медико-генетичного консультування</a:t>
            </a:r>
            <a:r>
              <a:rPr lang="uk-UA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оцінки ризиків та планування родини.</a:t>
            </a:r>
          </a:p>
          <a:p>
            <a:endParaRPr lang="uk-U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uk-UA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6347" y="4870580"/>
            <a:ext cx="2866151" cy="1726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447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4563" y="261256"/>
            <a:ext cx="1172857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u="sng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Таким чином,  даний  </a:t>
            </a:r>
            <a:r>
              <a:rPr lang="uk-UA" b="1" u="sng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курс дасть Вам глибоке розуміння</a:t>
            </a:r>
            <a:r>
              <a:rPr lang="uk-UA" u="sng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того, що вроджена вада — це комплексна біологічна проблема, що має коріння в еволюції та індивідуальному розвитку і вимагає міждисциплінарного підходу для діагностики та профілактики.</a:t>
            </a:r>
          </a:p>
          <a:p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Також на даному курсі ми розглянемо </a:t>
            </a:r>
            <a:r>
              <a:rPr lang="uk-UA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онтофілогенетичні</a:t>
            </a:r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вади на прикладі покривів тіла, травної , статевої , видільної, нервової, дихальної , серцево-судинної та ендокринної систем.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Ознайомившись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матеріалом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курсу </a:t>
            </a:r>
            <a:r>
              <a:rPr lang="ru-RU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b="1" u="sng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 </a:t>
            </a:r>
            <a:r>
              <a:rPr lang="ru-RU" b="1" u="sng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зрозумієте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вади </a:t>
            </a:r>
            <a:r>
              <a:rPr lang="ru-RU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цих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систем — </a:t>
            </a:r>
            <a:r>
              <a:rPr lang="ru-RU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випадковий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дефект, а </a:t>
            </a:r>
            <a:r>
              <a:rPr lang="ru-RU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збій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строго </a:t>
            </a:r>
            <a:r>
              <a:rPr lang="ru-RU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впорядкованій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еволюційно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закріпленій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програмі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індивідуального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даному курсі </a:t>
            </a:r>
            <a:r>
              <a:rPr lang="uk-UA" b="1" u="sng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 засвоїте </a:t>
            </a:r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комплексні знання</a:t>
            </a:r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 біологічні, еволюційні та медичні аспекти виникнення природжених вад розвитку (ПВР). Ці знання охоплюють як фундаментальні теорії, так і практичні навички в діагностиці та профілактиці.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uk-UA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uk-UA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uk-UA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uk-UA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852" y="3543003"/>
            <a:ext cx="3564294" cy="266448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11" y="3592287"/>
            <a:ext cx="3667689" cy="2565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5321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9208" y="317241"/>
            <a:ext cx="10924592" cy="579431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Будемо раді бачити Вас на вибірковому курсі</a:t>
            </a:r>
            <a:r>
              <a:rPr lang="uk-UA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100" b="1" i="1" u="sng" dirty="0" err="1" smtClean="0">
                <a:solidFill>
                  <a:prstClr val="black"/>
                </a:solidFill>
                <a:latin typeface="Times New Roman" panose="02020603050405020304" pitchFamily="18" charset="0"/>
              </a:rPr>
              <a:t>Онтофілогенетичні</a:t>
            </a:r>
            <a:r>
              <a:rPr lang="ru-RU" altLang="ru-RU" sz="3100" b="1" i="1" u="sng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3100" b="1" i="1" u="sng" dirty="0">
                <a:solidFill>
                  <a:prstClr val="black"/>
                </a:solidFill>
                <a:latin typeface="Times New Roman" panose="02020603050405020304" pitchFamily="18" charset="0"/>
              </a:rPr>
              <a:t>вади </a:t>
            </a:r>
            <a:r>
              <a:rPr lang="ru-RU" altLang="ru-RU" sz="3100" b="1" i="1" u="sng" dirty="0" err="1">
                <a:solidFill>
                  <a:prstClr val="black"/>
                </a:solidFill>
                <a:latin typeface="Times New Roman" panose="02020603050405020304" pitchFamily="18" charset="0"/>
              </a:rPr>
              <a:t>розвитку</a:t>
            </a:r>
            <a:r>
              <a:rPr lang="ru-RU" altLang="ru-RU" sz="3100" b="1" i="1" u="sng" dirty="0">
                <a:solidFill>
                  <a:prstClr val="black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3100" b="1" i="1" u="sng" dirty="0" err="1">
                <a:solidFill>
                  <a:prstClr val="black"/>
                </a:solidFill>
                <a:latin typeface="Times New Roman" panose="02020603050405020304" pitchFamily="18" charset="0"/>
              </a:rPr>
              <a:t>організму</a:t>
            </a:r>
            <a:r>
              <a:rPr lang="ru-RU" altLang="ru-RU" sz="3100" b="1" i="1" u="sng" dirty="0">
                <a:solidFill>
                  <a:prstClr val="black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3100" b="1" i="1" u="sng" dirty="0" err="1">
                <a:solidFill>
                  <a:prstClr val="black"/>
                </a:solidFill>
                <a:latin typeface="Times New Roman" panose="02020603050405020304" pitchFamily="18" charset="0"/>
              </a:rPr>
              <a:t>людини</a:t>
            </a:r>
            <a:r>
              <a:rPr lang="uk-UA" altLang="ru-RU" sz="3100" b="1" u="sng" dirty="0">
                <a:solidFill>
                  <a:prstClr val="black"/>
                </a:solidFill>
                <a:latin typeface="Times New Roman" panose="02020603050405020304" pitchFamily="18" charset="0"/>
              </a:rPr>
              <a:t/>
            </a:r>
            <a:br>
              <a:rPr lang="uk-UA" altLang="ru-RU" sz="3100" b="1" u="sng" dirty="0">
                <a:solidFill>
                  <a:prstClr val="black"/>
                </a:solidFill>
                <a:latin typeface="Times New Roman" panose="02020603050405020304" pitchFamily="18" charset="0"/>
              </a:rPr>
            </a:br>
            <a:r>
              <a:rPr lang="uk-UA" sz="3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1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1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медичної біології</a:t>
            </a:r>
            <a:br>
              <a:rPr lang="uk-UA" sz="20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5992" y="3169937"/>
            <a:ext cx="2920482" cy="223001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6474" y="192320"/>
            <a:ext cx="2118049" cy="181272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7" t="22447" r="1874" b="523"/>
          <a:stretch/>
        </p:blipFill>
        <p:spPr>
          <a:xfrm>
            <a:off x="593348" y="2844806"/>
            <a:ext cx="3381494" cy="2555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295653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71</TotalTime>
  <Words>683</Words>
  <Application>Microsoft Office PowerPoint</Application>
  <PresentationFormat>Широкоэкранный</PresentationFormat>
  <Paragraphs>51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Century Gothic</vt:lpstr>
      <vt:lpstr>Times New Roman</vt:lpstr>
      <vt:lpstr>Wingdings 3</vt:lpstr>
      <vt:lpstr>Сектор</vt:lpstr>
      <vt:lpstr>Вінницький національний медичний університет імені М.І. Пирогова  Вибірковий курс для спеціальності І2  «Медицина»   Онтофілогенетичні вади розвитку організму  людини                       Кафедра медичної біології</vt:lpstr>
      <vt:lpstr>Презентация PowerPoint</vt:lpstr>
      <vt:lpstr>Презентация PowerPoint</vt:lpstr>
      <vt:lpstr>Презентация PowerPoint</vt:lpstr>
      <vt:lpstr>Презентация PowerPoint</vt:lpstr>
      <vt:lpstr>  Будемо раді бачити Вас на вибірковому курсі       Онтофілогенетичні вади розвитку організму людини         Кафедра медичної біології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ТАНЯ</dc:creator>
  <cp:lastModifiedBy>1</cp:lastModifiedBy>
  <cp:revision>11</cp:revision>
  <dcterms:created xsi:type="dcterms:W3CDTF">2025-11-01T15:09:26Z</dcterms:created>
  <dcterms:modified xsi:type="dcterms:W3CDTF">2025-11-01T16:26:10Z</dcterms:modified>
</cp:coreProperties>
</file>