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13"/>
  </p:notesMasterIdLst>
  <p:sldIdLst>
    <p:sldId id="258" r:id="rId2"/>
    <p:sldId id="268" r:id="rId3"/>
    <p:sldId id="257" r:id="rId4"/>
    <p:sldId id="259" r:id="rId5"/>
    <p:sldId id="261" r:id="rId6"/>
    <p:sldId id="262" r:id="rId7"/>
    <p:sldId id="263" r:id="rId8"/>
    <p:sldId id="266" r:id="rId9"/>
    <p:sldId id="271" r:id="rId10"/>
    <p:sldId id="265" r:id="rId11"/>
    <p:sldId id="270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6BD73-FB62-4D4A-BC0C-E0851CA5C72E}" type="datetimeFigureOut">
              <a:rPr lang="ru-RU" smtClean="0"/>
              <a:t>15.05.2024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8E41B-7F37-4EFC-AD1C-F6AEC04119B1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728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68E41B-7F37-4EFC-AD1C-F6AEC04119B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340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0486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4444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573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9808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3909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0434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7942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693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8774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6157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1910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6862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28460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4110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13115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95831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9363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A8B54-E678-4F2A-94EE-4D634CED4307}" type="datetimeFigureOut">
              <a:rPr lang="uk-UA" smtClean="0"/>
              <a:t>15.05.2024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74995-B811-425F-9F72-09CEADB307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8969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3683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260" y="973776"/>
            <a:ext cx="11507189" cy="5308271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 err="1"/>
              <a:t>Вінницький</a:t>
            </a:r>
            <a:r>
              <a:rPr lang="ru-RU" sz="2400" b="1" cap="none" dirty="0"/>
              <a:t> </a:t>
            </a:r>
            <a:r>
              <a:rPr lang="ru-RU" sz="2400" b="1" cap="none" dirty="0" err="1"/>
              <a:t>національний</a:t>
            </a:r>
            <a:r>
              <a:rPr lang="ru-RU" sz="2400" b="1" cap="none" dirty="0"/>
              <a:t> </a:t>
            </a:r>
            <a:r>
              <a:rPr lang="ru-RU" sz="2400" b="1" cap="none" dirty="0" err="1"/>
              <a:t>медичний</a:t>
            </a:r>
            <a:r>
              <a:rPr lang="ru-RU" sz="2400" b="1" cap="none" dirty="0"/>
              <a:t> </a:t>
            </a:r>
            <a:r>
              <a:rPr lang="ru-RU" sz="2400" b="1" cap="none" dirty="0" err="1"/>
              <a:t>університет</a:t>
            </a:r>
            <a:r>
              <a:rPr lang="ru-RU" sz="2400" b="1" cap="none" dirty="0"/>
              <a:t> </a:t>
            </a:r>
            <a:r>
              <a:rPr lang="ru-RU" sz="2400" b="1" cap="none" dirty="0" err="1"/>
              <a:t>ім</a:t>
            </a:r>
            <a:r>
              <a:rPr lang="ru-RU" sz="2400" b="1" cap="none" dirty="0"/>
              <a:t>. М.І. Пирогова</a:t>
            </a:r>
            <a:br>
              <a:rPr lang="ru-RU" sz="2400" b="1" cap="none" dirty="0"/>
            </a:br>
            <a:br>
              <a:rPr lang="ru-RU" sz="2400" b="1" cap="none" dirty="0"/>
            </a:br>
            <a:r>
              <a:rPr lang="ru-RU" sz="2400" b="1" cap="none" dirty="0"/>
              <a:t>Кафедра </a:t>
            </a:r>
            <a:r>
              <a:rPr lang="ru-RU" sz="2400" b="1" cap="none" dirty="0" err="1"/>
              <a:t>терапевтичної</a:t>
            </a:r>
            <a:r>
              <a:rPr lang="ru-RU" sz="2400" b="1" cap="none" dirty="0"/>
              <a:t> </a:t>
            </a:r>
            <a:r>
              <a:rPr lang="ru-RU" sz="2400" b="1" cap="none" dirty="0" err="1"/>
              <a:t>стоматології</a:t>
            </a:r>
            <a:br>
              <a:rPr lang="ru-RU" sz="2800" b="1" dirty="0"/>
            </a:br>
            <a:br>
              <a:rPr lang="ru-RU" sz="2800" b="1" dirty="0"/>
            </a:br>
            <a:br>
              <a:rPr lang="ru-RU" sz="2800" b="1" dirty="0"/>
            </a:br>
            <a:r>
              <a:rPr lang="ru-RU" sz="2800" b="1" dirty="0" err="1"/>
              <a:t>Програма</a:t>
            </a:r>
            <a:r>
              <a:rPr lang="ru-RU" sz="2800" b="1" dirty="0"/>
              <a:t> </a:t>
            </a:r>
            <a:br>
              <a:rPr lang="ru-RU" sz="2800" b="1" dirty="0"/>
            </a:br>
            <a:r>
              <a:rPr lang="ru-RU" sz="2800" b="1" cap="none" dirty="0" err="1"/>
              <a:t>навчальної</a:t>
            </a:r>
            <a:r>
              <a:rPr lang="ru-RU" sz="2800" b="1" cap="none" dirty="0"/>
              <a:t> </a:t>
            </a:r>
            <a:r>
              <a:rPr lang="ru-RU" sz="2800" b="1" cap="none" dirty="0" err="1"/>
              <a:t>дисципліни</a:t>
            </a:r>
            <a:r>
              <a:rPr lang="ru-RU" sz="2800" b="1" cap="none" dirty="0"/>
              <a:t> курсу за </a:t>
            </a:r>
            <a:r>
              <a:rPr lang="ru-RU" sz="2800" b="1" cap="none" dirty="0" err="1"/>
              <a:t>вибором</a:t>
            </a:r>
            <a:br>
              <a:rPr lang="ru-RU" sz="2800" b="1" cap="none" dirty="0"/>
            </a:br>
            <a:br>
              <a:rPr lang="ru-RU" sz="2800" b="1" cap="none" dirty="0"/>
            </a:br>
            <a:r>
              <a:rPr lang="ru-RU" sz="2800" b="1" cap="none" dirty="0"/>
              <a:t>«</a:t>
            </a:r>
            <a:r>
              <a:rPr lang="ru-RU" sz="2800" b="1" dirty="0" err="1"/>
              <a:t>клінічна</a:t>
            </a:r>
            <a:r>
              <a:rPr lang="ru-RU" sz="2800" b="1" dirty="0"/>
              <a:t> </a:t>
            </a:r>
            <a:r>
              <a:rPr lang="ru-RU" sz="2800" b="1" dirty="0" err="1"/>
              <a:t>ендодонтія</a:t>
            </a:r>
            <a:r>
              <a:rPr lang="ru-RU" sz="2800" b="1" dirty="0"/>
              <a:t>»</a:t>
            </a:r>
            <a:br>
              <a:rPr lang="ru-RU" sz="2800" b="1" dirty="0"/>
            </a:br>
            <a:br>
              <a:rPr lang="ru-RU" sz="2800" b="1" dirty="0"/>
            </a:br>
            <a:br>
              <a:rPr lang="ru-RU" sz="2800" b="1" dirty="0"/>
            </a:br>
            <a:br>
              <a:rPr lang="ru-RU" sz="2800" b="1" dirty="0"/>
            </a:br>
            <a:endParaRPr lang="uk-UA" sz="2800" b="1" dirty="0"/>
          </a:p>
        </p:txBody>
      </p:sp>
      <p:pic>
        <p:nvPicPr>
          <p:cNvPr id="3080" name="Picture 8" descr="Вінницький національний медичний університет ім. М.І. Пирогова (ВНМУ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729" y="1693759"/>
            <a:ext cx="1215695" cy="121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467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436" y="0"/>
            <a:ext cx="9057564" cy="6793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0264" y="769005"/>
            <a:ext cx="53447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/>
              <a:t>Клінічна</a:t>
            </a:r>
            <a:r>
              <a:rPr lang="ru-RU" sz="4000" b="1" dirty="0"/>
              <a:t> </a:t>
            </a:r>
            <a:r>
              <a:rPr lang="ru-RU" sz="4000" b="1" dirty="0" err="1"/>
              <a:t>ендодонтія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2843978" y="184230"/>
            <a:ext cx="2996999" cy="584775"/>
          </a:xfrm>
          <a:prstGeom prst="rect">
            <a:avLst/>
          </a:prstGeom>
          <a:noFill/>
          <a:ln>
            <a:solidFill>
              <a:schemeClr val="tx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3200" dirty="0" err="1">
                <a:latin typeface="Monotype Corsiva" pitchFamily="66" charset="0"/>
              </a:rPr>
              <a:t>Назва</a:t>
            </a:r>
            <a:r>
              <a:rPr lang="ru-RU" sz="3200" dirty="0">
                <a:latin typeface="Monotype Corsiva" pitchFamily="66" charset="0"/>
              </a:rPr>
              <a:t> </a:t>
            </a:r>
            <a:r>
              <a:rPr lang="ru-RU" sz="3200" dirty="0" err="1">
                <a:latin typeface="Monotype Corsiva" pitchFamily="66" charset="0"/>
              </a:rPr>
              <a:t>дисципл</a:t>
            </a:r>
            <a:r>
              <a:rPr lang="uk-UA" sz="3200" dirty="0" err="1">
                <a:latin typeface="Monotype Corsiva" pitchFamily="66" charset="0"/>
              </a:rPr>
              <a:t>іни</a:t>
            </a:r>
            <a:r>
              <a:rPr lang="uk-UA" sz="3200" dirty="0">
                <a:latin typeface="Monotype Corsiva" pitchFamily="66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998834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25532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63158" y="3429001"/>
            <a:ext cx="5028842" cy="249299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Метою викладання навчальної дисципліни “</a:t>
            </a:r>
            <a:r>
              <a:rPr lang="ru-RU" sz="20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К</a:t>
            </a:r>
            <a:r>
              <a:rPr lang="ru-RU" sz="2000" b="1" dirty="0" err="1"/>
              <a:t>лінічна</a:t>
            </a:r>
            <a:r>
              <a:rPr lang="ru-RU" sz="2000" b="1" dirty="0"/>
              <a:t> </a:t>
            </a:r>
            <a:r>
              <a:rPr lang="ru-RU" sz="2000" b="1" dirty="0" err="1"/>
              <a:t>ендодонтія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” є підготовка лікаря-стоматолога, здатного діагностувати і лікувати захворювання </a:t>
            </a:r>
            <a:r>
              <a:rPr lang="uk-UA" sz="20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ендодонту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з застосуванням сучасних підходів та технологій.</a:t>
            </a:r>
          </a:p>
          <a:p>
            <a:pPr algn="ctr">
              <a:spcAft>
                <a:spcPts val="0"/>
              </a:spcAft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2717" y="-3833"/>
            <a:ext cx="837730" cy="6687087"/>
          </a:xfrm>
          <a:prstGeom prst="rect">
            <a:avLst/>
          </a:prstGeom>
        </p:spPr>
        <p:txBody>
          <a:bodyPr vert="wordArtVert" wrap="none">
            <a:spAutoFit/>
          </a:bodyPr>
          <a:lstStyle/>
          <a:p>
            <a:r>
              <a:rPr lang="uk-UA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entury Gothic" panose="020B0502020202020204" pitchFamily="34" charset="0"/>
                <a:ea typeface="Times New Roman" panose="02020603050405020304" pitchFamily="18" charset="0"/>
              </a:rPr>
              <a:t>Мета курсу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23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4116"/>
            <a:ext cx="5049672" cy="5587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:\Відрита лекція\tooth-roo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4" t="3714" r="33237"/>
          <a:stretch/>
        </p:blipFill>
        <p:spPr bwMode="auto">
          <a:xfrm>
            <a:off x="9220845" y="74420"/>
            <a:ext cx="2687376" cy="418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2948" y="273713"/>
            <a:ext cx="4689788" cy="95410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uk-UA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anose="020B0502020202020204" pitchFamily="34" charset="0"/>
                <a:ea typeface="Times New Roman" panose="02020603050405020304" pitchFamily="18" charset="0"/>
              </a:rPr>
              <a:t>Основні завдання </a:t>
            </a:r>
            <a:r>
              <a:rPr lang="ru-RU" sz="28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anose="020B0502020202020204" pitchFamily="34" charset="0"/>
                <a:ea typeface="Times New Roman" panose="02020603050405020304" pitchFamily="18" charset="0"/>
              </a:rPr>
              <a:t>дисципл</a:t>
            </a:r>
            <a:r>
              <a:rPr lang="uk-UA" sz="28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anose="020B0502020202020204" pitchFamily="34" charset="0"/>
                <a:ea typeface="Times New Roman" panose="02020603050405020304" pitchFamily="18" charset="0"/>
              </a:rPr>
              <a:t>іни</a:t>
            </a:r>
            <a:r>
              <a:rPr lang="uk-UA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entury Gothic" panose="020B0502020202020204" pitchFamily="34" charset="0"/>
                <a:ea typeface="Times New Roman" panose="02020603050405020304" pitchFamily="18" charset="0"/>
              </a:rPr>
              <a:t> :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31541" y="1560785"/>
            <a:ext cx="4531057" cy="12143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вдосконалення знань з топографічної анатомії </a:t>
            </a:r>
            <a:r>
              <a:rPr lang="uk-UA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пульпової</a:t>
            </a:r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камери і кореневої системи зубів верхньої і нижньої щелепи;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44850" y="4430108"/>
            <a:ext cx="4531057" cy="11649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вдосконалення знань та умінь сучасних методів і систем пломбування кореневих каналів;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31057" y="2982745"/>
            <a:ext cx="4531057" cy="12211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вдосконалення знань та умінь сучасних методів інструментальної та медикаментозної обробки кореневої системи;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660943" y="5801710"/>
            <a:ext cx="4531057" cy="1056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методика проведення повторного </a:t>
            </a:r>
            <a:r>
              <a:rPr lang="uk-UA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ендодонтичного</a:t>
            </a:r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лікування та відбілювання зубів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0" y="0"/>
            <a:ext cx="4531057" cy="13784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Вдосконалення знань та умінь з сучасних методів і технологій знеболення при лікуванні пульпіту і </a:t>
            </a:r>
            <a:r>
              <a:rPr lang="uk-UA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періодонтиту</a:t>
            </a:r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; </a:t>
            </a:r>
          </a:p>
        </p:txBody>
      </p:sp>
    </p:spTree>
    <p:extLst>
      <p:ext uri="{BB962C8B-B14F-4D97-AF65-F5344CB8AC3E}">
        <p14:creationId xmlns:p14="http://schemas.microsoft.com/office/powerpoint/2010/main" val="388049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32" b="38772"/>
          <a:stretch/>
        </p:blipFill>
        <p:spPr bwMode="auto">
          <a:xfrm>
            <a:off x="5935923" y="5656997"/>
            <a:ext cx="6256077" cy="1201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32" b="38772"/>
          <a:stretch/>
        </p:blipFill>
        <p:spPr bwMode="auto">
          <a:xfrm rot="10800000">
            <a:off x="0" y="27295"/>
            <a:ext cx="6256077" cy="1201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8758" y="1228298"/>
            <a:ext cx="1175586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4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Основні питання, які розглядаються під час вивчення курсу</a:t>
            </a:r>
            <a:endParaRPr lang="uk-UA" sz="2400" dirty="0">
              <a:latin typeface="Century Gothic" panose="020B0502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1600" cap="all" dirty="0">
                <a:latin typeface="Century Gothic" panose="020B0502020202020204" pitchFamily="34" charset="0"/>
                <a:ea typeface="Times New Roman" panose="02020603050405020304" pitchFamily="18" charset="0"/>
              </a:rPr>
              <a:t> </a:t>
            </a:r>
            <a:endParaRPr lang="uk-UA" sz="1600" dirty="0">
              <a:latin typeface="Century Gothic" panose="020B0502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/>
              <a:t>Діагностика в </a:t>
            </a:r>
            <a:r>
              <a:rPr lang="uk-UA" sz="1600" b="1" dirty="0" err="1"/>
              <a:t>ендодонтії</a:t>
            </a:r>
            <a:r>
              <a:rPr lang="uk-UA" sz="1600" b="1" dirty="0"/>
              <a:t>. Значення додаткових методів в діагностиці захворювань </a:t>
            </a:r>
            <a:r>
              <a:rPr lang="uk-UA" sz="1600" b="1" dirty="0" err="1"/>
              <a:t>ендодонту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/>
              <a:t>Сучасні методи і технології знеболення при лікуванні пульпіту і </a:t>
            </a:r>
            <a:r>
              <a:rPr lang="uk-UA" sz="1600" b="1" dirty="0" err="1"/>
              <a:t>періодонтіту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 err="1"/>
              <a:t>Ендодонтичні</a:t>
            </a:r>
            <a:r>
              <a:rPr lang="uk-UA" sz="1600" b="1" dirty="0"/>
              <a:t> наконечники і </a:t>
            </a:r>
            <a:r>
              <a:rPr lang="uk-UA" sz="1600" b="1" dirty="0" err="1"/>
              <a:t>ендомотори</a:t>
            </a:r>
            <a:r>
              <a:rPr lang="uk-UA" sz="1600" b="1" dirty="0"/>
              <a:t>. Сучасні </a:t>
            </a:r>
            <a:r>
              <a:rPr lang="uk-UA" sz="1600" b="1" dirty="0" err="1"/>
              <a:t>ендодонтичні</a:t>
            </a:r>
            <a:r>
              <a:rPr lang="uk-UA" sz="1600" b="1" dirty="0"/>
              <a:t> системи. </a:t>
            </a:r>
            <a:r>
              <a:rPr lang="uk-UA" sz="1600" b="1" dirty="0" err="1"/>
              <a:t>Ендодонтичний</a:t>
            </a:r>
            <a:r>
              <a:rPr lang="uk-UA" sz="1600" b="1" dirty="0"/>
              <a:t> мікроскоп</a:t>
            </a:r>
            <a:endParaRPr lang="uk-UA" sz="1600" b="1" dirty="0">
              <a:latin typeface="Century Gothic" panose="020B0502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Топографічна анатомія </a:t>
            </a:r>
            <a:r>
              <a:rPr lang="uk-UA" sz="16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пульпової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камери і кореневої системи зубів верхньої і нижньої щелепи.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Визначення робочої довжини кореневого каналу.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Сучасні </a:t>
            </a:r>
            <a:r>
              <a:rPr lang="uk-UA" sz="16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ендодонтичні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ручні і машинні інструменти: класифікація, технічна характеристика, правила роботи.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Сучасні ручні і машинні методи інструментальної обробки кореневої системи: техніка проведення.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Сучасні засоби для медикаментозної обробки кореневої системи: антисептики, </a:t>
            </a:r>
            <a:r>
              <a:rPr lang="uk-UA" sz="16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лубриканти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, засоби для розширення кореневих каналів: призначення, представники.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/>
              <a:t>Сучасні методи і системи пломбування кореневих каналів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Чинники, які визначають якість </a:t>
            </a:r>
            <a:r>
              <a:rPr lang="uk-UA" sz="16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ендодонтичного</a:t>
            </a:r>
            <a:r>
              <a:rPr lang="uk-UA" sz="16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лікування зубів.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>
                <a:latin typeface="Century Gothic" panose="020B0502020202020204" pitchFamily="34" charset="0"/>
              </a:rPr>
              <a:t>Резорбція кореня: види, діагностика, лікування. Методики закриття верхівки кореня. </a:t>
            </a:r>
            <a:r>
              <a:rPr lang="uk-UA" sz="1600" b="1" dirty="0" err="1">
                <a:latin typeface="Century Gothic" panose="020B0502020202020204" pitchFamily="34" charset="0"/>
              </a:rPr>
              <a:t>Апексифікація</a:t>
            </a:r>
            <a:r>
              <a:rPr lang="uk-UA" sz="1600" b="1" dirty="0">
                <a:latin typeface="Century Gothic" panose="020B0502020202020204" pitchFamily="34" charset="0"/>
              </a:rPr>
              <a:t>. 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1600" b="1" dirty="0"/>
              <a:t>Повторне </a:t>
            </a:r>
            <a:r>
              <a:rPr lang="uk-UA" sz="1600" b="1" dirty="0" err="1"/>
              <a:t>ендодонтичне</a:t>
            </a:r>
            <a:r>
              <a:rPr lang="uk-UA" sz="1600" b="1" dirty="0"/>
              <a:t> лікування: покази, техніка проведення. Методики видалення </a:t>
            </a:r>
            <a:r>
              <a:rPr lang="uk-UA" sz="1600" b="1" dirty="0" err="1"/>
              <a:t>ендодонтичних</a:t>
            </a:r>
            <a:r>
              <a:rPr lang="uk-UA" sz="1600" b="1" dirty="0"/>
              <a:t> інструментів з кореневих каналів</a:t>
            </a:r>
            <a:endParaRPr lang="uk-UA" sz="1600" b="1" dirty="0">
              <a:latin typeface="Century Gothic" panose="020B0502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234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2608" y="1157185"/>
            <a:ext cx="11322712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2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Практичні навички, які </a:t>
            </a:r>
            <a:r>
              <a:rPr lang="uk-UA" sz="32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опановуються</a:t>
            </a:r>
            <a:r>
              <a:rPr lang="uk-UA" sz="32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при вивченні курсу</a:t>
            </a:r>
          </a:p>
          <a:p>
            <a:pPr algn="ctr">
              <a:spcAft>
                <a:spcPts val="0"/>
              </a:spcAft>
            </a:pPr>
            <a:r>
              <a:rPr lang="uk-UA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Призначення необхідних додаткових методів обстеження стоматологічного хворого з ускладненим карієсом та оцінка їх результатів;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Робота з сучасними </a:t>
            </a:r>
            <a:r>
              <a:rPr lang="uk-UA" sz="20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ендодонтичними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системами, </a:t>
            </a:r>
            <a:r>
              <a:rPr lang="uk-UA" sz="20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ендодонтичними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наконечниками і </a:t>
            </a:r>
            <a:r>
              <a:rPr lang="uk-UA" sz="20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ендомоторами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;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Робота з сучасним </a:t>
            </a:r>
            <a:r>
              <a:rPr lang="uk-UA" sz="2000" b="1" dirty="0" err="1">
                <a:latin typeface="Century Gothic" panose="020B0502020202020204" pitchFamily="34" charset="0"/>
                <a:ea typeface="Times New Roman" panose="02020603050405020304" pitchFamily="18" charset="0"/>
              </a:rPr>
              <a:t>ендодонтичним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 інструментарієм;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Обробка кореневих каналів з застосуванням сучасних методів інструментальної обробки кореневої системи;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Іригація кореневої системи з використанням сучасних засобів та методів медикаментозної обробки кореневої системи;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Пломбування кореневих каналів з використанням сучасних методів і систем;</a:t>
            </a:r>
          </a:p>
          <a:p>
            <a:pPr marL="342900" lvl="0" indent="-342900" algn="just">
              <a:spcAft>
                <a:spcPts val="0"/>
              </a:spcAft>
              <a:buBlip>
                <a:blip r:embed="rId3"/>
              </a:buBlip>
              <a:tabLst>
                <a:tab pos="182880" algn="l"/>
              </a:tabLst>
            </a:pPr>
            <a:r>
              <a:rPr lang="uk-UA" sz="2000" b="1" dirty="0"/>
              <a:t>Опрацювання сучасних способів ізоляції операційного поля</a:t>
            </a:r>
            <a:r>
              <a:rPr lang="uk-UA" sz="2000" b="1" dirty="0">
                <a:latin typeface="Century Gothic" panose="020B0502020202020204" pitchFamily="34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0" y="-1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9701048" y="40876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2490952" y="-2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4981904" y="-4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7309891" y="-3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52552" y="5695614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2443657" y="5741691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4981904" y="5741691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7472856" y="5741691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b="50000"/>
          <a:stretch/>
        </p:blipFill>
        <p:spPr bwMode="auto">
          <a:xfrm>
            <a:off x="9800843" y="5686208"/>
            <a:ext cx="2490952" cy="1116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665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46" y="1736518"/>
            <a:ext cx="2483668" cy="4252857"/>
          </a:xfrm>
          <a:prstGeom prst="rect">
            <a:avLst/>
          </a:prstGeom>
        </p:spPr>
      </p:pic>
      <p:pic>
        <p:nvPicPr>
          <p:cNvPr id="2052" name="Picture 4" descr="Dental Endo Training Block Endodontics student teaching Model practice  model dentistry|Teeth Whitening| - AliExpr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936" y="1744272"/>
            <a:ext cx="4245102" cy="424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ental Endodontic RCT Practice Model Clear Block Endo Root Canal Files  Rotary Practicing Instruments|Teeth Whitening| - AliExpres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85" y="958813"/>
            <a:ext cx="3729780" cy="372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72214" y="4688594"/>
            <a:ext cx="4369925" cy="1293028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/>
              <a:t>Тренувальні </a:t>
            </a:r>
            <a:r>
              <a:rPr lang="uk-UA" sz="2000" b="1" dirty="0" err="1"/>
              <a:t>ендоблоки</a:t>
            </a:r>
            <a:endParaRPr lang="uk-UA" sz="2000" b="1" dirty="0"/>
          </a:p>
        </p:txBody>
      </p:sp>
    </p:spTree>
    <p:extLst>
      <p:ext uri="{BB962C8B-B14F-4D97-AF65-F5344CB8AC3E}">
        <p14:creationId xmlns:p14="http://schemas.microsoft.com/office/powerpoint/2010/main" val="1236034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periodont-jeto-soedinitelnaja-tkan-sostojashhaja_2_1_22113 - Стоматология  Доктора Ефрем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459" y="1200533"/>
            <a:ext cx="3702871" cy="218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Гранулирующий периодонтит, коротко о заболевании - Стоматология Северное  Бутово Делия только качественные услуг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520" y="3433539"/>
            <a:ext cx="4463927" cy="278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974" y="3161735"/>
            <a:ext cx="3138485" cy="3347717"/>
          </a:xfrm>
          <a:prstGeom prst="rect">
            <a:avLst/>
          </a:prstGeom>
        </p:spPr>
      </p:pic>
      <p:pic>
        <p:nvPicPr>
          <p:cNvPr id="4098" name="Picture 2" descr="(1.) Типовий рентгенографічний приклад внутрішньої резорбції коренів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05" y="223900"/>
            <a:ext cx="2184465" cy="289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adiograph periapical by incisive superior left with internal resorption. |  Download Scientific Diagra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099" y="3079980"/>
            <a:ext cx="2188695" cy="351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ортопантомограма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904" y="1372909"/>
            <a:ext cx="4143597" cy="226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І.В. Ковач, д. мед. н., О.Ю. Біндюгін ДЕНСИТОМЕТРИЧНІ ДОСЛІДЖЕННЯ У ДІАГН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825" y="3641529"/>
            <a:ext cx="3334335" cy="278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902714" y="316485"/>
            <a:ext cx="4603486" cy="1042035"/>
          </a:xfrm>
        </p:spPr>
        <p:txBody>
          <a:bodyPr>
            <a:normAutofit/>
          </a:bodyPr>
          <a:lstStyle/>
          <a:p>
            <a:r>
              <a:rPr lang="uk-UA" sz="2400" b="1" dirty="0"/>
              <a:t>Діагностика в </a:t>
            </a:r>
            <a:r>
              <a:rPr lang="uk-UA" sz="2400" b="1" dirty="0" err="1"/>
              <a:t>ендодонтії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3141017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1"/>
          <p:cNvSpPr>
            <a:spLocks noGrp="1"/>
          </p:cNvSpPr>
          <p:nvPr>
            <p:ph type="title"/>
          </p:nvPr>
        </p:nvSpPr>
        <p:spPr>
          <a:xfrm>
            <a:off x="0" y="114658"/>
            <a:ext cx="4868882" cy="1341911"/>
          </a:xfrm>
        </p:spPr>
        <p:txBody>
          <a:bodyPr>
            <a:normAutofit/>
          </a:bodyPr>
          <a:lstStyle/>
          <a:p>
            <a:r>
              <a:rPr lang="uk-UA" sz="2300" b="1" dirty="0"/>
              <a:t>Будова ротаційних </a:t>
            </a:r>
            <a:r>
              <a:rPr lang="uk-UA" sz="2300" b="1" dirty="0" err="1"/>
              <a:t>ендодонтичних</a:t>
            </a:r>
            <a:r>
              <a:rPr lang="uk-UA" sz="2300" b="1" dirty="0"/>
              <a:t> інструментів</a:t>
            </a:r>
          </a:p>
        </p:txBody>
      </p:sp>
    </p:spTree>
    <p:extLst>
      <p:ext uri="{BB962C8B-B14F-4D97-AF65-F5344CB8AC3E}">
        <p14:creationId xmlns:p14="http://schemas.microsoft.com/office/powerpoint/2010/main" val="3688230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90" y="0"/>
            <a:ext cx="12245690" cy="6861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246266" y="5311744"/>
            <a:ext cx="3051423" cy="1293028"/>
          </a:xfrm>
        </p:spPr>
        <p:txBody>
          <a:bodyPr>
            <a:noAutofit/>
          </a:bodyPr>
          <a:lstStyle/>
          <a:p>
            <a:r>
              <a:rPr lang="uk-UA" sz="2400" b="1" dirty="0"/>
              <a:t>Іригація і пломбування кореневих каналів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90" y="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19"/>
          <a:stretch/>
        </p:blipFill>
        <p:spPr bwMode="auto">
          <a:xfrm rot="10800000">
            <a:off x="4398579" y="10695"/>
            <a:ext cx="4050164" cy="3305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30481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142" y="731751"/>
            <a:ext cx="3372796" cy="22489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042" y="3620250"/>
            <a:ext cx="3976988" cy="26363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66" y="3455799"/>
            <a:ext cx="4541232" cy="30103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147" y="245037"/>
            <a:ext cx="4475751" cy="29834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1" y="3411529"/>
            <a:ext cx="4580645" cy="305376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6" y="245037"/>
            <a:ext cx="4373437" cy="289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51693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612</TotalTime>
  <Words>401</Words>
  <Application>Microsoft Office PowerPoint</Application>
  <PresentationFormat>Широкий екран</PresentationFormat>
  <Paragraphs>40</Paragraphs>
  <Slides>11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Monotype Corsiva</vt:lpstr>
      <vt:lpstr>Times New Roman</vt:lpstr>
      <vt:lpstr>След самолета</vt:lpstr>
      <vt:lpstr>Вінницький національний медичний університет ім. М.І. Пирогова  Кафедра терапевтичної стоматології   Програма  навчальної дисципліни курсу за вибором  «клінічна ендодонтія»  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Тренувальні ендоблоки</vt:lpstr>
      <vt:lpstr>Діагностика в ендодонтії</vt:lpstr>
      <vt:lpstr>Будова ротаційних ендодонтичних інструментів</vt:lpstr>
      <vt:lpstr>Іригація і пломбування кореневих каналів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user</cp:lastModifiedBy>
  <cp:revision>40</cp:revision>
  <dcterms:created xsi:type="dcterms:W3CDTF">2020-12-20T12:18:44Z</dcterms:created>
  <dcterms:modified xsi:type="dcterms:W3CDTF">2024-05-15T09:56:09Z</dcterms:modified>
  <cp:contentStatus/>
</cp:coreProperties>
</file>