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4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-72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93F88E5-03E9-4B65-9922-77B205264DA6}" type="datetimeFigureOut">
              <a:rPr lang="uk-UA"/>
              <a:pPr>
                <a:defRPr/>
              </a:pPr>
              <a:t>29.06.2026</a:t>
            </a:fld>
            <a:endParaRPr lang="uk-UA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noProof="0" smtClean="0"/>
              <a:t>Образец текста</a:t>
            </a:r>
          </a:p>
          <a:p>
            <a:pPr lvl="1"/>
            <a:r>
              <a:rPr lang="uk-UA" noProof="0" smtClean="0"/>
              <a:t>Второй уровень</a:t>
            </a:r>
          </a:p>
          <a:p>
            <a:pPr lvl="2"/>
            <a:r>
              <a:rPr lang="uk-UA" noProof="0" smtClean="0"/>
              <a:t>Третий уровень</a:t>
            </a:r>
          </a:p>
          <a:p>
            <a:pPr lvl="3"/>
            <a:r>
              <a:rPr lang="uk-UA" noProof="0" smtClean="0"/>
              <a:t>Четвертый уровень</a:t>
            </a:r>
          </a:p>
          <a:p>
            <a:pPr lvl="4"/>
            <a:r>
              <a:rPr lang="uk-UA" noProof="0" smtClean="0"/>
              <a:t>Пятый уровень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4802DEF-18BC-42C2-AD17-B085028647B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91771-16FF-469E-9F0E-DCB34D331B01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8F2C8-92BB-4EAA-8370-D5EDE5676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36130-08F5-42C1-AF2F-38B7B5D5343C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4107-B902-463A-A32E-EBE9EE72E1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DFBF8-1165-4B28-91CA-FB1D92F8CE92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C2ADF-0C3F-49FD-B308-06618A0DB6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07F7D-735A-49FD-93BF-47DD566B55BA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269C0-C7E2-4AF6-B25C-96B7026D66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644BE-6836-4AB5-9E01-554ABA256496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6E665-9840-4EF4-8CB0-A8CADBB05F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F416B-5E41-45C1-87AC-193CD6CA195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D8276-9522-44F2-89E4-D5A1D39768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85AAC-93C5-48C5-8D4C-E9C89AD084A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BCE5A-C36C-4229-B623-855966DB3E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2A5B3-3D8E-4B38-878F-26999E893FA0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8274D-FE8B-4499-B7BE-46ED2CEDB2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E0EB13F3-E119-4FF1-8776-6A385BB31F8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78901-FAA9-4BDA-878D-C6B9E0B553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EE5F5-1248-4B26-B71C-103F7A96F0E4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ED202-A016-449F-A04B-4C4EFEEBA4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2B88E-BF28-49F4-AC5D-2F2697BB89A9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24410-2380-4CBD-8F6A-90ABE09A0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FA5256-A772-447F-954A-D87149982E6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2D413C-9918-4B10-8508-0B5EBD0528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338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48995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2.1. ЛОГІКА. ФОРМАЛЬНА ЛОГІКА</a:t>
            </a:r>
            <a:endParaRPr lang="uk-UA" b="1" cap="none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2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0003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2.1 «ЛОГІКА. ФОРМАЛЬНА ЛОГІКА» 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1477963" y="2560638"/>
            <a:ext cx="9328150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І3 Педіатрія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2-й</a:t>
            </a:r>
            <a:r>
              <a:rPr lang="la-Latn" sz="2800" smtClean="0">
                <a:latin typeface="Calibri" pitchFamily="34" charset="0"/>
                <a:cs typeface="Calibri" pitchFamily="34" charset="0"/>
              </a:rPr>
              <a:t>, IV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algn="just"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базові знання з філософії та соціально-гуманітарних дисциплін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6386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вміння правильно мислити та аргументувати → краще клінічне мислення сьогодні</a:t>
            </a:r>
            <a:endParaRPr lang="uk-UA" smtClean="0"/>
          </a:p>
        </p:txBody>
      </p:sp>
      <p:sp>
        <p:nvSpPr>
          <p:cNvPr id="16387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513513" y="917575"/>
            <a:ext cx="5276850" cy="4683125"/>
          </a:xfrm>
        </p:spPr>
        <p:txBody>
          <a:bodyPr/>
          <a:lstStyle/>
          <a:p>
            <a:pPr algn="just" eaLnBrk="1" hangingPunct="1"/>
            <a:endParaRPr lang="uk-UA" sz="1600" smtClean="0"/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формує аналітичне мислення </a:t>
            </a:r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розвиває навички правильної аргументації</a:t>
            </a:r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вчить виявляти логічні помилки</a:t>
            </a:r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формує базу для клінічного мислення лікаря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548313" cy="5248275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форми і закони правильного мислення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принципи побудови міркувань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методи доведення та спростування 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виявлення логічних помилок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дедуктивні та індуктивні умовиводи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логічні структури суджень і понять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їх значення у науковій і професійній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863" y="2243138"/>
            <a:ext cx="4745037" cy="163830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uk-UA" sz="3600" b="1" cap="none" spc="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ОСНОВНІ ЗАВДАННЯ КУРСУ</a:t>
            </a:r>
            <a:endParaRPr lang="uk-UA" sz="3600" dirty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6486525" y="641350"/>
            <a:ext cx="5386388" cy="579596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системи знань про форми мислення та закони логіки;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навичок побудови правильних міркувань і аргументації;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навичок виявлення та аналізу логічних помилок;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навичок логічного аналізу понять, суджень і умовиводів;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здатності застосовувати логічні методи у навчальній і професійній діяльності;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здатності використовувати логічне мислення при прийнятті обґрунтованих рішень у сфері охорони здоров’я.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6513513" y="555625"/>
            <a:ext cx="5424487" cy="58150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аналізувати структуру міркувань і визначати їх логічну правильність;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виявляти та пояснювати логічні помилки;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застосовувати закони логіки у професійній діяльності;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використовувати дедуктивні, індуктивні та аналогічні міркування;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здійснювати логічний аналіз понять і суджень;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аргументовано відстоювати позицію у професійній комунікації.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369888" y="2201863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1506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1507" name="Прямоугольник 4"/>
          <p:cNvSpPr>
            <a:spLocks noChangeArrowheads="1"/>
          </p:cNvSpPr>
          <p:nvPr/>
        </p:nvSpPr>
        <p:spPr bwMode="auto">
          <a:xfrm>
            <a:off x="6731000" y="1960563"/>
            <a:ext cx="5033963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21508" name="Picture 9" descr="Куліш 2025 — копия — коп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3263" y="1901825"/>
            <a:ext cx="2147887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0" descr="IMG_0930 — копия —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1988" y="1908175"/>
            <a:ext cx="228917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Content Placeholder 2"/>
          <p:cNvSpPr>
            <a:spLocks/>
          </p:cNvSpPr>
          <p:nvPr/>
        </p:nvSpPr>
        <p:spPr bwMode="auto">
          <a:xfrm>
            <a:off x="558800" y="4903788"/>
            <a:ext cx="5192713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defTabSz="914400"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r>
              <a:rPr lang="ru-RU" sz="2800">
                <a:latin typeface="Calibri" pitchFamily="34" charset="0"/>
                <a:cs typeface="Calibri" pitchFamily="34" charset="0"/>
              </a:rPr>
              <a:t>Доцент                  Доцент </a:t>
            </a:r>
          </a:p>
          <a:p>
            <a:pPr marL="228600" indent="-228600" defTabSz="914400"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r>
              <a:rPr lang="ru-RU" sz="2800">
                <a:latin typeface="Calibri" pitchFamily="34" charset="0"/>
                <a:cs typeface="Calibri" pitchFamily="34" charset="0"/>
              </a:rPr>
              <a:t>Куліш П. Л.           Беднарчик Т. Р.</a:t>
            </a:r>
          </a:p>
          <a:p>
            <a:pPr marL="228600" indent="-228600" defTabSz="914400"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endParaRPr lang="ru-RU" sz="28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301</TotalTime>
  <Words>301</Words>
  <Application>Microsoft Office PowerPoint</Application>
  <PresentationFormat>Произвольный</PresentationFormat>
  <Paragraphs>71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2.1. ЛОГІКА. ФОРМАЛЬНА ЛОГІКА</vt:lpstr>
      <vt:lpstr>ПАСПОРТ ОСВІТНЬОГО КОМПОНЕНТА   ВК 2.1 «ЛОГІКА. ФОРМАЛЬНА ЛОГІКА» </vt:lpstr>
      <vt:lpstr>ЧОМУ ВАРТО ОБРАТИ ЦЕЙ КУРС</vt:lpstr>
      <vt:lpstr>ЩО ВИ БУДЕТЕ ВИВЧАТИ</vt:lpstr>
      <vt:lpstr>ОСНОВНІ ЗАВДАННЯ КУРСУ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21</cp:revision>
  <dcterms:created xsi:type="dcterms:W3CDTF">2026-04-08T10:22:59Z</dcterms:created>
  <dcterms:modified xsi:type="dcterms:W3CDTF">2026-06-29T09:14:03Z</dcterms:modified>
</cp:coreProperties>
</file>