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-72" y="-78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9B5E-2451-4BAD-BD41-9ABFEB23F506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AFB1C-07F0-4C07-AB26-985590E942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9098E-6C65-47A9-9157-E17C328C603B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50AD2-9847-4A72-BC82-A4088CE186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509A7-44DB-4C28-AC51-6A894BA3C408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EB8BB-2A19-458E-85C7-D2EC79ADC0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4661F-8696-480E-BFF1-DD6A121BA3FC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5953D-A7C9-4465-8242-E0C7800A9D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80CE9-4ED3-4A16-BEAC-D238F753CC72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EAB0D-CEF4-40E4-884F-6D8A593631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C4097-2F70-4E33-9AF4-6477A1EE4333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C7BF2-D21B-485E-8395-C30FACB146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E91E9-DC7C-4E5C-B249-E350F4BBE82C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AE939-D6B3-40FC-92F5-DFEC590622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95A4C-D2FD-43B2-B1A4-84ACA3DF8A1C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C3C0A-D1CF-4669-B316-E0391B5537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7418AC20-E1B9-4EC8-A67F-852D960881B3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3C24A-71F7-4245-B154-7871FC6A3D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C6558-A25F-42D8-8CE5-CD2072E8B753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9A5A8-3D1B-4963-AC50-10743B1681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CADAA-9BC5-4C5C-95D2-29E4A244512A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17C08-7513-4290-B62F-BB92075597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0FE833-7788-414A-90C8-A23397233275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DCED81-4363-414A-9C9E-3F4097E386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4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</a:t>
            </a:r>
            <a:r>
              <a:rPr lang="en-US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8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446213" y="2430463"/>
            <a:ext cx="9686925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34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3.</a:t>
            </a:r>
            <a:r>
              <a:rPr lang="en-US" sz="34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ru-RU" sz="34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uk-UA" sz="34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ЕКОНОМІКА ОХОРОНИ ЗДОРОВ’Я. МАРКЕТИНГ МЕДИЧНИХ ПОСЛУГ</a:t>
            </a:r>
          </a:p>
        </p:txBody>
      </p:sp>
      <p:pic>
        <p:nvPicPr>
          <p:cNvPr id="13318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00038"/>
            <a:ext cx="188912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3.</a:t>
            </a:r>
            <a:r>
              <a:rPr lang="en-US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«ЕКОНОМІКА ОХОРОНИ ЗДОРОВ’Я. МАРКЕТИНГ МЕДИЧНИХ ПОСЛУГ»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370013" y="2392363"/>
            <a:ext cx="10480675" cy="40005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Спеціальність: І</a:t>
            </a:r>
            <a:r>
              <a:rPr lang="en-US" sz="2400" smtClean="0">
                <a:latin typeface="Calibri" pitchFamily="34" charset="0"/>
                <a:cs typeface="Calibri" pitchFamily="34" charset="0"/>
              </a:rPr>
              <a:t>3</a:t>
            </a:r>
            <a:r>
              <a:rPr lang="uk-UA" sz="2400" smtClean="0">
                <a:latin typeface="Calibri" pitchFamily="34" charset="0"/>
                <a:cs typeface="Calibri" pitchFamily="34" charset="0"/>
              </a:rPr>
              <a:t> Педіатрія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Курс: 3-й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Кредити: 2,0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Мова: українська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Пререквізити: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400" smtClean="0">
                <a:solidFill>
                  <a:schemeClr val="tx1"/>
                </a:solidFill>
              </a:rPr>
              <a:t>базові знання філософії, культури академічної доброчесності, соціології, основ економічних теорій.</a:t>
            </a:r>
            <a:endParaRPr lang="uk-UA" sz="20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3328988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uk-UA" sz="2400" dirty="0" smtClean="0"/>
              <a:t>володіння сучасними економічними знаннями дозволяє  швидко орієнтуватися </a:t>
            </a:r>
            <a:r>
              <a:rPr lang="uk-UA" sz="2400" dirty="0"/>
              <a:t>в економічних процесах, </a:t>
            </a:r>
            <a:r>
              <a:rPr lang="uk-UA" sz="2400" dirty="0" err="1" smtClean="0"/>
              <a:t>оперативно</a:t>
            </a:r>
            <a:r>
              <a:rPr lang="uk-UA" sz="2400" dirty="0" smtClean="0"/>
              <a:t> </a:t>
            </a:r>
            <a:r>
              <a:rPr lang="uk-UA" sz="2400" dirty="0"/>
              <a:t>приймати </a:t>
            </a:r>
            <a:r>
              <a:rPr lang="uk-UA" sz="2400" dirty="0" smtClean="0"/>
              <a:t>ефективні управлінські рішення; формувати економічне </a:t>
            </a:r>
            <a:r>
              <a:rPr lang="uk-UA" sz="2400" dirty="0"/>
              <a:t>мислення та </a:t>
            </a:r>
            <a:r>
              <a:rPr lang="uk-UA" sz="2400" dirty="0" smtClean="0"/>
              <a:t>підприємницьку свідомість </a:t>
            </a:r>
            <a:r>
              <a:rPr lang="uk-UA" sz="2400" dirty="0"/>
              <a:t>майбутніх </a:t>
            </a:r>
            <a:r>
              <a:rPr lang="uk-UA" sz="2400" dirty="0" smtClean="0"/>
              <a:t>медиків</a:t>
            </a:r>
            <a:r>
              <a:rPr lang="uk-UA" sz="2400" b="1" dirty="0" smtClean="0"/>
              <a:t>.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64288" y="519113"/>
            <a:ext cx="5461000" cy="5659437"/>
          </a:xfrm>
        </p:spPr>
        <p:txBody>
          <a:bodyPr/>
          <a:lstStyle/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розвиває логічне та критичне мислення; </a:t>
            </a:r>
          </a:p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надасть первинні навички раціональної економічної поведінки; </a:t>
            </a:r>
          </a:p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навчить обирати ефективне управлінське рішення; </a:t>
            </a:r>
          </a:p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дозволить аналізувати й оцінювати економічні аспекти діяльності організацій, підприємств, установ галузі охорони здоров'я;</a:t>
            </a:r>
          </a:p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навчить розраховувати основні показники економічної діяльності закладів охорони здоров'я;</a:t>
            </a:r>
          </a:p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застосовувати отриманні знання з економіки, менеджменту, маркетингу у повсякденному житті і професійній практиці.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096000" y="533400"/>
            <a:ext cx="5645150" cy="5792788"/>
          </a:xfrm>
        </p:spPr>
        <p:txBody>
          <a:bodyPr/>
          <a:lstStyle/>
          <a:p>
            <a:pPr eaLnBrk="1" hangingPunct="1"/>
            <a:r>
              <a:rPr lang="uk-UA" smtClean="0"/>
              <a:t>теоретичні основи економіки охорони здоров'я; </a:t>
            </a:r>
          </a:p>
          <a:p>
            <a:pPr eaLnBrk="1" hangingPunct="1"/>
            <a:r>
              <a:rPr lang="uk-UA" smtClean="0"/>
              <a:t>підприємницька діяльність та конкуренція у сфері охорони здоров’я;</a:t>
            </a:r>
          </a:p>
          <a:p>
            <a:pPr eaLnBrk="1" hangingPunct="1"/>
            <a:r>
              <a:rPr lang="uk-UA" smtClean="0"/>
              <a:t>медична послуга як особливий товар на ринку сфери охорони здоров’я; методика розрахунку вартості медичних послуг;</a:t>
            </a:r>
          </a:p>
          <a:p>
            <a:pPr eaLnBrk="1" hangingPunct="1"/>
            <a:r>
              <a:rPr lang="uk-UA" smtClean="0"/>
              <a:t>ефективність діяльності закладів та ціноутворення у сфері охорони здоров’я;</a:t>
            </a:r>
          </a:p>
          <a:p>
            <a:pPr eaLnBrk="1" hangingPunct="1"/>
            <a:r>
              <a:rPr lang="uk-UA" smtClean="0"/>
              <a:t>економічний аналіз функціонування медичного закладу, його інвестиційна привабливість;</a:t>
            </a:r>
          </a:p>
          <a:p>
            <a:pPr eaLnBrk="1" hangingPunct="1"/>
            <a:r>
              <a:rPr lang="uk-UA" smtClean="0"/>
              <a:t>фінансовий аналіз функціонування закладу охорони здоров’я, його дохід і прибуток;</a:t>
            </a:r>
          </a:p>
          <a:p>
            <a:pPr eaLnBrk="1" hangingPunct="1"/>
            <a:r>
              <a:rPr lang="uk-UA" smtClean="0"/>
              <a:t>основи менеджменту в галузі охорони</a:t>
            </a:r>
            <a:r>
              <a:rPr lang="ru-RU" smtClean="0"/>
              <a:t> </a:t>
            </a:r>
            <a:r>
              <a:rPr lang="uk-UA" smtClean="0"/>
              <a:t>здоров’я;</a:t>
            </a:r>
          </a:p>
          <a:p>
            <a:pPr eaLnBrk="1" hangingPunct="1"/>
            <a:r>
              <a:rPr lang="uk-UA" smtClean="0"/>
              <a:t>маркетинг у системі охорони здоров’я; стратегії маркетингу та принципи керування закладом охорони здоров’я; мотивація персоналу.</a:t>
            </a:r>
            <a:endParaRPr lang="uk-UA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378575" y="352425"/>
            <a:ext cx="5548313" cy="5951538"/>
          </a:xfrm>
        </p:spPr>
        <p:txBody>
          <a:bodyPr/>
          <a:lstStyle/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застосовувати методи економічного аналізу діяльності закладів охорони здоров’я;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розробляти плани економічного розвитку медичного закладу;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визначати стратегії маркетингу медичних послуг;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формувати цінову політику закладу охорони здоров’я;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розробляти бізнес-плани у сфері надання медичних послуг;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розраховувати вартість медичних послуг та оплату праці персоналу;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розраховувати та оцінювати показники господарської діяльності;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оцінювати економічну ефективність медичних технологій;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застосовувати економічні та маркетингові підходи для організації медичних послуг.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361950" y="2130425"/>
            <a:ext cx="5551488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152525" y="5481638"/>
            <a:ext cx="3622675" cy="71120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Марчук І.А.</a:t>
            </a:r>
            <a:endParaRPr lang="uk-UA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 КУРСУ</a:t>
            </a:r>
          </a:p>
        </p:txBody>
      </p:sp>
      <p:sp>
        <p:nvSpPr>
          <p:cNvPr id="19460" name="Прямоугольник 4"/>
          <p:cNvSpPr>
            <a:spLocks noChangeArrowheads="1"/>
          </p:cNvSpPr>
          <p:nvPr/>
        </p:nvSpPr>
        <p:spPr bwMode="auto">
          <a:xfrm>
            <a:off x="6827838" y="2408238"/>
            <a:ext cx="503396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 Данила Галицького 58а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19461" name="Рисунок 2"/>
          <p:cNvPicPr>
            <a:picLocks noChangeAspect="1"/>
          </p:cNvPicPr>
          <p:nvPr/>
        </p:nvPicPr>
        <p:blipFill>
          <a:blip r:embed="rId4"/>
          <a:srcRect l="12296" r="14037" b="10654"/>
          <a:stretch>
            <a:fillRect/>
          </a:stretch>
        </p:blipFill>
        <p:spPr bwMode="auto">
          <a:xfrm>
            <a:off x="1406525" y="1647825"/>
            <a:ext cx="3114675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281</TotalTime>
  <Words>365</Words>
  <Application>Microsoft Office PowerPoint</Application>
  <PresentationFormat>Произвольный</PresentationFormat>
  <Paragraphs>66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Gill Sans MT</vt:lpstr>
      <vt:lpstr>Calibri</vt:lpstr>
      <vt:lpstr>Corbel</vt:lpstr>
      <vt:lpstr>휴먼매직체</vt:lpstr>
      <vt:lpstr>Parcel</vt:lpstr>
      <vt:lpstr>Parcel</vt:lpstr>
      <vt:lpstr>Parcel</vt:lpstr>
      <vt:lpstr>ВК 3.3. ЕКОНОМІКА ОХОРОНИ ЗДОРОВ’Я. МАРКЕТИНГ МЕДИЧНИХ ПОСЛУГ</vt:lpstr>
      <vt:lpstr>ПАСПОРТ ОСВІТНЬОГО КОМПОНЕНТА   ВК 3.3 «ЕКОНОМІКА ОХОРОНИ ЗДОРОВ’Я. МАРКЕТИНГ МЕДИЧНИХ ПОСЛУГ»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22</cp:revision>
  <dcterms:created xsi:type="dcterms:W3CDTF">2026-04-08T10:22:59Z</dcterms:created>
  <dcterms:modified xsi:type="dcterms:W3CDTF">2026-06-29T09:13:48Z</dcterms:modified>
</cp:coreProperties>
</file>