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1439"/>
    <a:srgbClr val="F03838"/>
    <a:srgbClr val="F44A72"/>
    <a:srgbClr val="DF5FDF"/>
    <a:srgbClr val="7283CC"/>
    <a:srgbClr val="EC72C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28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3850F-DAC9-4EB7-846B-430103DD07A4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A6686-F3F5-471D-AA6C-42148116FD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628F7-13B4-44A6-8CB6-3ACD5AD44697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82805-08FE-4DAB-9CBC-122BA1A86E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A72F-08AA-4FFF-B479-75D2DBAA72C8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B7DE1-B899-4029-8ABA-85891258F4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F9DFB-2401-40E3-AB9F-921E66AD1D9A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5DB11-D952-45A9-9E23-96AB56878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5E27D-B6CB-4EDF-9E0C-7247622F20E9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5423E-1C84-43C1-B2DF-AB0B9463F9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BCC82-6A0C-488F-AB16-21A621987269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4CD89-F39B-40C3-BB42-BE9FF84584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35DE8-8499-41B9-BCF3-20B21CEC750E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01BB-F14F-4124-A58B-E217F60680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9B1E2-7007-4255-ABDB-EB0F33213B71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25C31-EDCD-4417-BF81-5FDF3B2849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BD2BA-26F5-4221-B94D-14D35686D538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4FB19-AFBC-4313-A3A5-A99C79B86D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5127D-FDB9-4D8F-85FC-53075C5E83F7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DE87A-3F94-49F6-9F90-42BF056C4E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2FE2C-58B1-4C75-9E16-73B5145BE5E4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C918E-D428-48E3-AF7E-552B374046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891DDF-9523-4C3B-8692-3106BEC83287}" type="datetimeFigureOut">
              <a:rPr lang="ru-RU"/>
              <a:pPr>
                <a:defRPr/>
              </a:pPr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EC1F7A-EDFC-48BA-8F75-D48363E1F9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/>
            <a:r>
              <a:rPr lang="uk-UA" sz="2400" b="1" smtClean="0">
                <a:solidFill>
                  <a:schemeClr val="tx1"/>
                </a:solidFill>
              </a:rPr>
              <a:t>МОЗ УКРАЇНИ</a:t>
            </a:r>
            <a:br>
              <a:rPr lang="uk-UA" sz="2400" b="1" smtClean="0">
                <a:solidFill>
                  <a:schemeClr val="tx1"/>
                </a:solidFill>
              </a:rPr>
            </a:br>
            <a:r>
              <a:rPr lang="uk-UA" sz="2400" b="1" smtClean="0">
                <a:solidFill>
                  <a:schemeClr val="tx1"/>
                </a:solidFill>
              </a:rPr>
              <a:t>ВІННИЦЬКИЙ НАЦІОНАЛЬНИЙ МЕДИЧНИЙ УНІВЕРСИТЕТ </a:t>
            </a:r>
            <a:br>
              <a:rPr lang="uk-UA" sz="2400" b="1" smtClean="0">
                <a:solidFill>
                  <a:schemeClr val="tx1"/>
                </a:solidFill>
              </a:rPr>
            </a:br>
            <a:r>
              <a:rPr lang="uk-UA" sz="2400" b="1" smtClean="0">
                <a:solidFill>
                  <a:schemeClr val="tx1"/>
                </a:solidFill>
              </a:rPr>
              <a:t>ІМ. М.І. ПИРОГОВА</a:t>
            </a:r>
            <a:br>
              <a:rPr lang="uk-UA" sz="2400" b="1" smtClean="0">
                <a:solidFill>
                  <a:schemeClr val="tx1"/>
                </a:solidFill>
              </a:rPr>
            </a:br>
            <a:r>
              <a:rPr lang="uk-UA" sz="2000" b="1" i="1" smtClean="0">
                <a:solidFill>
                  <a:schemeClr val="tx1"/>
                </a:solidFill>
              </a:rPr>
              <a:t>КАФЕДРА ФІЛОСОФІЇ ТА СУСПІЛЬНИХ НАУК</a:t>
            </a:r>
          </a:p>
          <a:p>
            <a:pPr eaLnBrk="1" hangingPunct="1"/>
            <a:r>
              <a:rPr lang="uk-UA" sz="2000" b="1" i="1" smtClean="0">
                <a:solidFill>
                  <a:schemeClr val="tx1"/>
                </a:solidFill>
              </a:rPr>
              <a:t>Секція філософії</a:t>
            </a:r>
            <a:r>
              <a:rPr lang="uk-UA" sz="2400" b="1" i="1" smtClean="0">
                <a:solidFill>
                  <a:schemeClr val="tx1"/>
                </a:solidFill>
              </a:rPr>
              <a:t> </a:t>
            </a:r>
            <a:endParaRPr lang="uk-UA" sz="2400" b="1" i="1" smtClean="0">
              <a:solidFill>
                <a:schemeClr val="tx1"/>
              </a:solidFill>
              <a:latin typeface="Arial" charset="0"/>
            </a:endParaRPr>
          </a:p>
          <a:p>
            <a:pPr eaLnBrk="1" hangingPunct="1"/>
            <a:r>
              <a:rPr lang="uk-UA" sz="2400" b="1" i="1" smtClean="0">
                <a:solidFill>
                  <a:schemeClr val="tx1"/>
                </a:solidFill>
              </a:rPr>
              <a:t>Вибіркова дисципліна</a:t>
            </a:r>
          </a:p>
          <a:p>
            <a:pPr eaLnBrk="1" hangingPunct="1"/>
            <a:r>
              <a:rPr lang="uk-UA" sz="20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студентів</a:t>
            </a:r>
            <a:r>
              <a:rPr lang="uk-UA" sz="2000" b="1" i="1" smtClean="0">
                <a:solidFill>
                  <a:schemeClr val="tx1"/>
                </a:solidFill>
              </a:rPr>
              <a:t> </a:t>
            </a:r>
            <a:r>
              <a:rPr lang="uk-UA" sz="20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всіх спеціальностей</a:t>
            </a:r>
          </a:p>
          <a:p>
            <a:pPr eaLnBrk="1" hangingPunct="1"/>
            <a:r>
              <a:rPr lang="uk-UA" altLang="ko-KR" sz="4800" b="1" smtClean="0">
                <a:solidFill>
                  <a:srgbClr val="F41439"/>
                </a:solidFill>
                <a:latin typeface="Arial" charset="0"/>
                <a:cs typeface="Arial" charset="0"/>
              </a:rPr>
              <a:t>“Фі</a:t>
            </a:r>
            <a:r>
              <a:rPr lang="uk-UA" altLang="ko-KR" sz="4800" b="1" smtClean="0">
                <a:solidFill>
                  <a:srgbClr val="F41439"/>
                </a:solidFill>
                <a:latin typeface="Arial" charset="0"/>
              </a:rPr>
              <a:t>лософ</a:t>
            </a:r>
            <a:r>
              <a:rPr lang="uk-UA" altLang="ko-KR" sz="4800" b="1" smtClean="0">
                <a:solidFill>
                  <a:srgbClr val="F41439"/>
                </a:solidFill>
                <a:latin typeface="Arial" charset="0"/>
                <a:cs typeface="Arial" charset="0"/>
              </a:rPr>
              <a:t>і</a:t>
            </a:r>
            <a:r>
              <a:rPr lang="uk-UA" altLang="ko-KR" sz="4800" b="1" smtClean="0">
                <a:solidFill>
                  <a:srgbClr val="F41439"/>
                </a:solidFill>
                <a:latin typeface="Arial" charset="0"/>
              </a:rPr>
              <a:t>я любов</a:t>
            </a:r>
            <a:r>
              <a:rPr lang="uk-UA" altLang="ko-KR" sz="4800" b="1" smtClean="0">
                <a:solidFill>
                  <a:srgbClr val="F41439"/>
                </a:solidFill>
                <a:latin typeface="Arial" charset="0"/>
                <a:cs typeface="Arial" charset="0"/>
              </a:rPr>
              <a:t>і</a:t>
            </a:r>
            <a:r>
              <a:rPr lang="uk-UA" altLang="ko-KR" sz="4800" b="1" smtClean="0">
                <a:solidFill>
                  <a:srgbClr val="F41439"/>
                </a:solidFill>
                <a:latin typeface="Arial" charset="0"/>
              </a:rPr>
              <a:t>”</a:t>
            </a:r>
            <a:endParaRPr lang="ru-RU" sz="4800" b="1" smtClean="0">
              <a:solidFill>
                <a:srgbClr val="F41439"/>
              </a:solidFill>
              <a:latin typeface="Arial" charset="0"/>
              <a:ea typeface="맑은 고딕" pitchFamily="34" charset="-127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6200" y="914400"/>
            <a:ext cx="12763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 descr="Виды любви в греческой философии - Психологос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40138"/>
            <a:ext cx="9144000" cy="321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41439"/>
            </a:gs>
            <a:gs pos="61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088" y="188913"/>
            <a:ext cx="7772400" cy="7921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Філософія любові </a:t>
            </a:r>
            <a:endParaRPr lang="ru-RU" sz="4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028700"/>
            <a:ext cx="7489825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2349500"/>
            <a:ext cx="8229600" cy="39925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Мета курсу: </a:t>
            </a:r>
            <a:r>
              <a:rPr lang="uk-UA" sz="26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Дослідити та спробувати ближче зрозуміти, що таке філософування та філософія, проаналізувати філософську категорію «любові», її первинність у філософії, розглянути філософію, як дію та мудрість любові, а філософування як мистецтво любити.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sz="26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Курс досліджує любов з філософської, культурологічної, теологічної та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26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психологічної перспектив.)</a:t>
            </a:r>
            <a:endParaRPr lang="uk-UA" sz="2600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uk-UA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41439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404813"/>
            <a:ext cx="8637588" cy="58880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41439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uk-UA" sz="4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Ціннісні характеристики тілесної та духовної любові</a:t>
            </a:r>
            <a:r>
              <a:rPr lang="uk-UA" sz="4000" b="1" i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i="1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1557338"/>
            <a:ext cx="6913563" cy="50355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2205038"/>
            <a:ext cx="8229600" cy="45259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Курс передбачає читання і обговорення винятково першоджерел, філософських статей і текстів, які стосуються історичних та концептуальних інсайтів та рефлексій про любов. Література включатиме тексти сучасних та класичних філософів.</a:t>
            </a:r>
            <a:endParaRPr lang="uk-UA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/>
          <a:srcRect l="9021" r="9155" b="12131"/>
          <a:stretch>
            <a:fillRect/>
          </a:stretch>
        </p:blipFill>
        <p:spPr bwMode="auto">
          <a:xfrm>
            <a:off x="8027988" y="5013325"/>
            <a:ext cx="955675" cy="126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68313" y="5445125"/>
            <a:ext cx="8229600" cy="1143000"/>
          </a:xfrm>
        </p:spPr>
        <p:txBody>
          <a:bodyPr/>
          <a:lstStyle/>
          <a:p>
            <a:pPr eaLnBrk="1" hangingPunct="1"/>
            <a:r>
              <a:rPr lang="uk-UA" sz="36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Любов у релігійних традиціях світу</a:t>
            </a:r>
            <a:endParaRPr lang="uk-UA" sz="3600" i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611188" y="5876925"/>
            <a:ext cx="8229600" cy="1143000"/>
          </a:xfrm>
        </p:spPr>
        <p:txBody>
          <a:bodyPr/>
          <a:lstStyle/>
          <a:p>
            <a:pPr eaLnBrk="1" hangingPunct="1"/>
            <a:r>
              <a:rPr lang="uk-UA" sz="2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Визначачимо природу образотворчості, літератури та культури </a:t>
            </a:r>
            <a:br>
              <a:rPr lang="uk-UA" sz="2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крізь призму любові</a:t>
            </a:r>
            <a:r>
              <a:rPr lang="uk-UA" sz="20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00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41439"/>
            </a:gs>
            <a:gs pos="58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675687" cy="1358900"/>
          </a:xfrm>
        </p:spPr>
        <p:txBody>
          <a:bodyPr/>
          <a:lstStyle/>
          <a:p>
            <a:pPr eaLnBrk="1" hangingPunct="1"/>
            <a:r>
              <a:rPr lang="uk-UA" sz="24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Інтимне: статева любов – основа усіх форм любові. Роль сексуальної революції. Ідеал романтичної любові у постромантичну епоху. Парадокс любові і сексу.</a:t>
            </a:r>
            <a:r>
              <a:rPr lang="uk-UA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400" i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346200"/>
            <a:ext cx="691356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41439"/>
            </a:gs>
            <a:gs pos="53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08175" y="233363"/>
            <a:ext cx="5184775" cy="641826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136</Words>
  <Application>Microsoft Office PowerPoint</Application>
  <PresentationFormat>Экран (4:3)</PresentationFormat>
  <Paragraphs>15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맑은 고딕</vt:lpstr>
      <vt:lpstr>Тема Office</vt:lpstr>
      <vt:lpstr>Слайд 1</vt:lpstr>
      <vt:lpstr>Філософія любові </vt:lpstr>
      <vt:lpstr>Слайд 3</vt:lpstr>
      <vt:lpstr>Слайд 4</vt:lpstr>
      <vt:lpstr>Ціннісні характеристики тілесної та духовної любові </vt:lpstr>
      <vt:lpstr>Слайд 6</vt:lpstr>
      <vt:lpstr>Любов у релігійних традиціях світу</vt:lpstr>
      <vt:lpstr>Визначачимо природу образотворчості, літератури та культури  крізь призму любові </vt:lpstr>
      <vt:lpstr>Інтимне: статева любов – основа усіх форм любові. Роль сексуальної революції. Ідеал романтичної любові у постромантичну епоху. Парадокс любові і сексу. 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Пользователь Windows</cp:lastModifiedBy>
  <cp:revision>9</cp:revision>
  <dcterms:created xsi:type="dcterms:W3CDTF">2020-12-20T17:42:03Z</dcterms:created>
  <dcterms:modified xsi:type="dcterms:W3CDTF">2026-03-19T03:07:03Z</dcterms:modified>
</cp:coreProperties>
</file>