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10"/>
  </p:notesMasterIdLst>
  <p:sldIdLst>
    <p:sldId id="257" r:id="rId2"/>
    <p:sldId id="258" r:id="rId3"/>
    <p:sldId id="259" r:id="rId4"/>
    <p:sldId id="260" r:id="rId5"/>
    <p:sldId id="264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6" d="100"/>
          <a:sy n="56" d="100"/>
        </p:scale>
        <p:origin x="-63" y="-789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7C675A59-A4E2-4BC9-B6F2-010A5D30B91F}" type="datetimeFigureOut">
              <a:rPr lang="uk-UA"/>
              <a:pPr>
                <a:defRPr/>
              </a:pPr>
              <a:t>23.04.2026</a:t>
            </a:fld>
            <a:endParaRPr lang="uk-UA"/>
          </a:p>
        </p:txBody>
      </p:sp>
      <p:sp>
        <p:nvSpPr>
          <p:cNvPr id="13316" name="Rectangle 4"/>
          <p:cNvSpPr>
            <a:spLocks noGrp="1" noRot="1" noChangeArrowheads="1" noTextEdit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uk-UA" noProof="0" smtClean="0"/>
              <a:t>Образец текста</a:t>
            </a:r>
          </a:p>
          <a:p>
            <a:pPr lvl="1"/>
            <a:r>
              <a:rPr lang="uk-UA" noProof="0" smtClean="0"/>
              <a:t>Второй уровень</a:t>
            </a:r>
          </a:p>
          <a:p>
            <a:pPr lvl="2"/>
            <a:r>
              <a:rPr lang="uk-UA" noProof="0" smtClean="0"/>
              <a:t>Третий уровень</a:t>
            </a:r>
          </a:p>
          <a:p>
            <a:pPr lvl="3"/>
            <a:r>
              <a:rPr lang="uk-UA" noProof="0" smtClean="0"/>
              <a:t>Четвертый уровень</a:t>
            </a:r>
          </a:p>
          <a:p>
            <a:pPr lvl="4"/>
            <a:r>
              <a:rPr lang="uk-UA" noProof="0" smtClean="0"/>
              <a:t>Пятый уровень</a:t>
            </a:r>
          </a:p>
        </p:txBody>
      </p:sp>
      <p:sp>
        <p:nvSpPr>
          <p:cNvPr id="2560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uk-UA"/>
          </a:p>
        </p:txBody>
      </p:sp>
      <p:sp>
        <p:nvSpPr>
          <p:cNvPr id="2560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BD2C4D48-09F1-4384-A9B0-F291C7591A77}" type="slidenum">
              <a:rPr lang="uk-UA"/>
              <a:pPr>
                <a:defRPr/>
              </a:pPr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32B697-1D43-4BD5-9204-FC9B115C9FB5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66450-81EE-4865-8863-9C5FDCA2402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F2ADAC-A9E5-4C34-B0F4-2951CD885E38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173797-0EAE-4963-BBB8-535089EA1CA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Ctr="1"/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7FA1F9-0188-4408-96AC-55E1B45637DA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E5DEAF-4130-490F-8B3F-DEEFAF7DA0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3D23F9-245B-4E0A-8B15-85206B91943E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8EB4A3-206A-4671-8FEE-24F39F048EA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637659-897E-430B-81EE-339984BAD22C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924243-713D-462F-AF98-6CC4B92307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1C89CF-7BF1-4A59-BC6E-CF2C23259440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DBD3BF-FF3E-4015-ABD4-111A5A9F3E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DD1B25-9EAC-4BC4-B9C0-EAF316850A2A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506B53-080B-403F-8D17-9CBA523BC4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/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90F65-3C13-426C-846C-D8BB4388BCB7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183BBE-170B-44D2-9C4F-75A374E4FF3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pPr>
              <a:defRPr/>
            </a:pPr>
            <a:fld id="{A97CC639-AD6C-458B-AD5F-437B5D56B6C9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6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863" y="6235700"/>
            <a:ext cx="5124450" cy="320675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F1E62E-E238-457C-B290-E0E5B77D7C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6EB9F2-86CC-47EC-BBE5-89034BEC5650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40E1E-71D5-42D6-98C7-CF0221FE23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179648-094A-4C30-ABA6-66824EA122D0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AE926-4487-4238-B8B2-3FF9AA9DEE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0438" y="965200"/>
            <a:ext cx="7731125" cy="118745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230438" y="2638425"/>
            <a:ext cx="7731125" cy="310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613" y="6238875"/>
            <a:ext cx="2754312" cy="3238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FBBC004-8D11-403C-9F4E-0A82B8FA9517}" type="datetimeFigureOut">
              <a:rPr lang="en-US"/>
              <a:pPr>
                <a:defRPr/>
              </a:pPr>
              <a:t>4/23/2026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5700"/>
            <a:ext cx="5900738" cy="3206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alpha val="7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488" y="6218238"/>
            <a:ext cx="366712" cy="365125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100" spc="0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7192610-C017-4981-918C-E3C2D983ECC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6" r:id="rId2"/>
    <p:sldLayoutId id="2147483705" r:id="rId3"/>
    <p:sldLayoutId id="2147483704" r:id="rId4"/>
    <p:sldLayoutId id="2147483703" r:id="rId5"/>
    <p:sldLayoutId id="2147483702" r:id="rId6"/>
    <p:sldLayoutId id="2147483701" r:id="rId7"/>
    <p:sldLayoutId id="2147483708" r:id="rId8"/>
    <p:sldLayoutId id="2147483709" r:id="rId9"/>
    <p:sldLayoutId id="2147483700" r:id="rId10"/>
    <p:sldLayoutId id="2147483699" r:id="rId11"/>
  </p:sldLayoutIdLst>
  <p:hf sldNum="0" hdr="0" ft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 kern="1200" cap="all" spc="200">
          <a:solidFill>
            <a:srgbClr val="262626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262626"/>
          </a:solidFill>
          <a:latin typeface="Gill Sans MT"/>
        </a:defRPr>
      </a:lvl9pPr>
    </p:titleStyle>
    <p:bodyStyle>
      <a:lvl1pPr marL="2286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kern="1200">
          <a:solidFill>
            <a:srgbClr val="262626"/>
          </a:solidFill>
          <a:latin typeface="+mn-lt"/>
          <a:ea typeface="+mn-ea"/>
          <a:cs typeface="+mn-cs"/>
        </a:defRPr>
      </a:lvl1pPr>
      <a:lvl2pPr marL="4572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2pPr>
      <a:lvl3pPr marL="6858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3pPr>
      <a:lvl4pPr marL="9144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4pPr>
      <a:lvl5pPr marL="1143000" indent="-228600" algn="l" rtl="0" eaLnBrk="0" fontAlgn="base" hangingPunct="0">
        <a:spcBef>
          <a:spcPts val="1000"/>
        </a:spcBef>
        <a:spcAft>
          <a:spcPct val="0"/>
        </a:spcAft>
        <a:buClr>
          <a:schemeClr val="accent2"/>
        </a:buClr>
        <a:buFont typeface="Arial" charset="0"/>
        <a:buChar char="•"/>
        <a:defRPr sz="1600" kern="1200">
          <a:solidFill>
            <a:srgbClr val="262626"/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vnmu.edu.ua/&#1082;&#1072;&#1092;&#1077;&#1076;&#1088;&#1072;-&#1092;&#1110;&#1083;&#1086;&#1089;&#1086;&#1092;&#1110;&#1111;" TargetMode="External"/><Relationship Id="rId2" Type="http://schemas.openxmlformats.org/officeDocument/2006/relationships/hyperlink" Target="mailto:philosophy@vnmu.edu.ua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Рисунок 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1200" y="244475"/>
            <a:ext cx="1798638" cy="171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8" name="Прямоугольник 9"/>
          <p:cNvSpPr>
            <a:spLocks noChangeArrowheads="1"/>
          </p:cNvSpPr>
          <p:nvPr/>
        </p:nvSpPr>
        <p:spPr bwMode="auto">
          <a:xfrm>
            <a:off x="3044825" y="244475"/>
            <a:ext cx="7107238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Вінницький національний медичний університет </a:t>
            </a:r>
          </a:p>
          <a:p>
            <a:pPr algn="ctr"/>
            <a:r>
              <a:rPr lang="ru-RU" sz="24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ім. М.І. Пирогова МОЗ України</a:t>
            </a:r>
          </a:p>
          <a:p>
            <a:pPr algn="ctr"/>
            <a:endParaRPr lang="ru-RU" sz="24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  <a:p>
            <a:pPr algn="ctr"/>
            <a:r>
              <a:rPr lang="ru-RU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КАФЕДРА </a:t>
            </a:r>
            <a:r>
              <a:rPr lang="uk-UA" sz="240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ФІЛОСОФІЇ ТА СУСПІЛЬНИХ НАУК</a:t>
            </a:r>
            <a:endParaRPr lang="ru-RU" sz="2400">
              <a:solidFill>
                <a:srgbClr val="00206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4339" name="Прямоугольник 12"/>
          <p:cNvSpPr>
            <a:spLocks noChangeArrowheads="1"/>
          </p:cNvSpPr>
          <p:nvPr/>
        </p:nvSpPr>
        <p:spPr bwMode="auto">
          <a:xfrm>
            <a:off x="2079625" y="4362450"/>
            <a:ext cx="7859713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СПЕЦІАЛЬНІСТЬ: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І2 МЕДИЦИНА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ГАЛУЗЬ ЗНАНЬ: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І2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ОСВІТНЬО-ПРОФЕСІЙНА ПРОГРАМА: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«МЕДИЦИНА</a:t>
            </a: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РІВЕНЬ ВИЩОЇ ОСВІТИ: </a:t>
            </a:r>
            <a:r>
              <a:rPr lang="uk-UA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4413" y="2430463"/>
            <a:ext cx="8489950" cy="14700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ru-RU" b="1" cap="none" dirty="0" smtClean="0">
                <a:solidFill>
                  <a:srgbClr val="C00000"/>
                </a:solidFill>
                <a:latin typeface="Calibri" pitchFamily="34" charset="0"/>
                <a:cs typeface="Calibri" pitchFamily="34" charset="0"/>
              </a:rPr>
              <a:t>ВК 2.1. ЛОГІКА. ФОРМАЛЬНА ЛОГІКА</a:t>
            </a:r>
            <a:endParaRPr lang="uk-UA" b="1" cap="none" dirty="0" smtClean="0">
              <a:solidFill>
                <a:srgbClr val="C00000"/>
              </a:solidFill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863" y="395288"/>
            <a:ext cx="9636125" cy="184785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32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ПАСПОРТ ОСВІТНЬОГО КОМПОНЕНТА </a:t>
            </a:r>
            <a:br>
              <a:rPr lang="uk-UA" sz="32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sz="32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/>
            </a:r>
            <a:br>
              <a:rPr lang="uk-UA" sz="32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</a:br>
            <a:r>
              <a:rPr lang="uk-UA" sz="32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ВК 2.1 «ЛОГІКА. ФОРМАЛЬНА ЛОГІКА» </a:t>
            </a:r>
          </a:p>
        </p:txBody>
      </p:sp>
      <p:sp>
        <p:nvSpPr>
          <p:cNvPr id="15362" name="Content Placeholder 2"/>
          <p:cNvSpPr>
            <a:spLocks noGrp="1"/>
          </p:cNvSpPr>
          <p:nvPr>
            <p:ph idx="1"/>
          </p:nvPr>
        </p:nvSpPr>
        <p:spPr>
          <a:xfrm>
            <a:off x="1989138" y="2468563"/>
            <a:ext cx="9328150" cy="3751262"/>
          </a:xfrm>
        </p:spPr>
        <p:txBody>
          <a:bodyPr/>
          <a:lstStyle/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Спеціальність: І2 Медицина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Курс: 2-й</a:t>
            </a:r>
            <a:r>
              <a:rPr lang="la-Latn" sz="2800" smtClean="0">
                <a:latin typeface="Calibri" pitchFamily="34" charset="0"/>
                <a:cs typeface="Calibri" pitchFamily="34" charset="0"/>
              </a:rPr>
              <a:t>, IV </a:t>
            </a:r>
            <a:r>
              <a:rPr lang="uk-UA" sz="2800" smtClean="0">
                <a:latin typeface="Calibri" pitchFamily="34" charset="0"/>
                <a:cs typeface="Calibri" pitchFamily="34" charset="0"/>
              </a:rPr>
              <a:t>семестр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Кредити: 3,0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Форма контролю: залік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Мова: українська, англійська</a:t>
            </a:r>
          </a:p>
          <a:p>
            <a:pPr algn="just"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Пререквізити: базові знання з філософії та соціально-гуманітарних дисциплін</a:t>
            </a:r>
            <a:endParaRPr lang="uk-UA" sz="2800" i="1" smtClean="0">
              <a:latin typeface="Gill Sans M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25" y="755650"/>
            <a:ext cx="5018088" cy="153352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>
              <a:defRPr/>
            </a:pPr>
            <a:r>
              <a:rPr lang="uk-UA" sz="32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ЧОМУ ВАРТО ОБРАТИ ЦЕЙ КУРС</a:t>
            </a:r>
          </a:p>
        </p:txBody>
      </p:sp>
      <p:sp>
        <p:nvSpPr>
          <p:cNvPr id="16386" name="Объект 4"/>
          <p:cNvSpPr>
            <a:spLocks noGrp="1"/>
          </p:cNvSpPr>
          <p:nvPr>
            <p:ph idx="1"/>
          </p:nvPr>
        </p:nvSpPr>
        <p:spPr>
          <a:xfrm>
            <a:off x="682625" y="2651125"/>
            <a:ext cx="5356225" cy="1843088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ru-RU" sz="2400" b="1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КЛЮЧОВА ПЕРЕВАГА:</a:t>
            </a:r>
          </a:p>
          <a:p>
            <a:pPr marL="0" indent="0" eaLnBrk="1" hangingPunct="1">
              <a:buFont typeface="Arial" charset="0"/>
              <a:buNone/>
            </a:pPr>
            <a:r>
              <a:rPr lang="uk-UA" sz="2400" b="1" smtClean="0">
                <a:latin typeface="Calibri" pitchFamily="34" charset="0"/>
                <a:cs typeface="Calibri" pitchFamily="34" charset="0"/>
              </a:rPr>
              <a:t>вміння правильно мислити та аргументувати → краще клінічне мислення сьогодні</a:t>
            </a:r>
            <a:endParaRPr lang="uk-UA" smtClean="0"/>
          </a:p>
        </p:txBody>
      </p:sp>
      <p:sp>
        <p:nvSpPr>
          <p:cNvPr id="16387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513513" y="917575"/>
            <a:ext cx="5276850" cy="4683125"/>
          </a:xfrm>
        </p:spPr>
        <p:txBody>
          <a:bodyPr/>
          <a:lstStyle/>
          <a:p>
            <a:pPr algn="just" eaLnBrk="1" hangingPunct="1"/>
            <a:endParaRPr lang="uk-UA" sz="1600" smtClean="0"/>
          </a:p>
          <a:p>
            <a:pPr algn="l" eaLnBrk="1" hangingPunct="1">
              <a:lnSpc>
                <a:spcPct val="130000"/>
              </a:lnSpc>
              <a:buFont typeface="Arial" charset="0"/>
              <a:buChar char="•"/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 формує аналітичне мислення </a:t>
            </a:r>
          </a:p>
          <a:p>
            <a:pPr algn="l" eaLnBrk="1" hangingPunct="1">
              <a:lnSpc>
                <a:spcPct val="130000"/>
              </a:lnSpc>
              <a:buFont typeface="Arial" charset="0"/>
              <a:buChar char="•"/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 розвиває навички правильної аргументації</a:t>
            </a:r>
          </a:p>
          <a:p>
            <a:pPr algn="l" eaLnBrk="1" hangingPunct="1">
              <a:lnSpc>
                <a:spcPct val="130000"/>
              </a:lnSpc>
              <a:buFont typeface="Arial" charset="0"/>
              <a:buChar char="•"/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 вчить виявляти логічні помилки</a:t>
            </a:r>
          </a:p>
          <a:p>
            <a:pPr algn="l" eaLnBrk="1" hangingPunct="1">
              <a:lnSpc>
                <a:spcPct val="130000"/>
              </a:lnSpc>
              <a:buFont typeface="Arial" charset="0"/>
              <a:buChar char="•"/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 формує базу для клінічного мислення лікаря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538" y="2071688"/>
            <a:ext cx="4837112" cy="1870075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Autofit/>
          </a:bodyPr>
          <a:lstStyle/>
          <a:p>
            <a:pPr eaLnBrk="1" hangingPunct="1">
              <a:defRPr/>
            </a:pPr>
            <a:r>
              <a:rPr lang="uk-UA" sz="40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ЩО ВИ БУДЕТЕ ВИВЧАТИ</a:t>
            </a:r>
          </a:p>
        </p:txBody>
      </p:sp>
      <p:sp>
        <p:nvSpPr>
          <p:cNvPr id="18434" name="Content Placeholder 2"/>
          <p:cNvSpPr>
            <a:spLocks noGrp="1"/>
          </p:cNvSpPr>
          <p:nvPr>
            <p:ph idx="1"/>
          </p:nvPr>
        </p:nvSpPr>
        <p:spPr>
          <a:xfrm>
            <a:off x="6461125" y="804863"/>
            <a:ext cx="5548313" cy="5248275"/>
          </a:xfrm>
        </p:spPr>
        <p:txBody>
          <a:bodyPr/>
          <a:lstStyle/>
          <a:p>
            <a:pPr eaLnBrk="1" hangingPunct="1">
              <a:lnSpc>
                <a:spcPct val="120000"/>
              </a:lnSpc>
            </a:pPr>
            <a:r>
              <a:rPr lang="uk-UA" sz="2600" smtClean="0">
                <a:latin typeface="Calibri" pitchFamily="34" charset="0"/>
                <a:cs typeface="Calibri" pitchFamily="34" charset="0"/>
              </a:rPr>
              <a:t>форми і закони правильного мислення </a:t>
            </a:r>
          </a:p>
          <a:p>
            <a:pPr eaLnBrk="1" hangingPunct="1">
              <a:lnSpc>
                <a:spcPct val="120000"/>
              </a:lnSpc>
            </a:pPr>
            <a:r>
              <a:rPr lang="uk-UA" sz="2600" smtClean="0">
                <a:latin typeface="Calibri" pitchFamily="34" charset="0"/>
                <a:cs typeface="Calibri" pitchFamily="34" charset="0"/>
              </a:rPr>
              <a:t>принципи побудови міркувань </a:t>
            </a:r>
          </a:p>
          <a:p>
            <a:pPr eaLnBrk="1" hangingPunct="1">
              <a:lnSpc>
                <a:spcPct val="120000"/>
              </a:lnSpc>
            </a:pPr>
            <a:r>
              <a:rPr lang="uk-UA" sz="2600" smtClean="0">
                <a:latin typeface="Calibri" pitchFamily="34" charset="0"/>
                <a:cs typeface="Calibri" pitchFamily="34" charset="0"/>
              </a:rPr>
              <a:t>методи доведення та спростування  </a:t>
            </a:r>
          </a:p>
          <a:p>
            <a:pPr eaLnBrk="1" hangingPunct="1">
              <a:lnSpc>
                <a:spcPct val="120000"/>
              </a:lnSpc>
            </a:pPr>
            <a:r>
              <a:rPr lang="uk-UA" sz="2600" smtClean="0">
                <a:latin typeface="Calibri" pitchFamily="34" charset="0"/>
                <a:cs typeface="Calibri" pitchFamily="34" charset="0"/>
              </a:rPr>
              <a:t>виявлення логічних помилок </a:t>
            </a:r>
          </a:p>
          <a:p>
            <a:pPr eaLnBrk="1" hangingPunct="1">
              <a:lnSpc>
                <a:spcPct val="120000"/>
              </a:lnSpc>
            </a:pPr>
            <a:r>
              <a:rPr lang="uk-UA" sz="2600" smtClean="0">
                <a:latin typeface="Calibri" pitchFamily="34" charset="0"/>
                <a:cs typeface="Calibri" pitchFamily="34" charset="0"/>
              </a:rPr>
              <a:t>дедуктивні та індуктивні умовиводи </a:t>
            </a:r>
          </a:p>
          <a:p>
            <a:pPr eaLnBrk="1" hangingPunct="1">
              <a:lnSpc>
                <a:spcPct val="120000"/>
              </a:lnSpc>
            </a:pPr>
            <a:r>
              <a:rPr lang="uk-UA" sz="2600" smtClean="0">
                <a:latin typeface="Calibri" pitchFamily="34" charset="0"/>
                <a:cs typeface="Calibri" pitchFamily="34" charset="0"/>
              </a:rPr>
              <a:t>логічні структури суджень і понять </a:t>
            </a:r>
          </a:p>
          <a:p>
            <a:pPr eaLnBrk="1" hangingPunct="1">
              <a:lnSpc>
                <a:spcPct val="120000"/>
              </a:lnSpc>
            </a:pPr>
            <a:r>
              <a:rPr lang="uk-UA" sz="2600" smtClean="0">
                <a:latin typeface="Calibri" pitchFamily="34" charset="0"/>
                <a:cs typeface="Calibri" pitchFamily="34" charset="0"/>
              </a:rPr>
              <a:t>їх значення у науковій і професійній діяльності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4863" y="2243138"/>
            <a:ext cx="4745037" cy="1638300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uk-UA" sz="3600" b="1" cap="none" spc="0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ОСНОВНІ ЗАВДАННЯ КУРСУ</a:t>
            </a:r>
            <a:endParaRPr lang="uk-UA" sz="3600" dirty="0"/>
          </a:p>
        </p:txBody>
      </p:sp>
      <p:sp>
        <p:nvSpPr>
          <p:cNvPr id="17410" name="Объект 2"/>
          <p:cNvSpPr>
            <a:spLocks noGrp="1"/>
          </p:cNvSpPr>
          <p:nvPr>
            <p:ph idx="1"/>
          </p:nvPr>
        </p:nvSpPr>
        <p:spPr>
          <a:xfrm>
            <a:off x="6486525" y="641350"/>
            <a:ext cx="5386388" cy="5795963"/>
          </a:xfrm>
        </p:spPr>
        <p:txBody>
          <a:bodyPr/>
          <a:lstStyle/>
          <a:p>
            <a:pPr eaLnBrk="1" hangingPunct="1">
              <a:lnSpc>
                <a:spcPct val="110000"/>
              </a:lnSpc>
            </a:pPr>
            <a:r>
              <a:rPr lang="uk-UA" sz="2000" smtClean="0">
                <a:latin typeface="Calibri" pitchFamily="34" charset="0"/>
                <a:cs typeface="Calibri" pitchFamily="34" charset="0"/>
              </a:rPr>
              <a:t>формування системи знань про форми мислення та закони логіки; </a:t>
            </a:r>
          </a:p>
          <a:p>
            <a:pPr eaLnBrk="1" hangingPunct="1">
              <a:lnSpc>
                <a:spcPct val="110000"/>
              </a:lnSpc>
            </a:pPr>
            <a:r>
              <a:rPr lang="uk-UA" sz="2000" smtClean="0">
                <a:latin typeface="Calibri" pitchFamily="34" charset="0"/>
                <a:cs typeface="Calibri" pitchFamily="34" charset="0"/>
              </a:rPr>
              <a:t>формування навичок побудови правильних міркувань і аргументації;</a:t>
            </a:r>
          </a:p>
          <a:p>
            <a:pPr eaLnBrk="1" hangingPunct="1">
              <a:lnSpc>
                <a:spcPct val="110000"/>
              </a:lnSpc>
            </a:pPr>
            <a:r>
              <a:rPr lang="uk-UA" sz="2000" smtClean="0">
                <a:latin typeface="Calibri" pitchFamily="34" charset="0"/>
                <a:cs typeface="Calibri" pitchFamily="34" charset="0"/>
              </a:rPr>
              <a:t>формування навичок виявлення та аналізу логічних помилок; </a:t>
            </a:r>
          </a:p>
          <a:p>
            <a:pPr eaLnBrk="1" hangingPunct="1">
              <a:lnSpc>
                <a:spcPct val="110000"/>
              </a:lnSpc>
            </a:pPr>
            <a:r>
              <a:rPr lang="uk-UA" sz="2000" smtClean="0">
                <a:latin typeface="Calibri" pitchFamily="34" charset="0"/>
                <a:cs typeface="Calibri" pitchFamily="34" charset="0"/>
              </a:rPr>
              <a:t>формування навичок логічного аналізу понять, суджень і умовиводів; </a:t>
            </a:r>
          </a:p>
          <a:p>
            <a:pPr eaLnBrk="1" hangingPunct="1">
              <a:lnSpc>
                <a:spcPct val="110000"/>
              </a:lnSpc>
            </a:pPr>
            <a:r>
              <a:rPr lang="uk-UA" sz="2000" smtClean="0">
                <a:latin typeface="Calibri" pitchFamily="34" charset="0"/>
                <a:cs typeface="Calibri" pitchFamily="34" charset="0"/>
              </a:rPr>
              <a:t>формування здатності застосовувати логічні методи у навчальній і професійній діяльності; </a:t>
            </a:r>
          </a:p>
          <a:p>
            <a:pPr eaLnBrk="1" hangingPunct="1">
              <a:lnSpc>
                <a:spcPct val="110000"/>
              </a:lnSpc>
            </a:pPr>
            <a:r>
              <a:rPr lang="uk-UA" sz="2000" smtClean="0">
                <a:latin typeface="Calibri" pitchFamily="34" charset="0"/>
                <a:cs typeface="Calibri" pitchFamily="34" charset="0"/>
              </a:rPr>
              <a:t>формування здатності використовувати логічне мислення при прийнятті обґрунтованих рішень у сфері охорони здоров’я.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62000" y="1692275"/>
            <a:ext cx="4879975" cy="2914650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uk-UA" sz="3600" b="1" dirty="0">
                <a:solidFill>
                  <a:srgbClr val="002060"/>
                </a:solidFill>
              </a:rPr>
              <a:t>Що ви зможете </a:t>
            </a:r>
            <a:br>
              <a:rPr lang="uk-UA" sz="3600" b="1" dirty="0">
                <a:solidFill>
                  <a:srgbClr val="002060"/>
                </a:solidFill>
              </a:rPr>
            </a:br>
            <a:r>
              <a:rPr lang="uk-UA" sz="3600" b="1" dirty="0">
                <a:solidFill>
                  <a:srgbClr val="002060"/>
                </a:solidFill>
              </a:rPr>
              <a:t>за умови опанування </a:t>
            </a:r>
            <a:r>
              <a:rPr lang="uk-UA" sz="3600" b="1" dirty="0" smtClean="0">
                <a:solidFill>
                  <a:srgbClr val="002060"/>
                </a:solidFill>
              </a:rPr>
              <a:t>курсу</a:t>
            </a:r>
            <a:endParaRPr lang="uk-UA" sz="3600" dirty="0">
              <a:solidFill>
                <a:srgbClr val="002060"/>
              </a:solidFill>
            </a:endParaRPr>
          </a:p>
        </p:txBody>
      </p:sp>
      <p:sp>
        <p:nvSpPr>
          <p:cNvPr id="19458" name="Объект 2"/>
          <p:cNvSpPr>
            <a:spLocks noGrp="1"/>
          </p:cNvSpPr>
          <p:nvPr>
            <p:ph idx="1"/>
          </p:nvPr>
        </p:nvSpPr>
        <p:spPr>
          <a:xfrm>
            <a:off x="6513513" y="555625"/>
            <a:ext cx="5424487" cy="581501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аналізувати структуру міркувань і визначати їх логічну правильність;</a:t>
            </a:r>
          </a:p>
          <a:p>
            <a:pPr eaLnBrk="1" hangingPunct="1">
              <a:lnSpc>
                <a:spcPct val="80000"/>
              </a:lnSpc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виявляти та пояснювати логічні помилки;</a:t>
            </a:r>
          </a:p>
          <a:p>
            <a:pPr eaLnBrk="1" hangingPunct="1">
              <a:lnSpc>
                <a:spcPct val="80000"/>
              </a:lnSpc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застосовувати закони логіки у професійній діяльності;</a:t>
            </a:r>
          </a:p>
          <a:p>
            <a:pPr eaLnBrk="1" hangingPunct="1">
              <a:lnSpc>
                <a:spcPct val="80000"/>
              </a:lnSpc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використовувати дедуктивні, індуктивні та аналогічні міркування;</a:t>
            </a:r>
          </a:p>
          <a:p>
            <a:pPr eaLnBrk="1" hangingPunct="1">
              <a:lnSpc>
                <a:spcPct val="80000"/>
              </a:lnSpc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здійснювати логічний аналіз понять і суджень;</a:t>
            </a:r>
          </a:p>
          <a:p>
            <a:pPr eaLnBrk="1" hangingPunct="1">
              <a:lnSpc>
                <a:spcPct val="80000"/>
              </a:lnSpc>
            </a:pPr>
            <a:r>
              <a:rPr lang="uk-UA" sz="2800" smtClean="0">
                <a:latin typeface="Calibri" pitchFamily="34" charset="0"/>
                <a:cs typeface="Calibri" pitchFamily="34" charset="0"/>
              </a:rPr>
              <a:t>аргументовано відстоювати позицію у професійній комунікації.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uk-UA" sz="29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ПІДСУМКОВИЙ КОНТРОЛЬ</a:t>
            </a:r>
          </a:p>
        </p:txBody>
      </p:sp>
      <p:sp>
        <p:nvSpPr>
          <p:cNvPr id="20482" name="Content Placeholder 2"/>
          <p:cNvSpPr>
            <a:spLocks noGrp="1"/>
          </p:cNvSpPr>
          <p:nvPr>
            <p:ph idx="1"/>
          </p:nvPr>
        </p:nvSpPr>
        <p:spPr>
          <a:xfrm>
            <a:off x="369888" y="2201863"/>
            <a:ext cx="5551487" cy="2857500"/>
          </a:xfrm>
        </p:spPr>
        <p:txBody>
          <a:bodyPr/>
          <a:lstStyle/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Лекції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Практичні / Семінарські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Самостійна робота</a:t>
            </a:r>
          </a:p>
          <a:p>
            <a:pPr eaLnBrk="1" hangingPunct="1"/>
            <a:r>
              <a:rPr lang="uk-UA" sz="2800" smtClean="0">
                <a:latin typeface="Calibri" pitchFamily="34" charset="0"/>
                <a:cs typeface="Calibri" pitchFamily="34" charset="0"/>
              </a:rPr>
              <a:t>Індивідуальна самостійна робота</a:t>
            </a:r>
          </a:p>
        </p:txBody>
      </p:sp>
      <p:sp>
        <p:nvSpPr>
          <p:cNvPr id="20483" name="Прямоугольник 3"/>
          <p:cNvSpPr>
            <a:spLocks noChangeArrowheads="1"/>
          </p:cNvSpPr>
          <p:nvPr/>
        </p:nvSpPr>
        <p:spPr bwMode="auto">
          <a:xfrm>
            <a:off x="6503988" y="1974850"/>
            <a:ext cx="5492750" cy="314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8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Залік: </a:t>
            </a:r>
          </a:p>
          <a:p>
            <a:pPr algn="ctr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на останньому практичному занятті </a:t>
            </a:r>
          </a:p>
          <a:p>
            <a:pPr algn="ctr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за умов успішного проходження курсу</a:t>
            </a:r>
            <a:r>
              <a:rPr lang="en-US" sz="2400">
                <a:latin typeface="Calibri" pitchFamily="34" charset="0"/>
                <a:cs typeface="Calibri" pitchFamily="34" charset="0"/>
              </a:rPr>
              <a:t> (</a:t>
            </a:r>
            <a:r>
              <a:rPr lang="ru-RU" sz="2400">
                <a:latin typeface="Calibri" pitchFamily="34" charset="0"/>
                <a:cs typeface="Calibri" pitchFamily="34" charset="0"/>
              </a:rPr>
              <a:t>сума балів </a:t>
            </a:r>
          </a:p>
          <a:p>
            <a:pPr algn="ctr">
              <a:lnSpc>
                <a:spcPct val="120000"/>
              </a:lnSpc>
            </a:pPr>
            <a:r>
              <a:rPr lang="ru-RU" sz="2400">
                <a:latin typeface="Calibri" pitchFamily="34" charset="0"/>
                <a:cs typeface="Calibri" pitchFamily="34" charset="0"/>
              </a:rPr>
              <a:t>за всі види навчальної діяльності – </a:t>
            </a:r>
          </a:p>
          <a:p>
            <a:pPr algn="ctr">
              <a:lnSpc>
                <a:spcPct val="120000"/>
              </a:lnSpc>
            </a:pPr>
            <a:r>
              <a:rPr lang="en-US" sz="2400">
                <a:latin typeface="Calibri" pitchFamily="34" charset="0"/>
                <a:cs typeface="Calibri" pitchFamily="34" charset="0"/>
              </a:rPr>
              <a:t>122</a:t>
            </a:r>
            <a:r>
              <a:rPr lang="ru-RU"/>
              <a:t>–</a:t>
            </a:r>
            <a:r>
              <a:rPr lang="en-US" sz="2400">
                <a:latin typeface="Calibri" pitchFamily="34" charset="0"/>
                <a:cs typeface="Calibri" pitchFamily="34" charset="0"/>
              </a:rPr>
              <a:t>200 </a:t>
            </a:r>
            <a:r>
              <a:rPr lang="uk-UA" sz="2400">
                <a:latin typeface="Calibri" pitchFamily="34" charset="0"/>
                <a:cs typeface="Calibri" pitchFamily="34" charset="0"/>
              </a:rPr>
              <a:t>балів) </a:t>
            </a:r>
          </a:p>
          <a:p>
            <a:pPr algn="just">
              <a:lnSpc>
                <a:spcPct val="120000"/>
              </a:lnSpc>
            </a:pPr>
            <a:r>
              <a:rPr lang="uk-UA" sz="2400">
                <a:latin typeface="Calibri" pitchFamily="34" charset="0"/>
                <a:cs typeface="Calibri" pitchFamily="34" charset="0"/>
              </a:rPr>
              <a:t>і відсутності академічної заборгованості.</a:t>
            </a:r>
          </a:p>
        </p:txBody>
      </p:sp>
      <p:sp>
        <p:nvSpPr>
          <p:cNvPr id="20484" name="Title 1"/>
          <p:cNvSpPr txBox="1">
            <a:spLocks/>
          </p:cNvSpPr>
          <p:nvPr/>
        </p:nvSpPr>
        <p:spPr bwMode="auto">
          <a:xfrm>
            <a:off x="1042988" y="511175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ФОРМИ НАВЧАННЯ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38" y="444500"/>
            <a:ext cx="4486275" cy="1141413"/>
          </a:xfrm>
          <a:solidFill>
            <a:schemeClr val="bg1"/>
          </a:solidFill>
          <a:ln>
            <a:solidFill>
              <a:schemeClr val="tx1">
                <a:lumMod val="75000"/>
                <a:lumOff val="25000"/>
              </a:schemeClr>
            </a:solidFill>
          </a:ln>
        </p:spPr>
        <p:txBody>
          <a:bodyPr wrap="square" numCol="1" compatLnSpc="1">
            <a:prstTxWarp prst="textNoShape">
              <a:avLst/>
            </a:prstTxWarp>
            <a:normAutofit fontScale="90000"/>
          </a:bodyPr>
          <a:lstStyle/>
          <a:p>
            <a:pPr eaLnBrk="1" hangingPunct="1">
              <a:defRPr/>
            </a:pPr>
            <a:r>
              <a:rPr lang="uk-UA" sz="2900" b="1" cap="none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КОНТАКТНА ІНФОРМАЦІЯ</a:t>
            </a:r>
          </a:p>
        </p:txBody>
      </p:sp>
      <p:sp>
        <p:nvSpPr>
          <p:cNvPr id="21507" name="Title 1"/>
          <p:cNvSpPr txBox="1">
            <a:spLocks/>
          </p:cNvSpPr>
          <p:nvPr/>
        </p:nvSpPr>
        <p:spPr bwMode="auto">
          <a:xfrm>
            <a:off x="974725" y="330200"/>
            <a:ext cx="4486275" cy="1141413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  <a:headEnd/>
            <a:tailEnd/>
          </a:ln>
        </p:spPr>
        <p:txBody>
          <a:bodyPr lIns="182880" tIns="182880" rIns="182880" bIns="182880" anchor="ctr" anchorCtr="1"/>
          <a:lstStyle/>
          <a:p>
            <a:pPr algn="ctr" defTabSz="914400">
              <a:lnSpc>
                <a:spcPct val="90000"/>
              </a:lnSpc>
            </a:pPr>
            <a:r>
              <a:rPr lang="uk-UA" sz="3200" b="1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РОЗРОБНИКИ КУРСУ</a:t>
            </a:r>
          </a:p>
        </p:txBody>
      </p:sp>
      <p:sp>
        <p:nvSpPr>
          <p:cNvPr id="21508" name="Прямоугольник 4"/>
          <p:cNvSpPr>
            <a:spLocks noChangeArrowheads="1"/>
          </p:cNvSpPr>
          <p:nvPr/>
        </p:nvSpPr>
        <p:spPr bwMode="auto">
          <a:xfrm>
            <a:off x="6731000" y="1960563"/>
            <a:ext cx="5033963" cy="319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Вінниця, </a:t>
            </a:r>
          </a:p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вул. Данила Галицького 58а</a:t>
            </a:r>
          </a:p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uk-UA" sz="2400">
                <a:solidFill>
                  <a:srgbClr val="000000"/>
                </a:solidFill>
                <a:latin typeface="Calibri" pitchFamily="34" charset="0"/>
                <a:cs typeface="Calibri" pitchFamily="34" charset="0"/>
              </a:rPr>
              <a:t>Кафедра філософії та суспільних наук</a:t>
            </a:r>
          </a:p>
          <a:p>
            <a:endParaRPr lang="uk-UA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r>
              <a:rPr lang="en-US" sz="2400">
                <a:solidFill>
                  <a:srgbClr val="000000"/>
                </a:solidFill>
                <a:latin typeface="Calibri" pitchFamily="34" charset="0"/>
                <a:cs typeface="Calibri" pitchFamily="34" charset="0"/>
                <a:hlinkClick r:id="rId2"/>
              </a:rPr>
              <a:t>philosophy@vnmu.edu.ua</a:t>
            </a:r>
            <a:endParaRPr lang="en-US" sz="2400">
              <a:solidFill>
                <a:srgbClr val="000000"/>
              </a:solidFill>
              <a:latin typeface="Calibri" pitchFamily="34" charset="0"/>
              <a:cs typeface="Calibri" pitchFamily="34" charset="0"/>
            </a:endParaRPr>
          </a:p>
          <a:p>
            <a:endParaRPr lang="en-US"/>
          </a:p>
          <a:p>
            <a:r>
              <a:rPr lang="uk-UA" altLang="ko-KR">
                <a:cs typeface="휴먼매직체"/>
                <a:hlinkClick r:id="rId3"/>
              </a:rPr>
              <a:t>https://www.vnmu.edu.ua/кафедра-філософії#</a:t>
            </a:r>
            <a:r>
              <a:rPr lang="uk-UA" altLang="ko-KR">
                <a:cs typeface="휴먼매직체"/>
              </a:rPr>
              <a:t> </a:t>
            </a:r>
            <a:endParaRPr lang="uk-UA"/>
          </a:p>
        </p:txBody>
      </p:sp>
      <p:pic>
        <p:nvPicPr>
          <p:cNvPr id="21510" name="Picture 9" descr="Куліш 2025 — копия — копия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03263" y="1901825"/>
            <a:ext cx="2147887" cy="2852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1" name="Picture 10" descr="IMG_0930 — копия — копия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01988" y="1908175"/>
            <a:ext cx="2289175" cy="2828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12" name="Content Placeholder 2"/>
          <p:cNvSpPr>
            <a:spLocks/>
          </p:cNvSpPr>
          <p:nvPr/>
        </p:nvSpPr>
        <p:spPr bwMode="auto">
          <a:xfrm>
            <a:off x="558800" y="4903788"/>
            <a:ext cx="5192713" cy="1582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28600" indent="-228600" defTabSz="914400">
              <a:spcBef>
                <a:spcPts val="1000"/>
              </a:spcBef>
              <a:buClr>
                <a:schemeClr val="accent2"/>
              </a:buClr>
              <a:buFont typeface="Arial" charset="0"/>
              <a:buNone/>
            </a:pPr>
            <a:r>
              <a:rPr lang="ru-RU" sz="2800">
                <a:latin typeface="Calibri" pitchFamily="34" charset="0"/>
                <a:cs typeface="Calibri" pitchFamily="34" charset="0"/>
              </a:rPr>
              <a:t>Доцент                  Доцент </a:t>
            </a:r>
          </a:p>
          <a:p>
            <a:pPr marL="228600" indent="-228600" defTabSz="914400">
              <a:spcBef>
                <a:spcPts val="1000"/>
              </a:spcBef>
              <a:buClr>
                <a:schemeClr val="accent2"/>
              </a:buClr>
              <a:buFont typeface="Arial" charset="0"/>
              <a:buNone/>
            </a:pPr>
            <a:r>
              <a:rPr lang="ru-RU" sz="2800">
                <a:latin typeface="Calibri" pitchFamily="34" charset="0"/>
                <a:cs typeface="Calibri" pitchFamily="34" charset="0"/>
              </a:rPr>
              <a:t>Куліш П. Л.           Беднарчик Т. Р.</a:t>
            </a:r>
          </a:p>
          <a:p>
            <a:pPr marL="228600" indent="-228600" defTabSz="914400">
              <a:spcBef>
                <a:spcPts val="1000"/>
              </a:spcBef>
              <a:buClr>
                <a:schemeClr val="accent2"/>
              </a:buClr>
              <a:buFont typeface="Arial" charset="0"/>
              <a:buNone/>
            </a:pPr>
            <a:endParaRPr lang="ru-RU" sz="280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arcel" id="{8BEC4385-4EB9-4D53-BFB5-0EA123736B6D}" vid="{71C241A9-A460-4AD1-916F-25308628A5BC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236</TotalTime>
  <Words>300</Words>
  <Application>Microsoft Office PowerPoint</Application>
  <PresentationFormat>Произвольный</PresentationFormat>
  <Paragraphs>71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3</vt:i4>
      </vt:variant>
      <vt:variant>
        <vt:lpstr>Заголовки слайдов</vt:lpstr>
      </vt:variant>
      <vt:variant>
        <vt:i4>8</vt:i4>
      </vt:variant>
    </vt:vector>
  </HeadingPairs>
  <TitlesOfParts>
    <vt:vector size="16" baseType="lpstr">
      <vt:lpstr>Arial</vt:lpstr>
      <vt:lpstr>Gill Sans MT</vt:lpstr>
      <vt:lpstr>Calibri</vt:lpstr>
      <vt:lpstr>Corbel</vt:lpstr>
      <vt:lpstr>휴먼매직체</vt:lpstr>
      <vt:lpstr>Parcel</vt:lpstr>
      <vt:lpstr>Parcel</vt:lpstr>
      <vt:lpstr>Parcel</vt:lpstr>
      <vt:lpstr>ВК 2.1. ЛОГІКА. ФОРМАЛЬНА ЛОГІКА</vt:lpstr>
      <vt:lpstr>ПАСПОРТ ОСВІТНЬОГО КОМПОНЕНТА   ВК 2.1 «ЛОГІКА. ФОРМАЛЬНА ЛОГІКА» </vt:lpstr>
      <vt:lpstr>ЧОМУ ВАРТО ОБРАТИ ЦЕЙ КУРС</vt:lpstr>
      <vt:lpstr>ЩО ВИ БУДЕТЕ ВИВЧАТИ</vt:lpstr>
      <vt:lpstr>ОСНОВНІ ЗАВДАННЯ КУРСУ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Пользователь Windows</cp:lastModifiedBy>
  <cp:revision>19</cp:revision>
  <dcterms:created xsi:type="dcterms:W3CDTF">2026-04-08T10:22:59Z</dcterms:created>
  <dcterms:modified xsi:type="dcterms:W3CDTF">2026-04-23T09:30:51Z</dcterms:modified>
</cp:coreProperties>
</file>