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547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t>Вінницький національний медичний університет</a:t>
            </a:r>
          </a:p>
          <a:p>
            <a:r>
              <a:t>ім. М.І. Пирогова МОЗ України</a:t>
            </a:r>
          </a:p>
          <a:p>
            <a:endParaRPr/>
          </a:p>
          <a:p>
            <a:r>
              <a:t>КАФЕДРА СТОМАТОЛОГІЇ ДИТЯЧОГО ВІКУ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dirty="0">
                <a:latin typeface="Bahnschrift SemiBold SemiConden" panose="020B0502040204020203" pitchFamily="34" charset="0"/>
              </a:rPr>
              <a:t>ВК 2.10</a:t>
            </a:r>
          </a:p>
          <a:p>
            <a:r>
              <a:rPr dirty="0">
                <a:latin typeface="Bahnschrift SemiBold SemiConden" panose="020B0502040204020203" pitchFamily="34" charset="0"/>
              </a:rPr>
              <a:t>ЕНДОДОНТИЧНІ АСПЕКТИ В</a:t>
            </a:r>
          </a:p>
          <a:p>
            <a:r>
              <a:rPr dirty="0">
                <a:latin typeface="Bahnschrift SemiBold SemiConden" panose="020B0502040204020203" pitchFamily="34" charset="0"/>
              </a:rPr>
              <a:t>СТОМАТОЛОГІЇ ДИТЯЧОГО ВІКУ</a:t>
            </a: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t>ПАСПОРТ ОСВІТНЬОГО КОМПОНЕНТА</a:t>
            </a:r>
          </a:p>
          <a:p>
            <a:endParaRPr/>
          </a:p>
          <a:p>
            <a:r>
              <a:t>ВК 2.10. «ЕНДОДОНТИЧНІ АСПЕКТИ В СТОМАТОЛОГІЇ ДИТЯЧОГО ВІКУ»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dirty="0"/>
              <a:t>• </a:t>
            </a:r>
            <a:r>
              <a:rPr dirty="0" err="1"/>
              <a:t>Спеціальність</a:t>
            </a:r>
            <a:r>
              <a:rPr dirty="0"/>
              <a:t>: І1 «</a:t>
            </a:r>
            <a:r>
              <a:rPr dirty="0" err="1"/>
              <a:t>Стоматологія</a:t>
            </a:r>
            <a:r>
              <a:rPr dirty="0"/>
              <a:t>»</a:t>
            </a:r>
          </a:p>
          <a:p>
            <a:r>
              <a:rPr dirty="0"/>
              <a:t>• </a:t>
            </a:r>
            <a:r>
              <a:rPr dirty="0" err="1"/>
              <a:t>Курс</a:t>
            </a:r>
            <a:r>
              <a:rPr dirty="0"/>
              <a:t>: 2</a:t>
            </a:r>
          </a:p>
          <a:p>
            <a:r>
              <a:rPr dirty="0"/>
              <a:t>• </a:t>
            </a:r>
            <a:r>
              <a:rPr dirty="0" err="1"/>
              <a:t>Кредити</a:t>
            </a:r>
            <a:r>
              <a:rPr dirty="0"/>
              <a:t>: </a:t>
            </a:r>
            <a:r>
              <a:rPr lang="uk-UA" dirty="0"/>
              <a:t>3,0</a:t>
            </a:r>
            <a:endParaRPr dirty="0"/>
          </a:p>
          <a:p>
            <a:r>
              <a:rPr dirty="0"/>
              <a:t>• </a:t>
            </a:r>
            <a:r>
              <a:rPr dirty="0" err="1"/>
              <a:t>Форма</a:t>
            </a:r>
            <a:r>
              <a:rPr dirty="0"/>
              <a:t> </a:t>
            </a:r>
            <a:r>
              <a:rPr dirty="0" err="1"/>
              <a:t>контролю</a:t>
            </a:r>
            <a:r>
              <a:rPr dirty="0"/>
              <a:t>: </a:t>
            </a:r>
            <a:r>
              <a:rPr dirty="0" err="1"/>
              <a:t>залік</a:t>
            </a:r>
            <a:endParaRPr dirty="0"/>
          </a:p>
          <a:p>
            <a:r>
              <a:rPr dirty="0"/>
              <a:t>• </a:t>
            </a:r>
            <a:r>
              <a:rPr dirty="0" err="1"/>
              <a:t>Мова</a:t>
            </a:r>
            <a:r>
              <a:rPr dirty="0"/>
              <a:t> </a:t>
            </a:r>
            <a:r>
              <a:rPr dirty="0" err="1"/>
              <a:t>викладання</a:t>
            </a:r>
            <a:r>
              <a:rPr dirty="0"/>
              <a:t>: </a:t>
            </a:r>
            <a:r>
              <a:rPr dirty="0" err="1"/>
              <a:t>українська</a:t>
            </a:r>
            <a:endParaRPr dirty="0"/>
          </a:p>
          <a:p>
            <a:r>
              <a:rPr dirty="0"/>
              <a:t>• </a:t>
            </a:r>
            <a:r>
              <a:rPr dirty="0" err="1"/>
              <a:t>Кафедра</a:t>
            </a:r>
            <a:r>
              <a:rPr dirty="0"/>
              <a:t>: </a:t>
            </a:r>
            <a:r>
              <a:rPr dirty="0" err="1"/>
              <a:t>стоматології</a:t>
            </a:r>
            <a:r>
              <a:rPr dirty="0"/>
              <a:t> </a:t>
            </a:r>
            <a:r>
              <a:rPr dirty="0" err="1"/>
              <a:t>дитячого</a:t>
            </a:r>
            <a:r>
              <a:rPr dirty="0"/>
              <a:t> </a:t>
            </a:r>
            <a:r>
              <a:rPr dirty="0" err="1"/>
              <a:t>віку</a:t>
            </a:r>
            <a:endParaRPr dirty="0"/>
          </a:p>
          <a:p>
            <a:r>
              <a:rPr dirty="0"/>
              <a:t>• </a:t>
            </a:r>
            <a:r>
              <a:rPr dirty="0" err="1"/>
              <a:t>Пререквізити</a:t>
            </a:r>
            <a:r>
              <a:rPr dirty="0"/>
              <a:t>: </a:t>
            </a:r>
            <a:r>
              <a:rPr dirty="0" err="1"/>
              <a:t>анатомія</a:t>
            </a:r>
            <a:r>
              <a:rPr dirty="0"/>
              <a:t> </a:t>
            </a:r>
            <a:r>
              <a:rPr dirty="0" err="1"/>
              <a:t>людини</a:t>
            </a:r>
            <a:r>
              <a:rPr dirty="0"/>
              <a:t>, </a:t>
            </a:r>
            <a:r>
              <a:rPr dirty="0" err="1"/>
              <a:t>гістологія</a:t>
            </a:r>
            <a:r>
              <a:rPr dirty="0"/>
              <a:t>, </a:t>
            </a:r>
            <a:r>
              <a:rPr dirty="0" err="1"/>
              <a:t>біоорганічна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біологічна</a:t>
            </a:r>
            <a:r>
              <a:rPr dirty="0"/>
              <a:t> </a:t>
            </a:r>
            <a:r>
              <a:rPr dirty="0" err="1"/>
              <a:t>хімія</a:t>
            </a:r>
            <a:r>
              <a:rPr dirty="0"/>
              <a:t>, </a:t>
            </a:r>
            <a:r>
              <a:rPr dirty="0" err="1"/>
              <a:t>патологічна</a:t>
            </a:r>
            <a:r>
              <a:rPr dirty="0"/>
              <a:t> </a:t>
            </a:r>
            <a:r>
              <a:rPr dirty="0" err="1"/>
              <a:t>анатомія</a:t>
            </a:r>
            <a:r>
              <a:rPr dirty="0"/>
              <a:t>, </a:t>
            </a:r>
            <a:r>
              <a:rPr dirty="0" err="1"/>
              <a:t>фізіологія</a:t>
            </a:r>
            <a:r>
              <a:rPr dirty="0"/>
              <a:t>, </a:t>
            </a:r>
            <a:r>
              <a:rPr dirty="0" err="1"/>
              <a:t>патофізіологія</a:t>
            </a:r>
            <a:r>
              <a:rPr dirty="0"/>
              <a:t>, </a:t>
            </a:r>
            <a:r>
              <a:rPr dirty="0" err="1"/>
              <a:t>мікробіологія</a:t>
            </a:r>
            <a:r>
              <a:rPr dirty="0"/>
              <a:t>, </a:t>
            </a:r>
            <a:r>
              <a:rPr dirty="0" err="1"/>
              <a:t>вірусологія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імунологія</a:t>
            </a:r>
            <a:r>
              <a:rPr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>
            <a:noAutofit/>
          </a:bodyPr>
          <a:lstStyle/>
          <a:p>
            <a:r>
              <a:rPr sz="2400" dirty="0"/>
              <a:t>КЛЮЧОВА ПЕРЕВАГА:</a:t>
            </a:r>
          </a:p>
          <a:p>
            <a:r>
              <a:rPr sz="2400" dirty="0" err="1"/>
              <a:t>Курс</a:t>
            </a:r>
            <a:r>
              <a:rPr sz="2400" dirty="0"/>
              <a:t> </a:t>
            </a:r>
            <a:r>
              <a:rPr sz="2400" dirty="0" err="1"/>
              <a:t>формує</a:t>
            </a:r>
            <a:r>
              <a:rPr sz="2400" dirty="0"/>
              <a:t> </a:t>
            </a:r>
            <a:r>
              <a:rPr sz="2400" dirty="0" err="1"/>
              <a:t>сучасне</a:t>
            </a:r>
            <a:r>
              <a:rPr sz="2400" dirty="0"/>
              <a:t> </a:t>
            </a:r>
            <a:r>
              <a:rPr sz="2400" dirty="0" err="1"/>
              <a:t>бачення</a:t>
            </a:r>
            <a:r>
              <a:rPr sz="2400" dirty="0"/>
              <a:t> </a:t>
            </a:r>
            <a:r>
              <a:rPr sz="2400" dirty="0" err="1"/>
              <a:t>ендодонтичного</a:t>
            </a:r>
            <a:r>
              <a:rPr sz="2400" dirty="0"/>
              <a:t> </a:t>
            </a:r>
            <a:r>
              <a:rPr sz="2400" dirty="0" err="1"/>
              <a:t>лікування</a:t>
            </a:r>
            <a:r>
              <a:rPr sz="2400" dirty="0"/>
              <a:t> у </a:t>
            </a:r>
            <a:r>
              <a:rPr sz="2400" dirty="0" err="1"/>
              <a:t>дітей</a:t>
            </a:r>
            <a:r>
              <a:rPr sz="2400" dirty="0"/>
              <a:t>, </a:t>
            </a:r>
            <a:r>
              <a:rPr sz="2400" dirty="0" err="1"/>
              <a:t>від</a:t>
            </a:r>
            <a:r>
              <a:rPr sz="2400" dirty="0"/>
              <a:t> </a:t>
            </a:r>
            <a:r>
              <a:rPr sz="2400" dirty="0" err="1"/>
              <a:t>класифікації</a:t>
            </a:r>
            <a:r>
              <a:rPr sz="2400" dirty="0"/>
              <a:t> </a:t>
            </a:r>
            <a:r>
              <a:rPr sz="2400" dirty="0" err="1"/>
              <a:t>станів</a:t>
            </a:r>
            <a:r>
              <a:rPr sz="2400" dirty="0"/>
              <a:t> </a:t>
            </a:r>
            <a:r>
              <a:rPr sz="2400" dirty="0" err="1"/>
              <a:t>пульпи</a:t>
            </a:r>
            <a:r>
              <a:rPr sz="2400" dirty="0"/>
              <a:t> </a:t>
            </a:r>
            <a:r>
              <a:rPr sz="2400" dirty="0" err="1"/>
              <a:t>до</a:t>
            </a:r>
            <a:r>
              <a:rPr sz="2400" dirty="0"/>
              <a:t> </a:t>
            </a:r>
            <a:r>
              <a:rPr sz="2400" dirty="0" err="1"/>
              <a:t>забезпечення</a:t>
            </a:r>
            <a:r>
              <a:rPr sz="2400" dirty="0"/>
              <a:t> </a:t>
            </a:r>
            <a:r>
              <a:rPr sz="2400" dirty="0" err="1"/>
              <a:t>герметичності</a:t>
            </a:r>
            <a:r>
              <a:rPr sz="2400" dirty="0"/>
              <a:t> </a:t>
            </a:r>
            <a:r>
              <a:rPr sz="2400" dirty="0" err="1"/>
              <a:t>та</a:t>
            </a:r>
            <a:r>
              <a:rPr sz="2400" dirty="0"/>
              <a:t> </a:t>
            </a:r>
            <a:r>
              <a:rPr sz="2400" dirty="0" err="1"/>
              <a:t>профілактики</a:t>
            </a:r>
            <a:r>
              <a:rPr sz="2400" dirty="0"/>
              <a:t> </a:t>
            </a:r>
            <a:r>
              <a:rPr sz="2400" dirty="0" err="1"/>
              <a:t>ускладнень</a:t>
            </a:r>
            <a:r>
              <a:rPr sz="2400" dirty="0"/>
              <a:t>, </a:t>
            </a:r>
            <a:r>
              <a:rPr sz="2400" dirty="0" err="1"/>
              <a:t>із</a:t>
            </a:r>
            <a:r>
              <a:rPr sz="2400" dirty="0"/>
              <a:t> </a:t>
            </a:r>
            <a:r>
              <a:rPr sz="2400" dirty="0" err="1"/>
              <a:t>відпрацюванням</a:t>
            </a:r>
            <a:r>
              <a:rPr sz="2400" dirty="0"/>
              <a:t> </a:t>
            </a:r>
            <a:r>
              <a:rPr sz="2400" dirty="0" err="1"/>
              <a:t>мануальних</a:t>
            </a:r>
            <a:r>
              <a:rPr sz="2400" dirty="0"/>
              <a:t> </a:t>
            </a:r>
            <a:r>
              <a:rPr sz="2400" dirty="0" err="1"/>
              <a:t>навичок</a:t>
            </a:r>
            <a:r>
              <a:rPr sz="2400" dirty="0"/>
              <a:t> </a:t>
            </a:r>
            <a:r>
              <a:rPr sz="2400" dirty="0" err="1"/>
              <a:t>на</a:t>
            </a:r>
            <a:r>
              <a:rPr sz="2400" dirty="0"/>
              <a:t> </a:t>
            </a:r>
            <a:r>
              <a:rPr sz="2400" dirty="0" err="1"/>
              <a:t>фантомах</a:t>
            </a:r>
            <a:r>
              <a:rPr sz="2400" dirty="0"/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Autofit/>
          </a:bodyPr>
          <a:lstStyle/>
          <a:p>
            <a:r>
              <a:rPr sz="2400" dirty="0"/>
              <a:t>• </a:t>
            </a:r>
            <a:r>
              <a:rPr sz="2400" dirty="0" err="1"/>
              <a:t>поєднує</a:t>
            </a:r>
            <a:r>
              <a:rPr sz="2400" dirty="0"/>
              <a:t> </a:t>
            </a:r>
            <a:r>
              <a:rPr sz="2400" dirty="0" err="1"/>
              <a:t>теорію</a:t>
            </a:r>
            <a:r>
              <a:rPr sz="2400" dirty="0"/>
              <a:t> з </a:t>
            </a:r>
            <a:r>
              <a:rPr sz="2400" dirty="0" err="1"/>
              <a:t>фантомною</a:t>
            </a:r>
            <a:r>
              <a:rPr sz="2400" dirty="0"/>
              <a:t> </a:t>
            </a:r>
            <a:r>
              <a:rPr sz="2400" dirty="0" err="1"/>
              <a:t>практикою</a:t>
            </a:r>
            <a:r>
              <a:rPr sz="2400" dirty="0"/>
              <a:t> </a:t>
            </a:r>
            <a:r>
              <a:rPr sz="2400" dirty="0" err="1"/>
              <a:t>ендодонтичних</a:t>
            </a:r>
            <a:r>
              <a:rPr sz="2400" dirty="0"/>
              <a:t> </a:t>
            </a:r>
            <a:r>
              <a:rPr sz="2400" dirty="0" err="1"/>
              <a:t>маніпуляцій</a:t>
            </a:r>
            <a:r>
              <a:rPr sz="2400" dirty="0"/>
              <a:t>;</a:t>
            </a:r>
          </a:p>
          <a:p>
            <a:r>
              <a:rPr sz="2400" dirty="0"/>
              <a:t>• </a:t>
            </a:r>
            <a:r>
              <a:rPr sz="2400" dirty="0" err="1"/>
              <a:t>навчає</a:t>
            </a:r>
            <a:r>
              <a:rPr sz="2400" dirty="0"/>
              <a:t> </a:t>
            </a:r>
            <a:r>
              <a:rPr sz="2400" dirty="0" err="1"/>
              <a:t>працювати</a:t>
            </a:r>
            <a:r>
              <a:rPr sz="2400" dirty="0"/>
              <a:t> з </a:t>
            </a:r>
            <a:r>
              <a:rPr sz="2400" dirty="0" err="1"/>
              <a:t>кореневими</a:t>
            </a:r>
            <a:r>
              <a:rPr sz="2400" dirty="0"/>
              <a:t> </a:t>
            </a:r>
            <a:r>
              <a:rPr sz="2400" dirty="0" err="1"/>
              <a:t>каналами</a:t>
            </a:r>
            <a:r>
              <a:rPr sz="2400" dirty="0"/>
              <a:t> </a:t>
            </a:r>
            <a:r>
              <a:rPr sz="2400" dirty="0" err="1"/>
              <a:t>тимчасових</a:t>
            </a:r>
            <a:r>
              <a:rPr sz="2400" dirty="0"/>
              <a:t> і </a:t>
            </a:r>
            <a:r>
              <a:rPr sz="2400" dirty="0" err="1"/>
              <a:t>постійних</a:t>
            </a:r>
            <a:r>
              <a:rPr sz="2400" dirty="0"/>
              <a:t> </a:t>
            </a:r>
            <a:r>
              <a:rPr sz="2400" dirty="0" err="1"/>
              <a:t>зубів</a:t>
            </a:r>
            <a:r>
              <a:rPr sz="2400" dirty="0"/>
              <a:t> з </a:t>
            </a:r>
            <a:r>
              <a:rPr sz="2400" dirty="0" err="1"/>
              <a:t>несформованими</a:t>
            </a:r>
            <a:r>
              <a:rPr sz="2400" dirty="0"/>
              <a:t> </a:t>
            </a:r>
            <a:r>
              <a:rPr sz="2400" dirty="0" err="1"/>
              <a:t>верхівками</a:t>
            </a:r>
            <a:r>
              <a:rPr sz="2400" dirty="0"/>
              <a:t>;</a:t>
            </a:r>
          </a:p>
          <a:p>
            <a:r>
              <a:rPr sz="2400" dirty="0"/>
              <a:t>• </a:t>
            </a:r>
            <a:r>
              <a:rPr sz="2400" dirty="0" err="1"/>
              <a:t>розвиває</a:t>
            </a:r>
            <a:r>
              <a:rPr sz="2400" dirty="0"/>
              <a:t> </a:t>
            </a:r>
            <a:r>
              <a:rPr sz="2400" dirty="0" err="1"/>
              <a:t>вміння</a:t>
            </a:r>
            <a:r>
              <a:rPr sz="2400" dirty="0"/>
              <a:t> </a:t>
            </a:r>
            <a:r>
              <a:rPr sz="2400" dirty="0" err="1"/>
              <a:t>ізолювати</a:t>
            </a:r>
            <a:r>
              <a:rPr sz="2400" dirty="0"/>
              <a:t> </a:t>
            </a:r>
            <a:r>
              <a:rPr sz="2400" dirty="0" err="1"/>
              <a:t>робоче</a:t>
            </a:r>
            <a:r>
              <a:rPr sz="2400" dirty="0"/>
              <a:t> </a:t>
            </a:r>
            <a:r>
              <a:rPr sz="2400" dirty="0" err="1"/>
              <a:t>поле</a:t>
            </a:r>
            <a:r>
              <a:rPr sz="2400" dirty="0"/>
              <a:t> </a:t>
            </a:r>
            <a:r>
              <a:rPr sz="2400" dirty="0" err="1"/>
              <a:t>та</a:t>
            </a:r>
            <a:r>
              <a:rPr sz="2400" dirty="0"/>
              <a:t> </a:t>
            </a:r>
            <a:r>
              <a:rPr sz="2400" dirty="0" err="1"/>
              <a:t>забезпечувати</a:t>
            </a:r>
            <a:r>
              <a:rPr sz="2400" dirty="0"/>
              <a:t> </a:t>
            </a:r>
            <a:r>
              <a:rPr sz="2400" dirty="0" err="1"/>
              <a:t>герметичність</a:t>
            </a:r>
            <a:r>
              <a:rPr sz="2400" dirty="0"/>
              <a:t> </a:t>
            </a:r>
            <a:r>
              <a:rPr sz="2400" dirty="0" err="1"/>
              <a:t>лікування</a:t>
            </a:r>
            <a:r>
              <a:rPr sz="2400" dirty="0"/>
              <a:t>;</a:t>
            </a:r>
          </a:p>
          <a:p>
            <a:r>
              <a:rPr sz="2400" dirty="0"/>
              <a:t>• </a:t>
            </a:r>
            <a:r>
              <a:rPr sz="2400" dirty="0" err="1"/>
              <a:t>готує</a:t>
            </a:r>
            <a:r>
              <a:rPr sz="2400" dirty="0"/>
              <a:t> </a:t>
            </a:r>
            <a:r>
              <a:rPr sz="2400" dirty="0" err="1"/>
              <a:t>до</a:t>
            </a:r>
            <a:r>
              <a:rPr sz="2400" dirty="0"/>
              <a:t> </a:t>
            </a:r>
            <a:r>
              <a:rPr sz="2400" dirty="0" err="1"/>
              <a:t>сучасних</a:t>
            </a:r>
            <a:r>
              <a:rPr sz="2400" dirty="0"/>
              <a:t> </a:t>
            </a:r>
            <a:r>
              <a:rPr sz="2400" dirty="0" err="1"/>
              <a:t>клінічних</a:t>
            </a:r>
            <a:r>
              <a:rPr sz="2400" dirty="0"/>
              <a:t> </a:t>
            </a:r>
            <a:r>
              <a:rPr sz="2400" dirty="0" err="1"/>
              <a:t>протоколів</a:t>
            </a:r>
            <a:r>
              <a:rPr sz="2400" dirty="0"/>
              <a:t> у </a:t>
            </a:r>
            <a:r>
              <a:rPr sz="2400" dirty="0" err="1"/>
              <a:t>дитячій</a:t>
            </a:r>
            <a:r>
              <a:rPr sz="2400" dirty="0"/>
              <a:t> </a:t>
            </a:r>
            <a:r>
              <a:rPr sz="2400" dirty="0" err="1"/>
              <a:t>ендодонтії</a:t>
            </a:r>
            <a:r>
              <a:rPr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69576"/>
            <a:ext cx="5279366" cy="5183752"/>
          </a:xfrm>
        </p:spPr>
        <p:txBody>
          <a:bodyPr>
            <a:normAutofit/>
          </a:bodyPr>
          <a:lstStyle/>
          <a:p>
            <a:r>
              <a:rPr dirty="0"/>
              <a:t>• </a:t>
            </a:r>
            <a:r>
              <a:rPr dirty="0" err="1"/>
              <a:t>сучасна</a:t>
            </a:r>
            <a:r>
              <a:rPr dirty="0"/>
              <a:t> </a:t>
            </a:r>
            <a:r>
              <a:rPr dirty="0" err="1"/>
              <a:t>міжнародна</a:t>
            </a:r>
            <a:r>
              <a:rPr dirty="0"/>
              <a:t> </a:t>
            </a:r>
            <a:r>
              <a:rPr dirty="0" err="1"/>
              <a:t>класифікація</a:t>
            </a:r>
            <a:r>
              <a:rPr dirty="0"/>
              <a:t> </a:t>
            </a:r>
            <a:r>
              <a:rPr dirty="0" err="1"/>
              <a:t>станів</a:t>
            </a:r>
            <a:r>
              <a:rPr dirty="0"/>
              <a:t> </a:t>
            </a:r>
            <a:r>
              <a:rPr dirty="0" err="1"/>
              <a:t>пульпи</a:t>
            </a:r>
            <a:r>
              <a:rPr dirty="0"/>
              <a:t> </a:t>
            </a:r>
            <a:r>
              <a:rPr dirty="0" err="1"/>
              <a:t>тимчасових</a:t>
            </a:r>
            <a:r>
              <a:rPr dirty="0"/>
              <a:t> </a:t>
            </a:r>
            <a:r>
              <a:rPr dirty="0" err="1"/>
              <a:t>зубів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анатомічна</a:t>
            </a:r>
            <a:r>
              <a:rPr dirty="0"/>
              <a:t> </a:t>
            </a:r>
            <a:r>
              <a:rPr dirty="0" err="1"/>
              <a:t>будова</a:t>
            </a:r>
            <a:r>
              <a:rPr dirty="0"/>
              <a:t> </a:t>
            </a:r>
            <a:r>
              <a:rPr dirty="0" err="1"/>
              <a:t>тимчасових</a:t>
            </a:r>
            <a:r>
              <a:rPr dirty="0"/>
              <a:t> і </a:t>
            </a:r>
            <a:r>
              <a:rPr dirty="0" err="1"/>
              <a:t>постійних</a:t>
            </a:r>
            <a:r>
              <a:rPr dirty="0"/>
              <a:t> </a:t>
            </a:r>
            <a:r>
              <a:rPr dirty="0" err="1"/>
              <a:t>зубів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ендодонту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інструментальна</a:t>
            </a:r>
            <a:r>
              <a:rPr dirty="0"/>
              <a:t> </a:t>
            </a:r>
            <a:r>
              <a:rPr dirty="0" err="1"/>
              <a:t>обробка</a:t>
            </a:r>
            <a:r>
              <a:rPr dirty="0"/>
              <a:t> </a:t>
            </a:r>
            <a:r>
              <a:rPr dirty="0" err="1"/>
              <a:t>кореневих</a:t>
            </a:r>
            <a:r>
              <a:rPr dirty="0"/>
              <a:t> </a:t>
            </a:r>
            <a:r>
              <a:rPr dirty="0" err="1"/>
              <a:t>каналів</a:t>
            </a:r>
            <a:r>
              <a:rPr dirty="0"/>
              <a:t> у </a:t>
            </a:r>
            <a:r>
              <a:rPr dirty="0" err="1"/>
              <a:t>дітей</a:t>
            </a:r>
            <a:r>
              <a:rPr dirty="0"/>
              <a:t> (</a:t>
            </a:r>
            <a:r>
              <a:rPr dirty="0" err="1"/>
              <a:t>ручні</a:t>
            </a:r>
            <a:r>
              <a:rPr dirty="0"/>
              <a:t> й </a:t>
            </a:r>
            <a:r>
              <a:rPr dirty="0" err="1"/>
              <a:t>машинні</a:t>
            </a:r>
            <a:r>
              <a:rPr dirty="0"/>
              <a:t> </a:t>
            </a:r>
            <a:r>
              <a:rPr dirty="0" err="1"/>
              <a:t>техніки</a:t>
            </a:r>
            <a:r>
              <a:rPr dirty="0"/>
              <a:t>);</a:t>
            </a:r>
          </a:p>
          <a:p>
            <a:r>
              <a:rPr dirty="0"/>
              <a:t>• </a:t>
            </a:r>
            <a:r>
              <a:rPr dirty="0" err="1"/>
              <a:t>іригація</a:t>
            </a:r>
            <a:r>
              <a:rPr dirty="0"/>
              <a:t> </a:t>
            </a:r>
            <a:r>
              <a:rPr dirty="0" err="1"/>
              <a:t>кореневих</a:t>
            </a:r>
            <a:r>
              <a:rPr dirty="0"/>
              <a:t> </a:t>
            </a:r>
            <a:r>
              <a:rPr dirty="0" err="1"/>
              <a:t>каналів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ізоляція</a:t>
            </a:r>
            <a:r>
              <a:rPr dirty="0"/>
              <a:t> </a:t>
            </a:r>
            <a:r>
              <a:rPr dirty="0" err="1"/>
              <a:t>робочого</a:t>
            </a:r>
            <a:r>
              <a:rPr dirty="0"/>
              <a:t> </a:t>
            </a:r>
            <a:r>
              <a:rPr dirty="0" err="1"/>
              <a:t>поля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дитячому</a:t>
            </a:r>
            <a:r>
              <a:rPr dirty="0"/>
              <a:t> </a:t>
            </a:r>
            <a:r>
              <a:rPr dirty="0" err="1"/>
              <a:t>прийомі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ендомотори</a:t>
            </a:r>
            <a:r>
              <a:rPr dirty="0"/>
              <a:t>, </a:t>
            </a:r>
            <a:r>
              <a:rPr dirty="0" err="1"/>
              <a:t>допоміжні</a:t>
            </a:r>
            <a:r>
              <a:rPr dirty="0"/>
              <a:t> </a:t>
            </a:r>
            <a:r>
              <a:rPr dirty="0" err="1"/>
              <a:t>інструменти</a:t>
            </a:r>
            <a:r>
              <a:rPr dirty="0"/>
              <a:t> й </a:t>
            </a:r>
            <a:r>
              <a:rPr dirty="0" err="1"/>
              <a:t>матеріали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ендодонтичному</a:t>
            </a:r>
            <a:r>
              <a:rPr dirty="0"/>
              <a:t> </a:t>
            </a:r>
            <a:r>
              <a:rPr dirty="0" err="1"/>
              <a:t>прийомі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забезпечення</a:t>
            </a:r>
            <a:r>
              <a:rPr dirty="0"/>
              <a:t> </a:t>
            </a:r>
            <a:r>
              <a:rPr dirty="0" err="1"/>
              <a:t>герметичності</a:t>
            </a:r>
            <a:r>
              <a:rPr dirty="0"/>
              <a:t> </a:t>
            </a:r>
            <a:r>
              <a:rPr dirty="0" err="1"/>
              <a:t>після</a:t>
            </a:r>
            <a:r>
              <a:rPr dirty="0"/>
              <a:t> </a:t>
            </a:r>
            <a:r>
              <a:rPr dirty="0" err="1"/>
              <a:t>лікування</a:t>
            </a:r>
            <a:r>
              <a:rPr dirty="0"/>
              <a:t>, </a:t>
            </a:r>
            <a:r>
              <a:rPr dirty="0" err="1"/>
              <a:t>методи</a:t>
            </a:r>
            <a:r>
              <a:rPr dirty="0"/>
              <a:t> </a:t>
            </a:r>
            <a:r>
              <a:rPr dirty="0" err="1"/>
              <a:t>контролю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типові</a:t>
            </a:r>
            <a:r>
              <a:rPr dirty="0"/>
              <a:t> </a:t>
            </a:r>
            <a:r>
              <a:rPr dirty="0" err="1"/>
              <a:t>помилки</a:t>
            </a:r>
            <a:r>
              <a:rPr dirty="0"/>
              <a:t> й </a:t>
            </a:r>
            <a:r>
              <a:rPr dirty="0" err="1"/>
              <a:t>ускладнення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прогноз</a:t>
            </a:r>
            <a:r>
              <a:rPr dirty="0"/>
              <a:t> </a:t>
            </a:r>
            <a:r>
              <a:rPr dirty="0" err="1"/>
              <a:t>лікування</a:t>
            </a:r>
            <a:r>
              <a:rPr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/>
          </a:bodyPr>
          <a:lstStyle/>
          <a:p>
            <a:r>
              <a:t>• класифікувати стани пульпи тимчасових зубів для вибору методу лікування;</a:t>
            </a:r>
          </a:p>
          <a:p>
            <a:r>
              <a:t>• визначати робочу довжину зуба різними методами;</a:t>
            </a:r>
          </a:p>
          <a:p>
            <a:r>
              <a:t>• виконувати інструментальну обробку кореневих каналів у тимчасових і постійних зубах на різних етапах розвитку;</a:t>
            </a:r>
          </a:p>
          <a:p>
            <a:r>
              <a:t>• проводити іригацію кореневих каналів та ізоляцію робочого поля;</a:t>
            </a:r>
          </a:p>
          <a:p>
            <a:r>
              <a:t>• виконувати тимчасову й постійну обтурацію, закриття несформованої верхівки матеріалами на основі МТА;</a:t>
            </a:r>
          </a:p>
          <a:p>
            <a:r>
              <a:t>• аналізувати можливі ускладнення та оцінювати прогноз проведених маніпуляцій.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sz="2800" dirty="0" err="1"/>
              <a:t>Лекції</a:t>
            </a:r>
            <a:r>
              <a:rPr sz="2800" dirty="0"/>
              <a:t> </a:t>
            </a:r>
          </a:p>
          <a:p>
            <a:r>
              <a:rPr sz="2800" dirty="0" err="1"/>
              <a:t>Практичні</a:t>
            </a:r>
            <a:r>
              <a:rPr sz="2800" dirty="0"/>
              <a:t> </a:t>
            </a:r>
            <a:r>
              <a:rPr sz="2800" dirty="0" err="1"/>
              <a:t>заняття</a:t>
            </a:r>
            <a:r>
              <a:rPr sz="2800" dirty="0"/>
              <a:t> </a:t>
            </a:r>
          </a:p>
          <a:p>
            <a:r>
              <a:rPr sz="2800" dirty="0" err="1"/>
              <a:t>Самостійна</a:t>
            </a:r>
            <a:r>
              <a:rPr sz="2800" dirty="0"/>
              <a:t> </a:t>
            </a:r>
            <a:r>
              <a:rPr sz="2800" dirty="0" err="1"/>
              <a:t>робота</a:t>
            </a:r>
            <a:r>
              <a:rPr sz="2800" dirty="0"/>
              <a:t> </a:t>
            </a:r>
          </a:p>
          <a:p>
            <a:r>
              <a:rPr lang="uk-UA" sz="2800" dirty="0"/>
              <a:t>Форма навчання - очна</a:t>
            </a:r>
            <a:endParaRPr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2400" dirty="0" err="1"/>
              <a:t>Залік</a:t>
            </a:r>
            <a:r>
              <a:rPr sz="2400" dirty="0"/>
              <a:t>: </a:t>
            </a:r>
            <a:r>
              <a:rPr sz="2400" dirty="0" err="1"/>
              <a:t>підсумковий</a:t>
            </a:r>
            <a:r>
              <a:rPr sz="2400" dirty="0"/>
              <a:t> </a:t>
            </a:r>
            <a:r>
              <a:rPr sz="2400" dirty="0" err="1"/>
              <a:t>контроль</a:t>
            </a:r>
            <a:r>
              <a:rPr sz="2400" dirty="0"/>
              <a:t> </a:t>
            </a:r>
            <a:r>
              <a:rPr sz="2400" dirty="0" err="1"/>
              <a:t>проводиться</a:t>
            </a:r>
            <a:r>
              <a:rPr sz="2400" dirty="0"/>
              <a:t> </a:t>
            </a:r>
            <a:r>
              <a:rPr sz="2400" dirty="0" err="1"/>
              <a:t>після</a:t>
            </a:r>
            <a:r>
              <a:rPr sz="2400" dirty="0"/>
              <a:t> </a:t>
            </a:r>
            <a:r>
              <a:rPr sz="2400" dirty="0" err="1"/>
              <a:t>завершення</a:t>
            </a:r>
            <a:r>
              <a:rPr sz="2400" dirty="0"/>
              <a:t> </a:t>
            </a:r>
            <a:r>
              <a:rPr sz="2400" dirty="0" err="1"/>
              <a:t>модуля</a:t>
            </a:r>
            <a:r>
              <a:rPr sz="2400" dirty="0"/>
              <a:t>. </a:t>
            </a:r>
            <a:r>
              <a:rPr sz="2400" dirty="0" err="1"/>
              <a:t>Оцінювання</a:t>
            </a:r>
            <a:r>
              <a:rPr sz="2400" dirty="0"/>
              <a:t> </a:t>
            </a:r>
            <a:r>
              <a:rPr sz="2400" dirty="0" err="1"/>
              <a:t>здійснюється</a:t>
            </a:r>
            <a:r>
              <a:rPr sz="2400" dirty="0"/>
              <a:t> </a:t>
            </a:r>
            <a:r>
              <a:rPr sz="2400" dirty="0" err="1"/>
              <a:t>за</a:t>
            </a:r>
            <a:r>
              <a:rPr sz="2400" dirty="0"/>
              <a:t> 4-бальною </a:t>
            </a:r>
            <a:r>
              <a:rPr sz="2400" dirty="0" err="1"/>
              <a:t>традиційною</a:t>
            </a:r>
            <a:r>
              <a:rPr sz="2400" dirty="0"/>
              <a:t> </a:t>
            </a:r>
            <a:r>
              <a:rPr sz="2400" dirty="0" err="1"/>
              <a:t>та</a:t>
            </a:r>
            <a:r>
              <a:rPr sz="2400" dirty="0"/>
              <a:t> 200-бальною </a:t>
            </a:r>
            <a:r>
              <a:rPr sz="2400" dirty="0" err="1"/>
              <a:t>шкалами</a:t>
            </a:r>
            <a:r>
              <a:rPr sz="2400" dirty="0"/>
              <a:t> з </a:t>
            </a:r>
            <a:r>
              <a:rPr sz="2400" dirty="0" err="1"/>
              <a:t>урахуванням</a:t>
            </a:r>
            <a:r>
              <a:rPr sz="2400" dirty="0"/>
              <a:t> </a:t>
            </a:r>
            <a:r>
              <a:rPr sz="2400" dirty="0" err="1"/>
              <a:t>поточного</a:t>
            </a:r>
            <a:r>
              <a:rPr sz="2400" dirty="0"/>
              <a:t> </a:t>
            </a:r>
            <a:r>
              <a:rPr sz="2400" dirty="0" err="1"/>
              <a:t>контролю</a:t>
            </a:r>
            <a:r>
              <a:rPr sz="2400" dirty="0"/>
              <a:t>, </a:t>
            </a:r>
            <a:r>
              <a:rPr sz="2400" dirty="0" err="1"/>
              <a:t>практичних</a:t>
            </a:r>
            <a:r>
              <a:rPr sz="2400" dirty="0"/>
              <a:t> </a:t>
            </a:r>
            <a:r>
              <a:rPr sz="2400" dirty="0" err="1"/>
              <a:t>навичок</a:t>
            </a:r>
            <a:r>
              <a:rPr sz="2400" dirty="0"/>
              <a:t> і </a:t>
            </a:r>
            <a:r>
              <a:rPr sz="2400" dirty="0" err="1"/>
              <a:t>відвідування</a:t>
            </a:r>
            <a:r>
              <a:rPr sz="2400" dirty="0"/>
              <a:t> </a:t>
            </a:r>
            <a:r>
              <a:rPr sz="2400" dirty="0" err="1"/>
              <a:t>занять</a:t>
            </a:r>
            <a:r>
              <a:rPr sz="2400" dirty="0"/>
              <a:t>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4325" y="2354842"/>
            <a:ext cx="4860418" cy="4173668"/>
          </a:xfrm>
        </p:spPr>
        <p:txBody>
          <a:bodyPr>
            <a:normAutofit/>
          </a:bodyPr>
          <a:lstStyle/>
          <a:p>
            <a:r>
              <a:rPr sz="2400" dirty="0"/>
              <a:t>• </a:t>
            </a:r>
            <a:r>
              <a:rPr sz="2400" dirty="0" err="1"/>
              <a:t>Розробник</a:t>
            </a:r>
            <a:r>
              <a:rPr sz="2400" dirty="0"/>
              <a:t>: </a:t>
            </a:r>
            <a:r>
              <a:rPr sz="2400" dirty="0" err="1"/>
              <a:t>доц</a:t>
            </a:r>
            <a:r>
              <a:rPr sz="2400" dirty="0"/>
              <a:t>. </a:t>
            </a:r>
            <a:r>
              <a:rPr sz="2400" dirty="0" err="1"/>
              <a:t>Аліса</a:t>
            </a:r>
            <a:r>
              <a:rPr sz="2400" dirty="0"/>
              <a:t> </a:t>
            </a:r>
            <a:r>
              <a:rPr sz="2400" dirty="0" err="1"/>
              <a:t>Пачевська</a:t>
            </a:r>
            <a:r>
              <a:rPr sz="2400" dirty="0"/>
              <a:t>, </a:t>
            </a:r>
            <a:r>
              <a:rPr sz="2400" dirty="0" err="1"/>
              <a:t>к.мед.н</a:t>
            </a:r>
            <a:r>
              <a:rPr sz="2400" dirty="0"/>
              <a:t>.</a:t>
            </a:r>
          </a:p>
          <a:p>
            <a:r>
              <a:rPr sz="2400" dirty="0"/>
              <a:t>• </a:t>
            </a:r>
            <a:r>
              <a:rPr sz="2400" dirty="0" err="1"/>
              <a:t>Укладач</a:t>
            </a:r>
            <a:r>
              <a:rPr sz="2400" dirty="0"/>
              <a:t> </a:t>
            </a:r>
            <a:r>
              <a:rPr sz="2400" dirty="0" err="1"/>
              <a:t>силабусу</a:t>
            </a:r>
            <a:r>
              <a:rPr sz="2400" dirty="0"/>
              <a:t>: </a:t>
            </a:r>
            <a:r>
              <a:rPr lang="uk-UA" sz="2400" dirty="0"/>
              <a:t>Ас.</a:t>
            </a:r>
            <a:r>
              <a:rPr sz="2400" dirty="0" err="1"/>
              <a:t>Надія</a:t>
            </a:r>
            <a:r>
              <a:rPr sz="2400" dirty="0"/>
              <a:t> </a:t>
            </a:r>
            <a:r>
              <a:rPr sz="2400" dirty="0" err="1"/>
              <a:t>Драчук</a:t>
            </a:r>
            <a:endParaRPr sz="2400" dirty="0"/>
          </a:p>
          <a:p>
            <a:r>
              <a:rPr sz="2400" dirty="0"/>
              <a:t>• </a:t>
            </a:r>
            <a:r>
              <a:rPr sz="2400" dirty="0" err="1"/>
              <a:t>Завідувач</a:t>
            </a:r>
            <a:r>
              <a:rPr sz="2400" dirty="0"/>
              <a:t> </a:t>
            </a:r>
            <a:r>
              <a:rPr sz="2400" dirty="0" err="1"/>
              <a:t>кафедри</a:t>
            </a:r>
            <a:r>
              <a:rPr sz="2400" dirty="0"/>
              <a:t> —</a:t>
            </a:r>
            <a:r>
              <a:rPr lang="uk-UA" sz="2400" dirty="0"/>
              <a:t> </a:t>
            </a:r>
            <a:r>
              <a:rPr lang="uk-UA" sz="2400" dirty="0" err="1"/>
              <a:t>д.мед.н</a:t>
            </a:r>
            <a:r>
              <a:rPr lang="uk-UA" sz="2400" dirty="0"/>
              <a:t>., проф. </a:t>
            </a:r>
            <a:r>
              <a:rPr sz="2400" dirty="0"/>
              <a:t> </a:t>
            </a:r>
            <a:r>
              <a:rPr sz="2400" dirty="0" err="1"/>
              <a:t>Микола</a:t>
            </a:r>
            <a:r>
              <a:rPr sz="2400" dirty="0"/>
              <a:t> </a:t>
            </a:r>
            <a:r>
              <a:rPr sz="2400" dirty="0" err="1"/>
              <a:t>Дмитрієв</a:t>
            </a:r>
            <a:endParaRPr sz="2400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2400" dirty="0" err="1"/>
              <a:t>Контактна</a:t>
            </a:r>
            <a:r>
              <a:rPr sz="2400" dirty="0"/>
              <a:t> </a:t>
            </a:r>
            <a:r>
              <a:rPr sz="2400" dirty="0" err="1"/>
              <a:t>інформація</a:t>
            </a:r>
            <a:r>
              <a:rPr sz="2400" dirty="0"/>
              <a:t>:</a:t>
            </a:r>
          </a:p>
          <a:p>
            <a:r>
              <a:rPr sz="2400" dirty="0" err="1"/>
              <a:t>Кафедра</a:t>
            </a:r>
            <a:r>
              <a:rPr sz="2400" dirty="0"/>
              <a:t> </a:t>
            </a:r>
            <a:r>
              <a:rPr sz="2400" dirty="0" err="1"/>
              <a:t>стоматології</a:t>
            </a:r>
            <a:r>
              <a:rPr sz="2400" dirty="0"/>
              <a:t> </a:t>
            </a:r>
            <a:r>
              <a:rPr sz="2400" dirty="0" err="1"/>
              <a:t>дитячого</a:t>
            </a:r>
            <a:r>
              <a:rPr sz="2400" dirty="0"/>
              <a:t> </a:t>
            </a:r>
            <a:r>
              <a:rPr sz="2400" dirty="0" err="1"/>
              <a:t>віку</a:t>
            </a:r>
            <a:endParaRPr sz="2400" dirty="0"/>
          </a:p>
          <a:p>
            <a:r>
              <a:rPr sz="2400" dirty="0"/>
              <a:t>ВНМУ </a:t>
            </a:r>
            <a:r>
              <a:rPr sz="2400" dirty="0" err="1"/>
              <a:t>ім</a:t>
            </a:r>
            <a:r>
              <a:rPr sz="2400" dirty="0"/>
              <a:t>. М.І. </a:t>
            </a:r>
            <a:r>
              <a:rPr sz="2400" dirty="0" err="1"/>
              <a:t>Пирогова</a:t>
            </a:r>
            <a:endParaRPr sz="2400" dirty="0"/>
          </a:p>
          <a:p>
            <a:r>
              <a:rPr sz="2400" dirty="0"/>
              <a:t>child.stom@vnmu.edu.ua</a:t>
            </a:r>
          </a:p>
          <a:p>
            <a:r>
              <a:rPr sz="2400" dirty="0" err="1"/>
              <a:t>вул</a:t>
            </a:r>
            <a:r>
              <a:rPr sz="2400" dirty="0"/>
              <a:t>. </a:t>
            </a:r>
            <a:r>
              <a:rPr sz="2400" dirty="0" err="1"/>
              <a:t>Стуса</a:t>
            </a:r>
            <a:r>
              <a:rPr sz="2400" dirty="0"/>
              <a:t>, 2/19</a:t>
            </a:r>
          </a:p>
          <a:p>
            <a:r>
              <a:rPr sz="2400" dirty="0" err="1"/>
              <a:t>Сайт</a:t>
            </a:r>
            <a:r>
              <a:rPr sz="2400" dirty="0"/>
              <a:t> </a:t>
            </a:r>
            <a:r>
              <a:rPr sz="2400" dirty="0" err="1"/>
              <a:t>кафедри</a:t>
            </a:r>
            <a:r>
              <a:rPr sz="2400" dirty="0"/>
              <a:t>: vnmu.edu.ua/</a:t>
            </a:r>
            <a:r>
              <a:rPr sz="2400" dirty="0" err="1"/>
              <a:t>кафедра-стоматології-дитячого-віку</a:t>
            </a:r>
            <a:endParaRPr sz="2400" dirty="0"/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112</TotalTime>
  <Words>477</Words>
  <Application>Microsoft Office PowerPoint</Application>
  <PresentationFormat>Широкий екран</PresentationFormat>
  <Paragraphs>61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Bahnschrift SemiBold SemiConden</vt:lpstr>
      <vt:lpstr>Calibri</vt:lpstr>
      <vt:lpstr>Corbel</vt:lpstr>
      <vt:lpstr>Gill Sans MT</vt:lpstr>
      <vt:lpstr>Parcel</vt:lpstr>
      <vt:lpstr>ВК 2.10 ЕНДОДОНТИЧНІ АСПЕКТИ В СТОМАТОЛОГІЇ ДИТЯЧОГО ВІКУ</vt:lpstr>
      <vt:lpstr>ПАСПОРТ ОСВІТНЬОГО КОМПОНЕНТА  ВК 2.10. «ЕНДОДОНТИЧНІ АСПЕКТИ В СТОМАТОЛОГІЇ ДИТЯЧОГО ВІКУ»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Попова Олена Іванівна</cp:lastModifiedBy>
  <cp:revision>14</cp:revision>
  <dcterms:created xsi:type="dcterms:W3CDTF">2026-04-08T10:22:59Z</dcterms:created>
  <dcterms:modified xsi:type="dcterms:W3CDTF">2026-08-10T06:52:53Z</dcterms:modified>
</cp:coreProperties>
</file>