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5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45" d="100"/>
          <a:sy n="45" d="100"/>
        </p:scale>
        <p:origin x="42" y="5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pPr/>
              <a:t>6/22/2026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pPr/>
              <a:t>6/22/2026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pPr/>
              <a:t>6/22/2026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pPr/>
              <a:t>6/22/2026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pPr/>
              <a:t>6/22/2026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pPr/>
              <a:t>6/22/2026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pPr/>
              <a:t>6/22/2026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pPr/>
              <a:t>6/22/2026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pPr/>
              <a:t>6/22/2026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pPr/>
              <a:t>6/22/2026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pPr/>
              <a:t>6/22/2026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pPr/>
              <a:t>6/22/2026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mailto:ort.stom@vnmu.edu.ua" TargetMode="Externa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3045125" y="244611"/>
            <a:ext cx="710746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Вінницький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uk-UA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національний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uk-UA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uk-UA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університет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ctr"/>
            <a:r>
              <a:rPr lang="uk-UA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М.І. Пирогова</a:t>
            </a:r>
            <a:endParaRPr lang="uk-UA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sz="2400" u="sng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ОРТОПЕДИЧНОЇ СТОМАТОЛОГІЇ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2668787" y="4394885"/>
            <a:ext cx="78601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І1 СТОМАТОЛОГІЯ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 ОХОРОНА ЗДОРОВ’Я ТА СОЦІАЛЬНЕ ЗАБЕЗПЕЧЕННЯ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ПРОГРАМА: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«СТОМАТОЛОГІЯ</a:t>
            </a: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623398" y="2630254"/>
            <a:ext cx="7905533" cy="1597492"/>
          </a:xfrm>
        </p:spPr>
        <p:txBody>
          <a:bodyPr>
            <a:normAutofit/>
          </a:bodyPr>
          <a:lstStyle/>
          <a:p>
            <a:r>
              <a:rPr lang="ru-RU" sz="3600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2.14 ФАНТОМНИЙ КУРС</a:t>
            </a:r>
            <a:br>
              <a:rPr lang="ru-RU" sz="3600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3600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 МОДЕЛЮВАННЯМ ЗУБІВ</a:t>
            </a:r>
            <a:endParaRPr lang="uk-UA" sz="3600" b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170" name="AutoShape 2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 dirty="0"/>
          </a:p>
        </p:txBody>
      </p:sp>
      <p:sp>
        <p:nvSpPr>
          <p:cNvPr id="7172" name="AutoShape 4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 dirty="0"/>
          </a:p>
        </p:txBody>
      </p:sp>
      <p:sp>
        <p:nvSpPr>
          <p:cNvPr id="7174" name="AutoShape 6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 dirty="0"/>
          </a:p>
        </p:txBody>
      </p:sp>
      <p:pic>
        <p:nvPicPr>
          <p:cNvPr id="9" name="image1.png"/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572547" y="244611"/>
            <a:ext cx="1760453" cy="2552783"/>
          </a:xfrm>
          <a:prstGeom prst="rect">
            <a:avLst/>
          </a:prstGeom>
          <a:ln/>
        </p:spPr>
      </p:pic>
    </p:spTree>
    <p:extLst>
      <p:ext uri="{BB962C8B-B14F-4D97-AF65-F5344CB8AC3E}">
        <p14:creationId xmlns:p14="http://schemas.microsoft.com/office/powerpoint/2010/main" val="37054330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7440" y="382772"/>
            <a:ext cx="10597118" cy="1424763"/>
          </a:xfrm>
        </p:spPr>
        <p:txBody>
          <a:bodyPr>
            <a:noAutofit/>
          </a:bodyPr>
          <a:lstStyle/>
          <a:p>
            <a:r>
              <a:rPr lang="uk-UA" sz="29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Паспорт ОСВІТНЬОГО </a:t>
            </a:r>
            <a:r>
              <a:rPr lang="uk-UA" sz="2900" b="1" cap="none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КОМПОНЕНТА</a:t>
            </a:r>
            <a:br>
              <a:rPr lang="uk-UA" b="1" cap="none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br>
              <a:rPr lang="uk-UA" sz="18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29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2.14 «ФАНТОМНИЙ КУРС З МОДЕЛЮВАННЯМ ЗУБІВ»</a:t>
            </a:r>
            <a:endParaRPr sz="29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7440" y="2062717"/>
            <a:ext cx="10597119" cy="4040372"/>
          </a:xfrm>
        </p:spPr>
        <p:txBody>
          <a:bodyPr>
            <a:noAutofit/>
          </a:bodyPr>
          <a:lstStyle/>
          <a:p>
            <a:pPr>
              <a:spcBef>
                <a:spcPts val="400"/>
              </a:spcBef>
            </a:pPr>
            <a:r>
              <a:rPr lang="uk-UA" sz="2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І1 Стоматологія</a:t>
            </a:r>
          </a:p>
          <a:p>
            <a:pPr>
              <a:spcBef>
                <a:spcPts val="400"/>
              </a:spcBef>
            </a:pPr>
            <a:r>
              <a:rPr lang="uk-UA" sz="2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Курс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uk-UA" sz="2800" u="sng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ІІ</a:t>
            </a:r>
          </a:p>
          <a:p>
            <a:pPr>
              <a:spcBef>
                <a:spcPts val="400"/>
              </a:spcBef>
            </a:pPr>
            <a:r>
              <a:rPr lang="uk-UA" sz="2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Кредити: </a:t>
            </a:r>
            <a:r>
              <a:rPr lang="uk-UA" sz="2800" u="sng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1,5</a:t>
            </a:r>
          </a:p>
          <a:p>
            <a:pPr>
              <a:spcBef>
                <a:spcPts val="400"/>
              </a:spcBef>
            </a:pPr>
            <a:r>
              <a:rPr lang="uk-UA" sz="2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Форма контролю: </a:t>
            </a:r>
            <a:r>
              <a:rPr lang="uk-UA" sz="2800" u="sng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залік</a:t>
            </a:r>
            <a:endParaRPr sz="2800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just">
              <a:spcBef>
                <a:spcPts val="400"/>
              </a:spcBef>
            </a:pPr>
            <a:r>
              <a:rPr lang="uk-UA" sz="2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Мова: </a:t>
            </a:r>
            <a:r>
              <a:rPr lang="uk-UA" sz="2800" u="sng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українська, англійська</a:t>
            </a:r>
          </a:p>
          <a:p>
            <a:pPr algn="just"/>
            <a:r>
              <a:rPr lang="uk-UA" sz="2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Пререквізити: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Анатомія людини (одонтологія). Гістологія та ембріологія. Стоматологічне матеріалознавство. Медична біологія та генетика. Пропедевтика ортопедичної стоматології.</a:t>
            </a:r>
          </a:p>
        </p:txBody>
      </p:sp>
    </p:spTree>
    <p:extLst>
      <p:ext uri="{BB962C8B-B14F-4D97-AF65-F5344CB8AC3E}">
        <p14:creationId xmlns:p14="http://schemas.microsoft.com/office/powerpoint/2010/main" val="39967693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88" y="212651"/>
            <a:ext cx="5018705" cy="1533086"/>
          </a:xfrm>
        </p:spPr>
        <p:txBody>
          <a:bodyPr>
            <a:normAutofit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ЧОМУ ВАРТО ОБРАТИ цей курс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82664" y="2118810"/>
            <a:ext cx="5029030" cy="4196929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sz="35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КЛЮЧОВА ПЕРЕВАГА:</a:t>
            </a:r>
          </a:p>
          <a:p>
            <a:r>
              <a:rPr lang="uk-UA" sz="3200" dirty="0"/>
              <a:t>це можливість довести мануальні рухи до автоматизму в безпечних умовах фантомного класу, що трансформує теоретичні знання у впевнені клінічні дії на старших курсах.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480308" y="260497"/>
            <a:ext cx="5257392" cy="6331689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endParaRPr lang="uk-UA" dirty="0"/>
          </a:p>
          <a:p>
            <a:pPr algn="l">
              <a:spcAft>
                <a:spcPts val="600"/>
              </a:spcAft>
            </a:pPr>
            <a:r>
              <a:rPr lang="uk-UA" sz="33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Формує</a:t>
            </a:r>
            <a:r>
              <a:rPr lang="uk-UA" sz="3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</a:t>
            </a:r>
            <a:r>
              <a:rPr lang="ru-RU" sz="3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uk-UA" sz="3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стійку</a:t>
            </a:r>
            <a:r>
              <a:rPr lang="ru-RU" sz="3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uk-UA" sz="3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м'язову</a:t>
            </a:r>
            <a:r>
              <a:rPr lang="ru-RU" sz="3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uk-UA" sz="3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пам'ять</a:t>
            </a:r>
            <a:r>
              <a:rPr lang="ru-RU" sz="3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uk-UA" sz="3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тривимірне</a:t>
            </a:r>
            <a:r>
              <a:rPr lang="ru-RU" sz="3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(3D) </a:t>
            </a:r>
            <a:r>
              <a:rPr lang="uk-UA" sz="3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бачення</a:t>
            </a:r>
            <a:r>
              <a:rPr lang="ru-RU" sz="3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зуба</a:t>
            </a:r>
            <a:r>
              <a:rPr lang="uk-UA" sz="3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algn="l">
              <a:spcAft>
                <a:spcPts val="600"/>
              </a:spcAft>
            </a:pPr>
            <a:r>
              <a:rPr lang="uk-UA" sz="33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Розвиває</a:t>
            </a:r>
            <a:r>
              <a:rPr lang="uk-UA" sz="3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дрібну</a:t>
            </a:r>
            <a:r>
              <a:rPr lang="ru-RU" sz="3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моторику рук та </a:t>
            </a:r>
            <a:r>
              <a:rPr lang="uk-UA" sz="3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точну</a:t>
            </a:r>
            <a:r>
              <a:rPr lang="ru-RU" sz="3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uk-UA" sz="3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тактильну</a:t>
            </a:r>
            <a:r>
              <a:rPr lang="ru-RU" sz="3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uk-UA" sz="3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чутливість</a:t>
            </a:r>
            <a:r>
              <a:rPr lang="ru-RU" sz="3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</a:t>
            </a:r>
          </a:p>
          <a:p>
            <a:pPr algn="l">
              <a:spcAft>
                <a:spcPts val="600"/>
              </a:spcAft>
            </a:pPr>
            <a:r>
              <a:rPr lang="uk-UA" sz="33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Допомагає - </a:t>
            </a:r>
            <a:r>
              <a:rPr lang="uk-UA" sz="3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подолати</a:t>
            </a:r>
            <a:r>
              <a:rPr lang="ru-RU" sz="3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страх і </a:t>
            </a:r>
            <a:r>
              <a:rPr lang="uk-UA" sz="3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ризик</a:t>
            </a:r>
            <a:r>
              <a:rPr lang="ru-RU" sz="3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uk-UA" sz="3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помилок</a:t>
            </a:r>
            <a:r>
              <a:rPr lang="ru-RU" sz="3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на </a:t>
            </a:r>
            <a:r>
              <a:rPr lang="uk-UA" sz="3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реальних</a:t>
            </a:r>
            <a:r>
              <a:rPr lang="ru-RU" sz="3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uk-UA" sz="3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пацієнтах</a:t>
            </a:r>
            <a:r>
              <a:rPr lang="ru-RU" sz="3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uk-UA" sz="33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l">
              <a:spcAft>
                <a:spcPts val="600"/>
              </a:spcAft>
            </a:pPr>
            <a:r>
              <a:rPr lang="uk-UA" sz="33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Навчає </a:t>
            </a:r>
            <a:r>
              <a:rPr lang="uk-UA" sz="3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— </a:t>
            </a:r>
            <a:r>
              <a:rPr lang="uk-UA" sz="3300" dirty="0"/>
              <a:t>філігранно відтворювати мікро анатомію зубів (горбки, фісури)</a:t>
            </a:r>
            <a:r>
              <a:rPr lang="uk-UA" sz="3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algn="l">
              <a:spcBef>
                <a:spcPts val="0"/>
              </a:spcBef>
            </a:pPr>
            <a:r>
              <a:rPr lang="uk-UA" sz="33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Забезпечує</a:t>
            </a:r>
            <a:r>
              <a:rPr lang="uk-UA" sz="3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— </a:t>
            </a:r>
            <a:r>
              <a:rPr lang="uk-UA" sz="3300" dirty="0"/>
              <a:t>Пряму трансформацію теоретичних знань у точні практичні дії</a:t>
            </a:r>
            <a:r>
              <a:rPr lang="uk-UA" sz="3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254572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286" y="2071299"/>
            <a:ext cx="4837003" cy="1870973"/>
          </a:xfrm>
        </p:spPr>
        <p:txBody>
          <a:bodyPr>
            <a:noAutofit/>
          </a:bodyPr>
          <a:lstStyle/>
          <a:p>
            <a:r>
              <a:rPr lang="uk-UA" sz="4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 ви будете вивчати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01644" y="919716"/>
            <a:ext cx="6190356" cy="5018567"/>
          </a:xfrm>
        </p:spPr>
        <p:txBody>
          <a:bodyPr>
            <a:normAutofit/>
          </a:bodyPr>
          <a:lstStyle/>
          <a:p>
            <a:pPr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uk-UA" sz="2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Одонтологію (морфологію зубів)</a:t>
            </a:r>
            <a:endParaRPr lang="uk-UA"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uk-UA" sz="2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Біомеханіку та оклюзію</a:t>
            </a:r>
          </a:p>
          <a:p>
            <a:pPr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uk-UA" sz="2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Технології відтворення форми</a:t>
            </a:r>
          </a:p>
          <a:p>
            <a:pPr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uk-UA" sz="2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Спеціалізований інструментарій</a:t>
            </a:r>
          </a:p>
          <a:p>
            <a:pPr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uk-UA" sz="2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Стоматологічне матеріалознавство</a:t>
            </a:r>
            <a:endParaRPr lang="uk-UA"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3948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1540" y="1691737"/>
            <a:ext cx="4880136" cy="2914768"/>
          </a:xfrm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6000" y="180753"/>
            <a:ext cx="5897527" cy="6496493"/>
          </a:xfrm>
        </p:spPr>
        <p:txBody>
          <a:bodyPr>
            <a:normAutofit/>
          </a:bodyPr>
          <a:lstStyle/>
          <a:p>
            <a:pPr lvl="0"/>
            <a:r>
              <a:rPr lang="uk-UA" sz="23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Аналізувати</a:t>
            </a:r>
            <a:r>
              <a:rPr lang="uk-UA" sz="2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</a:t>
            </a:r>
            <a:r>
              <a:rPr lang="uk-UA" sz="23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оклюзійні</a:t>
            </a:r>
            <a:r>
              <a:rPr lang="uk-UA" sz="2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взаємовідносини зубів та біомеханіку рухів щелепи за принципом «</a:t>
            </a:r>
            <a:r>
              <a:rPr lang="uk-UA" sz="23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оклюзійного</a:t>
            </a:r>
            <a:r>
              <a:rPr lang="uk-UA" sz="2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компаса».</a:t>
            </a:r>
          </a:p>
          <a:p>
            <a:pPr lvl="0"/>
            <a:r>
              <a:rPr lang="uk-UA" sz="23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Визначати</a:t>
            </a:r>
            <a:r>
              <a:rPr lang="uk-UA" sz="2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групову приналежність зуба та його сторону (ліва/права) за анатомічними ознаками кута, кривизни й кореня.</a:t>
            </a:r>
          </a:p>
          <a:p>
            <a:pPr lvl="0"/>
            <a:r>
              <a:rPr lang="uk-UA" sz="23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Оцінювати </a:t>
            </a:r>
            <a:r>
              <a:rPr lang="uk-UA" sz="2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— якість і точність власної роботи через її порівняння з анатомічними еталонами.</a:t>
            </a:r>
          </a:p>
          <a:p>
            <a:pPr lvl="0"/>
            <a:r>
              <a:rPr lang="uk-UA" sz="23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Застосовувати </a:t>
            </a:r>
            <a:r>
              <a:rPr lang="uk-UA" sz="2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— закони гармонії обличчя, правила «золотого перетину» та принципи передачі кольору.</a:t>
            </a:r>
          </a:p>
          <a:p>
            <a:pPr lvl="0"/>
            <a:r>
              <a:rPr lang="uk-UA" sz="23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Моделювати</a:t>
            </a:r>
            <a:r>
              <a:rPr lang="uk-UA" sz="2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— форму коронки зуба, філігранно відтворюючи мікро анатомію за допомогою технік нашарування та різьблення.</a:t>
            </a:r>
          </a:p>
        </p:txBody>
      </p:sp>
    </p:spTree>
    <p:extLst>
      <p:ext uri="{BB962C8B-B14F-4D97-AF65-F5344CB8AC3E}">
        <p14:creationId xmlns:p14="http://schemas.microsoft.com/office/powerpoint/2010/main" val="35002284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F972BB3F-04F1-41FE-8F19-F9D59E283C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535243"/>
            <a:ext cx="5769935" cy="5787514"/>
          </a:xfrm>
        </p:spPr>
        <p:txBody>
          <a:bodyPr>
            <a:noAutofit/>
          </a:bodyPr>
          <a:lstStyle/>
          <a:p>
            <a:r>
              <a:rPr lang="uk-UA" sz="2400" b="1" dirty="0"/>
              <a:t>Створювати</a:t>
            </a:r>
            <a:r>
              <a:rPr lang="uk-UA" sz="2400" dirty="0"/>
              <a:t> — функціональні прототипи майбутніх реставрацій за стоматологічними технологіями </a:t>
            </a:r>
            <a:r>
              <a:rPr lang="de-DE" sz="2400" dirty="0" err="1"/>
              <a:t>Wax-up</a:t>
            </a:r>
            <a:r>
              <a:rPr lang="de-DE" sz="2400" dirty="0"/>
              <a:t> </a:t>
            </a:r>
            <a:r>
              <a:rPr lang="uk-UA" sz="2400" dirty="0"/>
              <a:t>та </a:t>
            </a:r>
            <a:r>
              <a:rPr lang="de-DE" sz="2400" dirty="0"/>
              <a:t>Mock-</a:t>
            </a:r>
            <a:r>
              <a:rPr lang="de-DE" sz="2400" dirty="0" err="1"/>
              <a:t>up</a:t>
            </a:r>
            <a:r>
              <a:rPr lang="de-DE" sz="2400" dirty="0"/>
              <a:t>.</a:t>
            </a:r>
          </a:p>
          <a:p>
            <a:r>
              <a:rPr lang="uk-UA" sz="2400" b="1" dirty="0"/>
              <a:t>Формувати </a:t>
            </a:r>
            <a:r>
              <a:rPr lang="uk-UA" sz="2400" dirty="0"/>
              <a:t>— правильний екватор зуба та щільні міжзубні контактні пункти для запобігання помилкам.</a:t>
            </a:r>
          </a:p>
          <a:p>
            <a:r>
              <a:rPr lang="uk-UA" sz="2400" b="1" dirty="0"/>
              <a:t>Коригувати </a:t>
            </a:r>
            <a:r>
              <a:rPr lang="uk-UA" sz="2400" dirty="0"/>
              <a:t>— готові реставрації з урахуванням індивідуальних </a:t>
            </a:r>
            <a:r>
              <a:rPr lang="uk-UA" sz="2400" dirty="0" err="1"/>
              <a:t>оклюзійних</a:t>
            </a:r>
            <a:r>
              <a:rPr lang="uk-UA" sz="2400" dirty="0"/>
              <a:t> рухів нижньої щелепи.</a:t>
            </a:r>
          </a:p>
          <a:p>
            <a:r>
              <a:rPr lang="uk-UA" sz="2400" b="1" dirty="0"/>
              <a:t>Інтегрувати</a:t>
            </a:r>
            <a:r>
              <a:rPr lang="uk-UA" sz="2400" dirty="0"/>
              <a:t> — здобуту мануальну майстерність в ортопедичну, терапевтичну, хірургічну стоматологію та </a:t>
            </a:r>
            <a:r>
              <a:rPr lang="uk-UA" sz="2400" dirty="0" err="1"/>
              <a:t>ортодонтію</a:t>
            </a:r>
            <a:r>
              <a:rPr lang="uk-UA" sz="2400" dirty="0"/>
              <a:t>.</a:t>
            </a:r>
          </a:p>
        </p:txBody>
      </p:sp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5DC57C8F-7FC6-4661-8585-5F6DF26FB3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540" y="1691737"/>
            <a:ext cx="4880136" cy="2914768"/>
          </a:xfrm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курсу</a:t>
            </a:r>
            <a:endParaRPr lang="uk-UA" sz="36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49379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Підсумковий контроль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481" y="2130387"/>
            <a:ext cx="4815840" cy="2857459"/>
          </a:xfrm>
        </p:spPr>
        <p:txBody>
          <a:bodyPr>
            <a:normAutofit/>
          </a:bodyPr>
          <a:lstStyle/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Лекції</a:t>
            </a:r>
          </a:p>
          <a:p>
            <a:r>
              <a:rPr lang="uk-UA" sz="28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Практичні </a:t>
            </a:r>
          </a:p>
          <a:p>
            <a:r>
              <a:rPr lang="uk-UA" sz="28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Самостійна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робота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Індивідуальна самостійна робота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709911" y="1974193"/>
            <a:ext cx="508239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Залік: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 останньому практичному занятті за умов успішного проходження курсу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сума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за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всі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види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навчальної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діяльності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122-200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балів) і відсутності академічної заборгованості.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Форми навчання </a:t>
            </a:r>
          </a:p>
        </p:txBody>
      </p:sp>
    </p:spTree>
    <p:extLst>
      <p:ext uri="{BB962C8B-B14F-4D97-AF65-F5344CB8AC3E}">
        <p14:creationId xmlns:p14="http://schemas.microsoft.com/office/powerpoint/2010/main" val="2819939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474" y="4347382"/>
            <a:ext cx="3607682" cy="2148315"/>
          </a:xfrm>
        </p:spPr>
        <p:txBody>
          <a:bodyPr>
            <a:normAutofit/>
          </a:bodyPr>
          <a:lstStyle/>
          <a:p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Доцент …..</a:t>
            </a:r>
          </a:p>
          <a:p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Доцент ….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974325" y="329490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РОЗРОБНИКИ КУРСУ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862181" y="1927856"/>
            <a:ext cx="4486656" cy="1962657"/>
          </a:xfrm>
          <a:prstGeom prst="rect">
            <a:avLst/>
          </a:prstGeom>
          <a:solidFill>
            <a:srgbClr val="FFFFFF"/>
          </a:solidFill>
          <a:ln w="31750" cap="sq">
            <a:noFill/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Бажано додати фото розробників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6525247" y="2244060"/>
            <a:ext cx="5295014" cy="2369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uk-UA" sz="24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інформація: </a:t>
            </a:r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Вінниця, </a:t>
            </a:r>
          </a:p>
          <a:p>
            <a:pPr lvl="0"/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вул. Героїв поліції, 34 (вхід з території університету</a:t>
            </a:r>
            <a:r>
              <a:rPr lang="ru-RU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).</a:t>
            </a:r>
          </a:p>
          <a:p>
            <a:pPr lvl="0"/>
            <a:endParaRPr lang="uk-UA" sz="1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0"/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ортопедичної стоматології</a:t>
            </a:r>
          </a:p>
          <a:p>
            <a:pPr lvl="0"/>
            <a:endParaRPr lang="uk-UA" sz="1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0"/>
            <a:r>
              <a:rPr lang="ru-RU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ort.stom@vnmu.edu.ua</a:t>
            </a:r>
            <a:r>
              <a:rPr lang="ru-RU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8045324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257</TotalTime>
  <Words>448</Words>
  <Application>Microsoft Office PowerPoint</Application>
  <PresentationFormat>Широкий екран</PresentationFormat>
  <Paragraphs>60</Paragraphs>
  <Slides>8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8</vt:i4>
      </vt:variant>
    </vt:vector>
  </HeadingPairs>
  <TitlesOfParts>
    <vt:vector size="14" baseType="lpstr">
      <vt:lpstr>Arial</vt:lpstr>
      <vt:lpstr>Calibri</vt:lpstr>
      <vt:lpstr>Corbel</vt:lpstr>
      <vt:lpstr>Gill Sans MT</vt:lpstr>
      <vt:lpstr>Wingdings</vt:lpstr>
      <vt:lpstr>Parcel</vt:lpstr>
      <vt:lpstr>ВК 2.14 ФАНТОМНИЙ КУРС З МОДЕЛЮВАННЯМ ЗУБІВ</vt:lpstr>
      <vt:lpstr>Паспорт ОСВІТНЬОГО КОМПОНЕНТА  ВК 2.14 «ФАНТОМНИЙ КУРС З МОДЕЛЮВАННЯМ ЗУБІВ»</vt:lpstr>
      <vt:lpstr>ЧОМУ ВАРТО ОБРАТИ цей курс</vt:lpstr>
      <vt:lpstr>Що ви будете вивчати</vt:lpstr>
      <vt:lpstr>Що ви зможете  за умови опанування курсу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25</cp:revision>
  <dcterms:created xsi:type="dcterms:W3CDTF">2026-04-08T10:22:59Z</dcterms:created>
  <dcterms:modified xsi:type="dcterms:W3CDTF">2026-06-22T13:11:55Z</dcterms:modified>
</cp:coreProperties>
</file>