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notesMasterIdLst>
    <p:notesMasterId r:id="rId9"/>
  </p:notesMasterIdLst>
  <p:sldIdLst>
    <p:sldId id="256" r:id="rId2"/>
    <p:sldId id="273" r:id="rId3"/>
    <p:sldId id="262" r:id="rId4"/>
    <p:sldId id="258" r:id="rId5"/>
    <p:sldId id="263" r:id="rId6"/>
    <p:sldId id="274" r:id="rId7"/>
    <p:sldId id="267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F26FA3-90CB-488B-8733-FC5AF73035B6}" type="doc">
      <dgm:prSet loTypeId="urn:microsoft.com/office/officeart/2005/8/layout/vProcess5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D4BA7A74-4745-49FE-B916-06F422DA5053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uk-UA" sz="2000" dirty="0">
              <a:cs typeface="Times New Roman" pitchFamily="18" charset="0"/>
            </a:rPr>
            <a:t>Розвиток клінічного мислення</a:t>
          </a:r>
          <a:endParaRPr lang="uk-UA" sz="2000" dirty="0"/>
        </a:p>
      </dgm:t>
    </dgm:pt>
    <dgm:pt modelId="{2B4FE811-55E6-4C7C-9F16-80706A399679}" type="parTrans" cxnId="{F68BC246-5FB0-47B0-9122-17E3C3DAA74A}">
      <dgm:prSet/>
      <dgm:spPr/>
      <dgm:t>
        <a:bodyPr/>
        <a:lstStyle/>
        <a:p>
          <a:endParaRPr lang="uk-UA"/>
        </a:p>
      </dgm:t>
    </dgm:pt>
    <dgm:pt modelId="{B4D92A6A-CEA2-474F-8135-CBB6DCCE4B5B}" type="sibTrans" cxnId="{F68BC246-5FB0-47B0-9122-17E3C3DAA74A}">
      <dgm:prSet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uk-UA"/>
        </a:p>
      </dgm:t>
    </dgm:pt>
    <dgm:pt modelId="{597F6CF5-B2B8-4E3A-8E3F-0D6C13C43330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err="1"/>
            <a:t>Поглиблення</a:t>
          </a:r>
          <a:r>
            <a:rPr lang="ru-RU" sz="2000" dirty="0"/>
            <a:t> </a:t>
          </a:r>
          <a:r>
            <a:rPr lang="ru-RU" sz="2000" dirty="0" err="1"/>
            <a:t>знань</a:t>
          </a:r>
          <a:r>
            <a:rPr lang="ru-RU" sz="2000" dirty="0"/>
            <a:t> про </a:t>
          </a:r>
          <a:r>
            <a:rPr lang="ru-RU" sz="2000" dirty="0" err="1"/>
            <a:t>епідеміологію</a:t>
          </a:r>
          <a:r>
            <a:rPr lang="ru-RU" sz="2000" dirty="0"/>
            <a:t>, </a:t>
          </a:r>
          <a:r>
            <a:rPr lang="ru-RU" sz="2000" dirty="0" err="1"/>
            <a:t>етіологію</a:t>
          </a:r>
          <a:r>
            <a:rPr lang="ru-RU" sz="2000" dirty="0"/>
            <a:t>, патогенез і </a:t>
          </a:r>
          <a:r>
            <a:rPr lang="ru-RU" sz="2000" dirty="0" err="1"/>
            <a:t>особливості</a:t>
          </a:r>
          <a:r>
            <a:rPr lang="ru-RU" sz="2000" dirty="0"/>
            <a:t> </a:t>
          </a:r>
          <a:r>
            <a:rPr lang="ru-RU" sz="2000" dirty="0" err="1"/>
            <a:t>перебігу</a:t>
          </a:r>
          <a:r>
            <a:rPr lang="ru-RU" sz="2000" dirty="0"/>
            <a:t> </a:t>
          </a:r>
          <a:r>
            <a:rPr lang="ru-RU" sz="2000" dirty="0" err="1"/>
            <a:t>патологічних</a:t>
          </a:r>
          <a:r>
            <a:rPr lang="ru-RU" sz="2000" dirty="0"/>
            <a:t> </a:t>
          </a:r>
          <a:r>
            <a:rPr lang="ru-RU" sz="2000" dirty="0" err="1"/>
            <a:t>станів</a:t>
          </a:r>
          <a:r>
            <a:rPr lang="ru-RU" sz="2000" dirty="0"/>
            <a:t> у </a:t>
          </a:r>
          <a:r>
            <a:rPr lang="ru-RU" sz="2000" dirty="0" err="1"/>
            <a:t>передчасно</a:t>
          </a:r>
          <a:r>
            <a:rPr lang="ru-RU" sz="2000" dirty="0"/>
            <a:t> </a:t>
          </a:r>
          <a:r>
            <a:rPr lang="ru-RU" sz="2000" dirty="0" err="1"/>
            <a:t>народжених</a:t>
          </a:r>
          <a:r>
            <a:rPr lang="ru-RU" sz="2000" dirty="0"/>
            <a:t> </a:t>
          </a:r>
          <a:r>
            <a:rPr lang="ru-RU" sz="2000" dirty="0" err="1"/>
            <a:t>дітей</a:t>
          </a:r>
          <a:endParaRPr lang="uk-UA" sz="2000" dirty="0"/>
        </a:p>
      </dgm:t>
    </dgm:pt>
    <dgm:pt modelId="{52331587-609B-4B18-9BDA-1B8DDDCEAD53}" type="parTrans" cxnId="{C7713949-F4D7-48DE-80D3-7B0FCF2ED413}">
      <dgm:prSet/>
      <dgm:spPr/>
      <dgm:t>
        <a:bodyPr/>
        <a:lstStyle/>
        <a:p>
          <a:endParaRPr lang="uk-UA"/>
        </a:p>
      </dgm:t>
    </dgm:pt>
    <dgm:pt modelId="{D2E65A43-A7E6-43FF-B9AC-5E373C08788F}" type="sibTrans" cxnId="{C7713949-F4D7-48DE-80D3-7B0FCF2ED413}">
      <dgm:prSet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uk-UA"/>
        </a:p>
      </dgm:t>
    </dgm:pt>
    <dgm:pt modelId="{F5B8B889-62BF-4036-9E3F-144C77A486C5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uk-UA" sz="2000" dirty="0"/>
            <a:t>Удосконалення навичок та оволодіння сучасними методиками інтерпретації даних клінічних, лабораторних, інструментальних обстежень, алгоритмами лікування і профілактики відповідно рекомендацій доказової медицини</a:t>
          </a:r>
        </a:p>
      </dgm:t>
    </dgm:pt>
    <dgm:pt modelId="{201051EA-9FB0-4F9D-B7C1-5C4C22AA86D7}" type="parTrans" cxnId="{4465E255-203F-40B7-B6F0-6B39B736E863}">
      <dgm:prSet/>
      <dgm:spPr/>
      <dgm:t>
        <a:bodyPr/>
        <a:lstStyle/>
        <a:p>
          <a:endParaRPr lang="uk-UA"/>
        </a:p>
      </dgm:t>
    </dgm:pt>
    <dgm:pt modelId="{172941B3-A186-404B-8369-1629B32640BF}" type="sibTrans" cxnId="{4465E255-203F-40B7-B6F0-6B39B736E863}">
      <dgm:prSet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uk-UA"/>
        </a:p>
      </dgm:t>
    </dgm:pt>
    <dgm:pt modelId="{B4598337-3AF5-4D18-8215-19EC56ECADC8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uk-UA" altLang="uk-UA" sz="2000" dirty="0">
              <a:cs typeface="Times New Roman" panose="02020603050405020304" pitchFamily="18" charset="0"/>
            </a:rPr>
            <a:t>Діагностично-лікувальні підходи до менеджменту </a:t>
          </a:r>
          <a:r>
            <a:rPr lang="uk-UA" altLang="uk-UA" sz="2000" dirty="0" err="1">
              <a:cs typeface="Times New Roman" panose="02020603050405020304" pitchFamily="18" charset="0"/>
            </a:rPr>
            <a:t>неонатальних</a:t>
          </a:r>
          <a:r>
            <a:rPr lang="uk-UA" altLang="uk-UA" sz="2000" dirty="0">
              <a:cs typeface="Times New Roman" panose="02020603050405020304" pitchFamily="18" charset="0"/>
            </a:rPr>
            <a:t> проблем у передчасно народжених дітей</a:t>
          </a:r>
          <a:endParaRPr lang="uk-UA" sz="2000" dirty="0"/>
        </a:p>
      </dgm:t>
    </dgm:pt>
    <dgm:pt modelId="{3D217F80-04A1-4EDF-A30A-B58C99238022}" type="parTrans" cxnId="{1DCC90B5-6ED1-475C-A9CC-9A4562D9795D}">
      <dgm:prSet/>
      <dgm:spPr/>
      <dgm:t>
        <a:bodyPr/>
        <a:lstStyle/>
        <a:p>
          <a:endParaRPr lang="uk-UA"/>
        </a:p>
      </dgm:t>
    </dgm:pt>
    <dgm:pt modelId="{0C6C70ED-724D-407D-899C-F42EAFB8A794}" type="sibTrans" cxnId="{1DCC90B5-6ED1-475C-A9CC-9A4562D9795D}">
      <dgm:prSet/>
      <dgm:spPr/>
      <dgm:t>
        <a:bodyPr/>
        <a:lstStyle/>
        <a:p>
          <a:endParaRPr lang="uk-UA"/>
        </a:p>
      </dgm:t>
    </dgm:pt>
    <dgm:pt modelId="{678EC0E4-1B2F-4ADF-914C-5FEE34863923}" type="pres">
      <dgm:prSet presAssocID="{C3F26FA3-90CB-488B-8733-FC5AF73035B6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C9149BC-DC65-4D06-944F-E9A20F3B7B7C}" type="pres">
      <dgm:prSet presAssocID="{C3F26FA3-90CB-488B-8733-FC5AF73035B6}" presName="dummyMaxCanvas" presStyleCnt="0">
        <dgm:presLayoutVars/>
      </dgm:prSet>
      <dgm:spPr/>
    </dgm:pt>
    <dgm:pt modelId="{A775107A-66A2-4AA0-AF55-36A7DF974763}" type="pres">
      <dgm:prSet presAssocID="{C3F26FA3-90CB-488B-8733-FC5AF73035B6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DE71DD-0842-42CD-BC4D-7A3114F5F8A8}" type="pres">
      <dgm:prSet presAssocID="{C3F26FA3-90CB-488B-8733-FC5AF73035B6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4A3461-2D8D-487E-BF7B-D5A598C8887E}" type="pres">
      <dgm:prSet presAssocID="{C3F26FA3-90CB-488B-8733-FC5AF73035B6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83E0F2-4DE6-4A9D-9C0F-9268E84EB37C}" type="pres">
      <dgm:prSet presAssocID="{C3F26FA3-90CB-488B-8733-FC5AF73035B6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4D593E-2E3B-4328-9EEF-9A133D40552F}" type="pres">
      <dgm:prSet presAssocID="{C3F26FA3-90CB-488B-8733-FC5AF73035B6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BB11AC-BF42-4AD3-9FFA-84C9E0C75537}" type="pres">
      <dgm:prSet presAssocID="{C3F26FA3-90CB-488B-8733-FC5AF73035B6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F19F95-A90E-4575-9EB4-BEBA9EB2777E}" type="pres">
      <dgm:prSet presAssocID="{C3F26FA3-90CB-488B-8733-FC5AF73035B6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3CAB82-E928-49E0-91D8-76DD1C2D2D38}" type="pres">
      <dgm:prSet presAssocID="{C3F26FA3-90CB-488B-8733-FC5AF73035B6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328647-CA44-45A6-AEBB-A1A00F69D79A}" type="pres">
      <dgm:prSet presAssocID="{C3F26FA3-90CB-488B-8733-FC5AF73035B6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E4111B-E382-40B8-A816-747B1781B2DE}" type="pres">
      <dgm:prSet presAssocID="{C3F26FA3-90CB-488B-8733-FC5AF73035B6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DA3DC-BC17-4DF3-9E63-7984EF6B1E83}" type="pres">
      <dgm:prSet presAssocID="{C3F26FA3-90CB-488B-8733-FC5AF73035B6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AD3CC8-3E89-41D0-90D9-D600E3146A02}" type="presOf" srcId="{B4D92A6A-CEA2-474F-8135-CBB6DCCE4B5B}" destId="{D14D593E-2E3B-4328-9EEF-9A133D40552F}" srcOrd="0" destOrd="0" presId="urn:microsoft.com/office/officeart/2005/8/layout/vProcess5"/>
    <dgm:cxn modelId="{68BD4C10-36B6-4DD4-A936-10014BA81705}" type="presOf" srcId="{B4598337-3AF5-4D18-8215-19EC56ECADC8}" destId="{4EADA3DC-BC17-4DF3-9E63-7984EF6B1E83}" srcOrd="1" destOrd="0" presId="urn:microsoft.com/office/officeart/2005/8/layout/vProcess5"/>
    <dgm:cxn modelId="{1DCC90B5-6ED1-475C-A9CC-9A4562D9795D}" srcId="{C3F26FA3-90CB-488B-8733-FC5AF73035B6}" destId="{B4598337-3AF5-4D18-8215-19EC56ECADC8}" srcOrd="3" destOrd="0" parTransId="{3D217F80-04A1-4EDF-A30A-B58C99238022}" sibTransId="{0C6C70ED-724D-407D-899C-F42EAFB8A794}"/>
    <dgm:cxn modelId="{3AF04173-1C9F-4BBC-8F44-BB84A02E14BA}" type="presOf" srcId="{B4598337-3AF5-4D18-8215-19EC56ECADC8}" destId="{EC83E0F2-4DE6-4A9D-9C0F-9268E84EB37C}" srcOrd="0" destOrd="0" presId="urn:microsoft.com/office/officeart/2005/8/layout/vProcess5"/>
    <dgm:cxn modelId="{4465E255-203F-40B7-B6F0-6B39B736E863}" srcId="{C3F26FA3-90CB-488B-8733-FC5AF73035B6}" destId="{F5B8B889-62BF-4036-9E3F-144C77A486C5}" srcOrd="2" destOrd="0" parTransId="{201051EA-9FB0-4F9D-B7C1-5C4C22AA86D7}" sibTransId="{172941B3-A186-404B-8369-1629B32640BF}"/>
    <dgm:cxn modelId="{D1266564-A5FB-4B73-AB7E-36BEBC2BB8A5}" type="presOf" srcId="{F5B8B889-62BF-4036-9E3F-144C77A486C5}" destId="{40E4111B-E382-40B8-A816-747B1781B2DE}" srcOrd="1" destOrd="0" presId="urn:microsoft.com/office/officeart/2005/8/layout/vProcess5"/>
    <dgm:cxn modelId="{9D9CC332-E195-4953-8121-33968AE61EF7}" type="presOf" srcId="{D4BA7A74-4745-49FE-B916-06F422DA5053}" destId="{A775107A-66A2-4AA0-AF55-36A7DF974763}" srcOrd="0" destOrd="0" presId="urn:microsoft.com/office/officeart/2005/8/layout/vProcess5"/>
    <dgm:cxn modelId="{C7713949-F4D7-48DE-80D3-7B0FCF2ED413}" srcId="{C3F26FA3-90CB-488B-8733-FC5AF73035B6}" destId="{597F6CF5-B2B8-4E3A-8E3F-0D6C13C43330}" srcOrd="1" destOrd="0" parTransId="{52331587-609B-4B18-9BDA-1B8DDDCEAD53}" sibTransId="{D2E65A43-A7E6-43FF-B9AC-5E373C08788F}"/>
    <dgm:cxn modelId="{C4934720-9705-497F-B6E9-A32262FD6C00}" type="presOf" srcId="{D2E65A43-A7E6-43FF-B9AC-5E373C08788F}" destId="{A7BB11AC-BF42-4AD3-9FFA-84C9E0C75537}" srcOrd="0" destOrd="0" presId="urn:microsoft.com/office/officeart/2005/8/layout/vProcess5"/>
    <dgm:cxn modelId="{540E6B55-9D5E-459F-A0FE-16037549850E}" type="presOf" srcId="{597F6CF5-B2B8-4E3A-8E3F-0D6C13C43330}" destId="{AD328647-CA44-45A6-AEBB-A1A00F69D79A}" srcOrd="1" destOrd="0" presId="urn:microsoft.com/office/officeart/2005/8/layout/vProcess5"/>
    <dgm:cxn modelId="{3A0FE2F4-A868-46A5-B7DA-EEC26744AC1F}" type="presOf" srcId="{C3F26FA3-90CB-488B-8733-FC5AF73035B6}" destId="{678EC0E4-1B2F-4ADF-914C-5FEE34863923}" srcOrd="0" destOrd="0" presId="urn:microsoft.com/office/officeart/2005/8/layout/vProcess5"/>
    <dgm:cxn modelId="{F68BC246-5FB0-47B0-9122-17E3C3DAA74A}" srcId="{C3F26FA3-90CB-488B-8733-FC5AF73035B6}" destId="{D4BA7A74-4745-49FE-B916-06F422DA5053}" srcOrd="0" destOrd="0" parTransId="{2B4FE811-55E6-4C7C-9F16-80706A399679}" sibTransId="{B4D92A6A-CEA2-474F-8135-CBB6DCCE4B5B}"/>
    <dgm:cxn modelId="{78AE2447-2155-447C-B316-6A1F6E84BDC6}" type="presOf" srcId="{172941B3-A186-404B-8369-1629B32640BF}" destId="{D4F19F95-A90E-4575-9EB4-BEBA9EB2777E}" srcOrd="0" destOrd="0" presId="urn:microsoft.com/office/officeart/2005/8/layout/vProcess5"/>
    <dgm:cxn modelId="{F514BB8D-A8A5-495C-A6DD-B795D02794C0}" type="presOf" srcId="{597F6CF5-B2B8-4E3A-8E3F-0D6C13C43330}" destId="{47DE71DD-0842-42CD-BC4D-7A3114F5F8A8}" srcOrd="0" destOrd="0" presId="urn:microsoft.com/office/officeart/2005/8/layout/vProcess5"/>
    <dgm:cxn modelId="{9F4EAA5D-400D-4A15-97A6-CE56FF40B586}" type="presOf" srcId="{F5B8B889-62BF-4036-9E3F-144C77A486C5}" destId="{934A3461-2D8D-487E-BF7B-D5A598C8887E}" srcOrd="0" destOrd="0" presId="urn:microsoft.com/office/officeart/2005/8/layout/vProcess5"/>
    <dgm:cxn modelId="{E8E12526-2EE5-48DD-9131-805752E9C10C}" type="presOf" srcId="{D4BA7A74-4745-49FE-B916-06F422DA5053}" destId="{363CAB82-E928-49E0-91D8-76DD1C2D2D38}" srcOrd="1" destOrd="0" presId="urn:microsoft.com/office/officeart/2005/8/layout/vProcess5"/>
    <dgm:cxn modelId="{21B6EB22-0B6C-415E-810E-CE3569960A8B}" type="presParOf" srcId="{678EC0E4-1B2F-4ADF-914C-5FEE34863923}" destId="{EC9149BC-DC65-4D06-944F-E9A20F3B7B7C}" srcOrd="0" destOrd="0" presId="urn:microsoft.com/office/officeart/2005/8/layout/vProcess5"/>
    <dgm:cxn modelId="{0479C4F7-E8DF-4BAD-8BAC-29FB89A73E79}" type="presParOf" srcId="{678EC0E4-1B2F-4ADF-914C-5FEE34863923}" destId="{A775107A-66A2-4AA0-AF55-36A7DF974763}" srcOrd="1" destOrd="0" presId="urn:microsoft.com/office/officeart/2005/8/layout/vProcess5"/>
    <dgm:cxn modelId="{EAA2C9AA-B028-423D-A2A3-FF12652AEA90}" type="presParOf" srcId="{678EC0E4-1B2F-4ADF-914C-5FEE34863923}" destId="{47DE71DD-0842-42CD-BC4D-7A3114F5F8A8}" srcOrd="2" destOrd="0" presId="urn:microsoft.com/office/officeart/2005/8/layout/vProcess5"/>
    <dgm:cxn modelId="{E3A054DB-6F22-427D-88E3-C8BED6EB2414}" type="presParOf" srcId="{678EC0E4-1B2F-4ADF-914C-5FEE34863923}" destId="{934A3461-2D8D-487E-BF7B-D5A598C8887E}" srcOrd="3" destOrd="0" presId="urn:microsoft.com/office/officeart/2005/8/layout/vProcess5"/>
    <dgm:cxn modelId="{DEDE2101-0056-4EEC-9882-827A70D1F981}" type="presParOf" srcId="{678EC0E4-1B2F-4ADF-914C-5FEE34863923}" destId="{EC83E0F2-4DE6-4A9D-9C0F-9268E84EB37C}" srcOrd="4" destOrd="0" presId="urn:microsoft.com/office/officeart/2005/8/layout/vProcess5"/>
    <dgm:cxn modelId="{8CBF3AFA-9755-4225-8824-343682BAB498}" type="presParOf" srcId="{678EC0E4-1B2F-4ADF-914C-5FEE34863923}" destId="{D14D593E-2E3B-4328-9EEF-9A133D40552F}" srcOrd="5" destOrd="0" presId="urn:microsoft.com/office/officeart/2005/8/layout/vProcess5"/>
    <dgm:cxn modelId="{60A41128-0D96-4EDD-A97D-30D2E83F13C4}" type="presParOf" srcId="{678EC0E4-1B2F-4ADF-914C-5FEE34863923}" destId="{A7BB11AC-BF42-4AD3-9FFA-84C9E0C75537}" srcOrd="6" destOrd="0" presId="urn:microsoft.com/office/officeart/2005/8/layout/vProcess5"/>
    <dgm:cxn modelId="{9E205D73-5EC0-4303-8A01-CCAAC0F32537}" type="presParOf" srcId="{678EC0E4-1B2F-4ADF-914C-5FEE34863923}" destId="{D4F19F95-A90E-4575-9EB4-BEBA9EB2777E}" srcOrd="7" destOrd="0" presId="urn:microsoft.com/office/officeart/2005/8/layout/vProcess5"/>
    <dgm:cxn modelId="{979CB7A2-E70A-44E3-A9C4-346DC18067F5}" type="presParOf" srcId="{678EC0E4-1B2F-4ADF-914C-5FEE34863923}" destId="{363CAB82-E928-49E0-91D8-76DD1C2D2D38}" srcOrd="8" destOrd="0" presId="urn:microsoft.com/office/officeart/2005/8/layout/vProcess5"/>
    <dgm:cxn modelId="{90CBFA02-57FC-4E9F-A03E-FBAB61C1BD65}" type="presParOf" srcId="{678EC0E4-1B2F-4ADF-914C-5FEE34863923}" destId="{AD328647-CA44-45A6-AEBB-A1A00F69D79A}" srcOrd="9" destOrd="0" presId="urn:microsoft.com/office/officeart/2005/8/layout/vProcess5"/>
    <dgm:cxn modelId="{7E8771C7-B68C-4A2F-8AE5-3EE66F9BBB9A}" type="presParOf" srcId="{678EC0E4-1B2F-4ADF-914C-5FEE34863923}" destId="{40E4111B-E382-40B8-A816-747B1781B2DE}" srcOrd="10" destOrd="0" presId="urn:microsoft.com/office/officeart/2005/8/layout/vProcess5"/>
    <dgm:cxn modelId="{6D7D300D-0662-4C71-B24E-8FED28EBC30B}" type="presParOf" srcId="{678EC0E4-1B2F-4ADF-914C-5FEE34863923}" destId="{4EADA3DC-BC17-4DF3-9E63-7984EF6B1E83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75107A-66A2-4AA0-AF55-36A7DF974763}">
      <dsp:nvSpPr>
        <dsp:cNvPr id="0" name=""/>
        <dsp:cNvSpPr/>
      </dsp:nvSpPr>
      <dsp:spPr>
        <a:xfrm>
          <a:off x="0" y="0"/>
          <a:ext cx="8778240" cy="124500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uk-UA" sz="2000" kern="1200" dirty="0">
              <a:cs typeface="Times New Roman" pitchFamily="18" charset="0"/>
            </a:rPr>
            <a:t>Розвиток клінічного мислення</a:t>
          </a:r>
          <a:endParaRPr lang="uk-UA" sz="2000" kern="1200" dirty="0"/>
        </a:p>
      </dsp:txBody>
      <dsp:txXfrm>
        <a:off x="36465" y="36465"/>
        <a:ext cx="7329577" cy="1172076"/>
      </dsp:txXfrm>
    </dsp:sp>
    <dsp:sp modelId="{47DE71DD-0842-42CD-BC4D-7A3114F5F8A8}">
      <dsp:nvSpPr>
        <dsp:cNvPr id="0" name=""/>
        <dsp:cNvSpPr/>
      </dsp:nvSpPr>
      <dsp:spPr>
        <a:xfrm>
          <a:off x="735177" y="1471371"/>
          <a:ext cx="8778240" cy="124500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/>
            <a:t>Поглиблення</a:t>
          </a:r>
          <a:r>
            <a:rPr lang="ru-RU" sz="2000" kern="1200" dirty="0"/>
            <a:t> </a:t>
          </a:r>
          <a:r>
            <a:rPr lang="ru-RU" sz="2000" kern="1200" dirty="0" err="1"/>
            <a:t>знань</a:t>
          </a:r>
          <a:r>
            <a:rPr lang="ru-RU" sz="2000" kern="1200" dirty="0"/>
            <a:t> про </a:t>
          </a:r>
          <a:r>
            <a:rPr lang="ru-RU" sz="2000" kern="1200" dirty="0" err="1"/>
            <a:t>епідеміологію</a:t>
          </a:r>
          <a:r>
            <a:rPr lang="ru-RU" sz="2000" kern="1200" dirty="0"/>
            <a:t>, </a:t>
          </a:r>
          <a:r>
            <a:rPr lang="ru-RU" sz="2000" kern="1200" dirty="0" err="1"/>
            <a:t>етіологію</a:t>
          </a:r>
          <a:r>
            <a:rPr lang="ru-RU" sz="2000" kern="1200" dirty="0"/>
            <a:t>, патогенез і </a:t>
          </a:r>
          <a:r>
            <a:rPr lang="ru-RU" sz="2000" kern="1200" dirty="0" err="1"/>
            <a:t>особливості</a:t>
          </a:r>
          <a:r>
            <a:rPr lang="ru-RU" sz="2000" kern="1200" dirty="0"/>
            <a:t> </a:t>
          </a:r>
          <a:r>
            <a:rPr lang="ru-RU" sz="2000" kern="1200" dirty="0" err="1"/>
            <a:t>перебігу</a:t>
          </a:r>
          <a:r>
            <a:rPr lang="ru-RU" sz="2000" kern="1200" dirty="0"/>
            <a:t> </a:t>
          </a:r>
          <a:r>
            <a:rPr lang="ru-RU" sz="2000" kern="1200" dirty="0" err="1"/>
            <a:t>патологічних</a:t>
          </a:r>
          <a:r>
            <a:rPr lang="ru-RU" sz="2000" kern="1200" dirty="0"/>
            <a:t> </a:t>
          </a:r>
          <a:r>
            <a:rPr lang="ru-RU" sz="2000" kern="1200" dirty="0" err="1"/>
            <a:t>станів</a:t>
          </a:r>
          <a:r>
            <a:rPr lang="ru-RU" sz="2000" kern="1200" dirty="0"/>
            <a:t> у </a:t>
          </a:r>
          <a:r>
            <a:rPr lang="ru-RU" sz="2000" kern="1200" dirty="0" err="1"/>
            <a:t>передчасно</a:t>
          </a:r>
          <a:r>
            <a:rPr lang="ru-RU" sz="2000" kern="1200" dirty="0"/>
            <a:t> </a:t>
          </a:r>
          <a:r>
            <a:rPr lang="ru-RU" sz="2000" kern="1200" dirty="0" err="1"/>
            <a:t>народжених</a:t>
          </a:r>
          <a:r>
            <a:rPr lang="ru-RU" sz="2000" kern="1200" dirty="0"/>
            <a:t> </a:t>
          </a:r>
          <a:r>
            <a:rPr lang="ru-RU" sz="2000" kern="1200" dirty="0" err="1"/>
            <a:t>дітей</a:t>
          </a:r>
          <a:endParaRPr lang="uk-UA" sz="2000" kern="1200" dirty="0"/>
        </a:p>
      </dsp:txBody>
      <dsp:txXfrm>
        <a:off x="771642" y="1507836"/>
        <a:ext cx="7160878" cy="1172076"/>
      </dsp:txXfrm>
    </dsp:sp>
    <dsp:sp modelId="{934A3461-2D8D-487E-BF7B-D5A598C8887E}">
      <dsp:nvSpPr>
        <dsp:cNvPr id="0" name=""/>
        <dsp:cNvSpPr/>
      </dsp:nvSpPr>
      <dsp:spPr>
        <a:xfrm>
          <a:off x="1459382" y="2942742"/>
          <a:ext cx="8778240" cy="124500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/>
            <a:t>Удосконалення навичок та оволодіння сучасними методиками інтерпретації даних клінічних, лабораторних, інструментальних обстежень, алгоритмами лікування і профілактики відповідно рекомендацій доказової медицини</a:t>
          </a:r>
        </a:p>
      </dsp:txBody>
      <dsp:txXfrm>
        <a:off x="1495847" y="2979207"/>
        <a:ext cx="7171851" cy="1172076"/>
      </dsp:txXfrm>
    </dsp:sp>
    <dsp:sp modelId="{EC83E0F2-4DE6-4A9D-9C0F-9268E84EB37C}">
      <dsp:nvSpPr>
        <dsp:cNvPr id="0" name=""/>
        <dsp:cNvSpPr/>
      </dsp:nvSpPr>
      <dsp:spPr>
        <a:xfrm>
          <a:off x="2194559" y="4414113"/>
          <a:ext cx="8778240" cy="124500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uk-UA" altLang="uk-UA" sz="2000" kern="1200" dirty="0">
              <a:cs typeface="Times New Roman" panose="02020603050405020304" pitchFamily="18" charset="0"/>
            </a:rPr>
            <a:t>Діагностично-лікувальні підходи до менеджменту </a:t>
          </a:r>
          <a:r>
            <a:rPr lang="uk-UA" altLang="uk-UA" sz="2000" kern="1200" dirty="0" err="1">
              <a:cs typeface="Times New Roman" panose="02020603050405020304" pitchFamily="18" charset="0"/>
            </a:rPr>
            <a:t>неонатальних</a:t>
          </a:r>
          <a:r>
            <a:rPr lang="uk-UA" altLang="uk-UA" sz="2000" kern="1200" dirty="0">
              <a:cs typeface="Times New Roman" panose="02020603050405020304" pitchFamily="18" charset="0"/>
            </a:rPr>
            <a:t> проблем у передчасно народжених дітей</a:t>
          </a:r>
          <a:endParaRPr lang="uk-UA" sz="2000" kern="1200" dirty="0"/>
        </a:p>
      </dsp:txBody>
      <dsp:txXfrm>
        <a:off x="2231024" y="4450578"/>
        <a:ext cx="7160878" cy="1172076"/>
      </dsp:txXfrm>
    </dsp:sp>
    <dsp:sp modelId="{D14D593E-2E3B-4328-9EEF-9A133D40552F}">
      <dsp:nvSpPr>
        <dsp:cNvPr id="0" name=""/>
        <dsp:cNvSpPr/>
      </dsp:nvSpPr>
      <dsp:spPr>
        <a:xfrm>
          <a:off x="7968985" y="953561"/>
          <a:ext cx="809254" cy="809254"/>
        </a:xfrm>
        <a:prstGeom prst="downArrow">
          <a:avLst>
            <a:gd name="adj1" fmla="val 55000"/>
            <a:gd name="adj2" fmla="val 45000"/>
          </a:avLst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600" kern="1200"/>
        </a:p>
      </dsp:txBody>
      <dsp:txXfrm>
        <a:off x="8151067" y="953561"/>
        <a:ext cx="445090" cy="608964"/>
      </dsp:txXfrm>
    </dsp:sp>
    <dsp:sp modelId="{A7BB11AC-BF42-4AD3-9FFA-84C9E0C75537}">
      <dsp:nvSpPr>
        <dsp:cNvPr id="0" name=""/>
        <dsp:cNvSpPr/>
      </dsp:nvSpPr>
      <dsp:spPr>
        <a:xfrm>
          <a:off x="8704163" y="2424932"/>
          <a:ext cx="809254" cy="809254"/>
        </a:xfrm>
        <a:prstGeom prst="downArrow">
          <a:avLst>
            <a:gd name="adj1" fmla="val 55000"/>
            <a:gd name="adj2" fmla="val 45000"/>
          </a:avLst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600" kern="1200"/>
        </a:p>
      </dsp:txBody>
      <dsp:txXfrm>
        <a:off x="8886245" y="2424932"/>
        <a:ext cx="445090" cy="608964"/>
      </dsp:txXfrm>
    </dsp:sp>
    <dsp:sp modelId="{D4F19F95-A90E-4575-9EB4-BEBA9EB2777E}">
      <dsp:nvSpPr>
        <dsp:cNvPr id="0" name=""/>
        <dsp:cNvSpPr/>
      </dsp:nvSpPr>
      <dsp:spPr>
        <a:xfrm>
          <a:off x="9428368" y="3896304"/>
          <a:ext cx="809254" cy="809254"/>
        </a:xfrm>
        <a:prstGeom prst="downArrow">
          <a:avLst>
            <a:gd name="adj1" fmla="val 55000"/>
            <a:gd name="adj2" fmla="val 45000"/>
          </a:avLst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600" kern="1200"/>
        </a:p>
      </dsp:txBody>
      <dsp:txXfrm>
        <a:off x="9610450" y="3896304"/>
        <a:ext cx="445090" cy="6089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3D4D65-F571-4AD7-BBEF-4C7289AAF643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81E23-8F14-48C7-9975-B44D332D8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083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81E23-8F14-48C7-9975-B44D332D84B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455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C1669-329F-4FB5-9796-B1C76F9021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BBB3-1E34-4F33-AD35-F1C5E817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801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C1669-329F-4FB5-9796-B1C76F9021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BBB3-1E34-4F33-AD35-F1C5E817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79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C1669-329F-4FB5-9796-B1C76F9021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BBB3-1E34-4F33-AD35-F1C5E817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329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C1669-329F-4FB5-9796-B1C76F9021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BBB3-1E34-4F33-AD35-F1C5E817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554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C1669-329F-4FB5-9796-B1C76F9021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BBB3-1E34-4F33-AD35-F1C5E817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567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C1669-329F-4FB5-9796-B1C76F9021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BBB3-1E34-4F33-AD35-F1C5E817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762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C1669-329F-4FB5-9796-B1C76F9021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BBB3-1E34-4F33-AD35-F1C5E817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345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C1669-329F-4FB5-9796-B1C76F9021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BBB3-1E34-4F33-AD35-F1C5E817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833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C1669-329F-4FB5-9796-B1C76F9021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BBB3-1E34-4F33-AD35-F1C5E817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709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C1669-329F-4FB5-9796-B1C76F9021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BBB3-1E34-4F33-AD35-F1C5E817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209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1"/>
            <a:ext cx="36576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1"/>
            <a:ext cx="10769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C1669-329F-4FB5-9796-B1C76F9021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BBB3-1E34-4F33-AD35-F1C5E817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421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C1669-329F-4FB5-9796-B1C76F9021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CBBB3-1E34-4F33-AD35-F1C5E817F5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683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35015" y="3613666"/>
            <a:ext cx="9144000" cy="1192014"/>
          </a:xfrm>
        </p:spPr>
        <p:txBody>
          <a:bodyPr>
            <a:normAutofit fontScale="90000"/>
          </a:bodyPr>
          <a:lstStyle/>
          <a:p>
            <a:r>
              <a:rPr lang="uk-UA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«Передчасно народжена дитина: проблеми догляду та лікування»</a:t>
            </a:r>
            <a:r>
              <a:rPr lang="uk-UA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(вибіркова дисципліна для студентів 5 курсу</a:t>
            </a:r>
            <a:r>
              <a:rPr lang="uk-UA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uk-UA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1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галузь</a:t>
            </a: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22 «</a:t>
            </a:r>
            <a:r>
              <a:rPr lang="ru-RU" sz="27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Охорона</a:t>
            </a: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спеціальність</a:t>
            </a: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222 «Медицина»</a:t>
            </a:r>
            <a:b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спеціальність</a:t>
            </a: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228  «</a:t>
            </a:r>
            <a:r>
              <a:rPr lang="ru-RU" sz="27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Педіатрія</a:t>
            </a: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спеціальність</a:t>
            </a: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225 «</a:t>
            </a:r>
            <a:r>
              <a:rPr lang="ru-RU" sz="27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Медична</a:t>
            </a: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психологія</a:t>
            </a:r>
            <a: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27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74800" y="239081"/>
            <a:ext cx="9398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інницький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національний медичний університет</a:t>
            </a:r>
          </a:p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ім. М.І.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Пирогова</a:t>
            </a:r>
          </a:p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афедра педіатрії №1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зав.кафедри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проф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есор Ольга ЯБЛОНЬ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9014C87-55C9-4A62-BC33-56FE4992CF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273" y="247146"/>
            <a:ext cx="944962" cy="146926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910E383-B725-4299-B3DD-D975045BCA16}"/>
              </a:ext>
            </a:extLst>
          </p:cNvPr>
          <p:cNvSpPr txBox="1"/>
          <p:nvPr/>
        </p:nvSpPr>
        <p:spPr>
          <a:xfrm>
            <a:off x="3048000" y="32443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2027517-5B23-4CAD-A168-A3A006A529A4}"/>
              </a:ext>
            </a:extLst>
          </p:cNvPr>
          <p:cNvSpPr txBox="1"/>
          <p:nvPr/>
        </p:nvSpPr>
        <p:spPr>
          <a:xfrm>
            <a:off x="3048000" y="32443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 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E41B11AB-C964-45DD-89A8-2FD0254146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2815" y="186174"/>
            <a:ext cx="2692400" cy="145974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E2D677CF-0431-4CA3-84D6-3472A04A2B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4135" y="3244334"/>
            <a:ext cx="2259330" cy="1693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201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D195C63-2A08-4A3B-9203-C01BB6862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7360" y="273050"/>
            <a:ext cx="4876800" cy="773430"/>
          </a:xfrm>
        </p:spPr>
        <p:txBody>
          <a:bodyPr>
            <a:normAutofit/>
          </a:bodyPr>
          <a:lstStyle/>
          <a:p>
            <a:pPr algn="ctr"/>
            <a:r>
              <a:rPr lang="uk-UA" sz="4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Актуальність</a:t>
            </a:r>
            <a:endParaRPr lang="uk-UA" sz="4400" dirty="0"/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xmlns="" id="{50F5BCEA-B3B4-4C31-B3FB-7125A74F61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38160" y="273051"/>
            <a:ext cx="3526004" cy="2571749"/>
          </a:xfrm>
          <a:prstGeom prst="rect">
            <a:avLst/>
          </a:prstGeom>
        </p:spPr>
      </p:pic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AD6FF0C2-63BB-409D-B84F-B5136E9026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3841" y="1046480"/>
            <a:ext cx="7752080" cy="5659119"/>
          </a:xfrm>
        </p:spPr>
        <p:txBody>
          <a:bodyPr>
            <a:normAutofit fontScale="85000" lnSpcReduction="20000"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endParaRPr lang="uk-UA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Передчасно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народжена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дитина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та, яка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народилися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22-го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37-го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незалежно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зросту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народженні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uk-UA" sz="28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uk-UA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Згідно з даними ВООЗ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(2020)</a:t>
            </a:r>
            <a:r>
              <a:rPr lang="uk-UA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щороку близько </a:t>
            </a:r>
            <a:r>
              <a:rPr lang="uk-UA" sz="2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30 млн </a:t>
            </a:r>
            <a:r>
              <a:rPr lang="uk-UA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дітей народжуються недоношеними, а в Україні — близько </a:t>
            </a:r>
            <a:r>
              <a:rPr lang="uk-UA" sz="2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 тисяч</a:t>
            </a:r>
            <a:r>
              <a:rPr lang="uk-UA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uk-UA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 недоношених дітей у світі та в Україні прогресивно зростає ‒ </a:t>
            </a:r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кожна 10 дитина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народжується раніше встановленого терміну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Передчасне народження є серйозною проблемою охорони здоров'я та соціальної сфери, яка вважається головною причиною </a:t>
            </a:r>
            <a:r>
              <a:rPr lang="uk-UA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неонатальної</a:t>
            </a:r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захворюваності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та </a:t>
            </a:r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смертності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всьому світі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just"/>
            <a:endParaRPr lang="uk-UA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A994F9D-4064-4636-A291-9BA0FCE2C4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0" y="3312160"/>
            <a:ext cx="3526004" cy="316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87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8382" y="349875"/>
            <a:ext cx="4322308" cy="1280890"/>
          </a:xfrm>
        </p:spPr>
        <p:txBody>
          <a:bodyPr>
            <a:noAutofit/>
          </a:bodyPr>
          <a:lstStyle/>
          <a:p>
            <a:pPr algn="ctr"/>
            <a:r>
              <a:rPr lang="uk-UA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Знайомтеся: передчасно народжений малюк</a:t>
            </a:r>
            <a:endParaRPr lang="ru-RU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33282" y="1296246"/>
            <a:ext cx="3992732" cy="576262"/>
          </a:xfrm>
        </p:spPr>
        <p:txBody>
          <a:bodyPr/>
          <a:lstStyle/>
          <a:p>
            <a:pPr algn="ctr"/>
            <a:r>
              <a:rPr lang="uk-UA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Майбутні лікарі</a:t>
            </a:r>
            <a:endParaRPr lang="ru-RU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81" y="2074081"/>
            <a:ext cx="5158043" cy="3438695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910420" y="128377"/>
            <a:ext cx="4376257" cy="894811"/>
          </a:xfrm>
        </p:spPr>
        <p:txBody>
          <a:bodyPr/>
          <a:lstStyle/>
          <a:p>
            <a:pPr algn="ctr"/>
            <a:r>
              <a:rPr lang="uk-UA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Кому це потрібно?</a:t>
            </a:r>
            <a:endParaRPr lang="ru-RU" sz="32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263319" y="2090764"/>
            <a:ext cx="4338674" cy="3354060"/>
          </a:xfrm>
        </p:spPr>
        <p:txBody>
          <a:bodyPr/>
          <a:lstStyle/>
          <a:p>
            <a:r>
              <a:rPr lang="uk-UA" sz="2000" dirty="0" err="1"/>
              <a:t>Неонатологи</a:t>
            </a:r>
            <a:r>
              <a:rPr lang="uk-UA" sz="2000" dirty="0"/>
              <a:t> і педіатри</a:t>
            </a:r>
            <a:endParaRPr lang="en-US" sz="2000" dirty="0"/>
          </a:p>
          <a:p>
            <a:r>
              <a:rPr lang="uk-UA" sz="2000" dirty="0"/>
              <a:t>Акушери-гінекологи</a:t>
            </a:r>
          </a:p>
          <a:p>
            <a:r>
              <a:rPr lang="uk-UA" sz="2000" dirty="0"/>
              <a:t>Дитячі неврологи</a:t>
            </a:r>
          </a:p>
          <a:p>
            <a:r>
              <a:rPr lang="uk-UA" sz="2000" dirty="0"/>
              <a:t>Дитячі офтальмологи</a:t>
            </a:r>
          </a:p>
          <a:p>
            <a:r>
              <a:rPr lang="uk-UA" sz="2000" dirty="0"/>
              <a:t>Дитячі кардіологи</a:t>
            </a:r>
          </a:p>
          <a:p>
            <a:r>
              <a:rPr lang="uk-UA" sz="2000" dirty="0"/>
              <a:t>Дитячі анестезіологи</a:t>
            </a:r>
          </a:p>
          <a:p>
            <a:r>
              <a:rPr lang="uk-UA" sz="2000" dirty="0"/>
              <a:t>Лікарі загальної практики</a:t>
            </a:r>
          </a:p>
          <a:p>
            <a:r>
              <a:rPr lang="uk-UA" sz="2000" dirty="0"/>
              <a:t>Активні студенти та інтерни, які мріють про спеціалізацію 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8783" y="5561754"/>
            <a:ext cx="2611315" cy="120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189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9879" y="325172"/>
            <a:ext cx="8911687" cy="1280890"/>
          </a:xfrm>
        </p:spPr>
        <p:txBody>
          <a:bodyPr/>
          <a:lstStyle/>
          <a:p>
            <a: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3508" y="1606062"/>
            <a:ext cx="8464428" cy="302148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 err="1"/>
              <a:t>Поглиблення</a:t>
            </a:r>
            <a:r>
              <a:rPr lang="ru-RU" sz="3600" dirty="0"/>
              <a:t> </a:t>
            </a:r>
            <a:r>
              <a:rPr lang="ru-RU" sz="3600" dirty="0" err="1"/>
              <a:t>теоретичних</a:t>
            </a:r>
            <a:r>
              <a:rPr lang="ru-RU" sz="3600" dirty="0"/>
              <a:t> </a:t>
            </a:r>
            <a:r>
              <a:rPr lang="ru-RU" sz="3600" dirty="0" err="1"/>
              <a:t>знань</a:t>
            </a:r>
            <a:r>
              <a:rPr lang="ru-RU" sz="3600" dirty="0"/>
              <a:t> і </a:t>
            </a:r>
            <a:r>
              <a:rPr lang="ru-RU" sz="3600" dirty="0" err="1"/>
              <a:t>удосконалення</a:t>
            </a:r>
            <a:r>
              <a:rPr lang="ru-RU" sz="3600" dirty="0"/>
              <a:t> </a:t>
            </a:r>
            <a:r>
              <a:rPr lang="ru-RU" sz="3600" dirty="0" err="1"/>
              <a:t>практичних</a:t>
            </a:r>
            <a:r>
              <a:rPr lang="ru-RU" sz="3600" dirty="0"/>
              <a:t> </a:t>
            </a:r>
            <a:r>
              <a:rPr lang="ru-RU" sz="3600" dirty="0" err="1"/>
              <a:t>навичок</a:t>
            </a:r>
            <a:r>
              <a:rPr lang="ru-RU" sz="3600" dirty="0"/>
              <a:t> шляхом </a:t>
            </a:r>
            <a:r>
              <a:rPr lang="ru-RU" sz="3600" dirty="0" err="1"/>
              <a:t>діагностики</a:t>
            </a:r>
            <a:r>
              <a:rPr lang="ru-RU" sz="3600" dirty="0"/>
              <a:t> </a:t>
            </a:r>
            <a:r>
              <a:rPr lang="ru-RU" sz="3600" dirty="0" err="1"/>
              <a:t>патологічних</a:t>
            </a:r>
            <a:r>
              <a:rPr lang="ru-RU" sz="3600" dirty="0"/>
              <a:t> </a:t>
            </a:r>
            <a:r>
              <a:rPr lang="ru-RU" sz="3600" dirty="0" err="1"/>
              <a:t>станів</a:t>
            </a:r>
            <a:r>
              <a:rPr lang="ru-RU" sz="3600" dirty="0"/>
              <a:t>, </a:t>
            </a:r>
            <a:r>
              <a:rPr lang="ru-RU" sz="3600" dirty="0" err="1"/>
              <a:t>притаманних</a:t>
            </a:r>
            <a:r>
              <a:rPr lang="ru-RU" sz="3600" dirty="0"/>
              <a:t> </a:t>
            </a:r>
            <a:r>
              <a:rPr lang="ru-RU" sz="3600" dirty="0" err="1"/>
              <a:t>передчасно</a:t>
            </a:r>
            <a:r>
              <a:rPr lang="ru-RU" sz="3600" dirty="0"/>
              <a:t> </a:t>
            </a:r>
            <a:r>
              <a:rPr lang="ru-RU" sz="3600" dirty="0" err="1"/>
              <a:t>народженим</a:t>
            </a:r>
            <a:r>
              <a:rPr lang="ru-RU" sz="3600" dirty="0"/>
              <a:t> </a:t>
            </a:r>
            <a:r>
              <a:rPr lang="ru-RU" sz="3600" dirty="0" err="1"/>
              <a:t>дітям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001" y="4627201"/>
            <a:ext cx="3176222" cy="1987134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0551" y="149326"/>
            <a:ext cx="1968892" cy="107866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4D7798B-1F5C-42D3-917A-E635644E71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1774" y="4257040"/>
            <a:ext cx="3453346" cy="245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265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6889" y="782319"/>
            <a:ext cx="8427550" cy="955041"/>
          </a:xfrm>
        </p:spPr>
        <p:txBody>
          <a:bodyPr>
            <a:normAutofit fontScale="90000"/>
          </a:bodyPr>
          <a:lstStyle/>
          <a:p>
            <a:r>
              <a:rPr lang="uk-UA" i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Проблеми передчасно народжених дітей</a:t>
            </a:r>
            <a: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half" idx="1"/>
          </p:nvPr>
        </p:nvSpPr>
        <p:spPr>
          <a:xfrm>
            <a:off x="6778869" y="1473199"/>
            <a:ext cx="5257800" cy="5066615"/>
          </a:xfrm>
        </p:spPr>
        <p:txBody>
          <a:bodyPr>
            <a:normAutofit/>
          </a:bodyPr>
          <a:lstStyle/>
          <a:p>
            <a:r>
              <a:rPr lang="uk-UA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Гіпербілірубінемія</a:t>
            </a:r>
            <a:endParaRPr lang="uk-U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Перинатальні інфекції</a:t>
            </a:r>
          </a:p>
          <a:p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Анемія</a:t>
            </a:r>
          </a:p>
          <a:p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Метаболічні розлади</a:t>
            </a:r>
          </a:p>
          <a:p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Ураження нервової системи</a:t>
            </a:r>
          </a:p>
          <a:p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Ретинопатія </a:t>
            </a:r>
          </a:p>
          <a:p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Втрата слуху</a:t>
            </a:r>
          </a:p>
          <a:p>
            <a:r>
              <a:rPr lang="uk-U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Проблеми</a:t>
            </a: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пов'язані </a:t>
            </a: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вигодовуванням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1162721" y="1276666"/>
            <a:ext cx="5257800" cy="4965873"/>
          </a:xfrm>
        </p:spPr>
        <p:txBody>
          <a:bodyPr>
            <a:noAutofit/>
          </a:bodyPr>
          <a:lstStyle/>
          <a:p>
            <a:r>
              <a:rPr lang="uk-UA" sz="28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Перинатальна</a:t>
            </a:r>
            <a:r>
              <a:rPr lang="uk-UA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асфіксія</a:t>
            </a:r>
          </a:p>
          <a:p>
            <a:r>
              <a:rPr lang="uk-UA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Холодовий стрес</a:t>
            </a:r>
          </a:p>
          <a:p>
            <a:r>
              <a:rPr lang="uk-UA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Проблеми дихання</a:t>
            </a:r>
          </a:p>
          <a:p>
            <a:r>
              <a:rPr lang="uk-UA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Серцево-судинні проблеми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2960" y="141148"/>
            <a:ext cx="2323709" cy="13320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664622C-BD08-436B-80CE-204BE4E854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721" y="3429000"/>
            <a:ext cx="487680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527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13458C-3DCC-47D9-A4A2-AEC321B7C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41362"/>
          </a:xfrm>
        </p:spPr>
        <p:txBody>
          <a:bodyPr>
            <a:normAutofit fontScale="90000"/>
          </a:bodyPr>
          <a:lstStyle/>
          <a:p>
            <a:r>
              <a:rPr lang="uk-UA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endParaRPr lang="uk-UA" dirty="0"/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xmlns="" id="{7897762B-CFAD-4A41-91CC-D83DEF1032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5063758"/>
              </p:ext>
            </p:extLst>
          </p:nvPr>
        </p:nvGraphicFramePr>
        <p:xfrm>
          <a:off x="609600" y="1016000"/>
          <a:ext cx="10972800" cy="565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7A801CF-6BD6-45A4-98EC-0AC92FF9C5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60080" y="182880"/>
            <a:ext cx="3454400" cy="16459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E5E73DA-0D53-4FA8-A8BF-2FEE46474BB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7520" y="5089713"/>
            <a:ext cx="1493649" cy="149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094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7275" y="2598716"/>
            <a:ext cx="6667500" cy="1280890"/>
          </a:xfrm>
        </p:spPr>
        <p:txBody>
          <a:bodyPr>
            <a:noAutofit/>
          </a:bodyPr>
          <a:lstStyle/>
          <a:p>
            <a:pPr algn="ctr"/>
            <a:r>
              <a:rPr lang="uk-UA" sz="5400" b="1" i="1" dirty="0"/>
              <a:t>Дякую за увагу!</a:t>
            </a:r>
            <a:endParaRPr lang="ru-RU" sz="5400" b="1" i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1" y="182881"/>
            <a:ext cx="11499850" cy="6492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06876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397</TotalTime>
  <Words>263</Words>
  <Application>Microsoft Office PowerPoint</Application>
  <PresentationFormat>Широкоэкранный</PresentationFormat>
  <Paragraphs>54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Times New Roman</vt:lpstr>
      <vt:lpstr>Wingdings</vt:lpstr>
      <vt:lpstr>Тема Office</vt:lpstr>
      <vt:lpstr>«Передчасно народжена дитина: проблеми догляду та лікування» (вибіркова дисципліна для студентів 5 курсу)      галузь знань   22 «Охорона здоров’я»  спеціальність 222 «Медицина»  спеціальність 228  «Педіатрія» спеціальність 225 «Медична психологія» </vt:lpstr>
      <vt:lpstr>Актуальність</vt:lpstr>
      <vt:lpstr>Знайомтеся: передчасно народжений малюк</vt:lpstr>
      <vt:lpstr>Мета</vt:lpstr>
      <vt:lpstr>Проблеми передчасно народжених дітей  </vt:lpstr>
      <vt:lpstr>Завдання</vt:lpstr>
      <vt:lpstr>Дякую за увагу!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Передчасно народжена дитина: сучасний менеджмент  (вибіркова дисципліна для студентів 5 курсу)  Галузь знань: 22 «Охорона здоров’я» Спеціальність: 222 «Медицина»</dc:title>
  <dc:creator>Admin</dc:creator>
  <cp:lastModifiedBy>user</cp:lastModifiedBy>
  <cp:revision>37</cp:revision>
  <dcterms:created xsi:type="dcterms:W3CDTF">2020-12-26T15:40:49Z</dcterms:created>
  <dcterms:modified xsi:type="dcterms:W3CDTF">2022-01-25T10:51:39Z</dcterms:modified>
</cp:coreProperties>
</file>