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0" y="2430019"/>
            <a:ext cx="8051157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4.10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рентгенологічної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ортопедичній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стоматології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75456" y="40199"/>
            <a:ext cx="1760453" cy="2456012"/>
          </a:xfrm>
          <a:prstGeom prst="rect">
            <a:avLst/>
          </a:prstGeom>
          <a:ln/>
        </p:spPr>
      </p:pic>
      <p:sp>
        <p:nvSpPr>
          <p:cNvPr id="12" name="Прямоугольник 9">
            <a:extLst>
              <a:ext uri="{FF2B5EF4-FFF2-40B4-BE49-F238E27FC236}">
                <a16:creationId xmlns:a16="http://schemas.microsoft.com/office/drawing/2014/main" id="{03DCB6B7-67F1-4D73-B9AF-B97D6FF2A4B2}"/>
              </a:ext>
            </a:extLst>
          </p:cNvPr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7237" y="159488"/>
            <a:ext cx="7437525" cy="95693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uk-UA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КОМПОНЕнТА </a:t>
            </a:r>
            <a:br>
              <a:rPr lang="uk-UA" sz="2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7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4.10 «Методи рентгенологічної діагностики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uk-UA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ортопедичній стоматології» </a:t>
            </a:r>
            <a:endParaRPr sz="2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03" y="1116418"/>
            <a:ext cx="11471394" cy="5688419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k-UA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Спеціальність</a:t>
            </a:r>
            <a:r>
              <a:rPr lang="ru-RU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221 </a:t>
            </a:r>
            <a:r>
              <a:rPr lang="uk-UA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Стоматологія</a:t>
            </a:r>
          </a:p>
          <a:p>
            <a:pPr>
              <a:spcBef>
                <a:spcPts val="0"/>
              </a:spcBef>
            </a:pPr>
            <a:r>
              <a:rPr lang="ru-RU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Курс: </a:t>
            </a:r>
            <a:r>
              <a:rPr lang="ru-RU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en-US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endParaRPr lang="ru-RU" sz="2250" u="sng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uk-UA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Кредити: </a:t>
            </a:r>
            <a:r>
              <a:rPr lang="ru-RU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3,0</a:t>
            </a:r>
          </a:p>
          <a:p>
            <a:pPr>
              <a:spcBef>
                <a:spcPts val="0"/>
              </a:spcBef>
            </a:pPr>
            <a:r>
              <a:rPr lang="ru-RU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 контролю</a:t>
            </a:r>
            <a:r>
              <a:rPr lang="ru-RU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залік</a:t>
            </a:r>
          </a:p>
          <a:p>
            <a:pPr>
              <a:spcBef>
                <a:spcPts val="0"/>
              </a:spcBef>
            </a:pPr>
            <a:r>
              <a:rPr lang="uk-UA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Мова: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українська, англійська</a:t>
            </a:r>
          </a:p>
          <a:p>
            <a:pPr algn="just">
              <a:spcBef>
                <a:spcPts val="0"/>
              </a:spcBef>
            </a:pPr>
            <a:r>
              <a:rPr lang="uk-UA" sz="22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Пререквізити: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Нормальна анатомія та топографічна анатомія</a:t>
            </a:r>
            <a:r>
              <a:rPr lang="uk-UA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знання рентгенологічної анатомії кісток лицевого черепа, структури скронево-нижньощелепного суглоба (СНЩС) та вікових особливостей будови щелеп.</a:t>
            </a:r>
            <a:r>
              <a:rPr lang="en-US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Радіологія (Променева діагностика</a:t>
            </a:r>
            <a:r>
              <a:rPr lang="uk-UA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 розуміння принципів формування рентгенівського зображення, правил радіаційної безпеки та методів захисту пацієнта і персоналу.</a:t>
            </a:r>
            <a:r>
              <a:rPr lang="en-US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Пропедевтика ортопедичної стоматології:</a:t>
            </a:r>
            <a:r>
              <a:rPr lang="uk-UA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знання клінічної термінології, класифікацій дефектів зубних рядів та етапів виготовлення основних видів протезів.</a:t>
            </a:r>
            <a:r>
              <a:rPr lang="en-US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Матеріалознавство: </a:t>
            </a:r>
            <a:r>
              <a:rPr lang="uk-UA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розуміння рентген контрастності різних стоматологічних матеріалів (металів, кераміки, композитів) для їх ідентифікації на знімках.</a:t>
            </a:r>
            <a:r>
              <a:rPr lang="en-US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5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Вимоги до вмінь: </a:t>
            </a:r>
            <a:r>
              <a:rPr lang="uk-UA" sz="22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здобувач освіти повинен вміти орієнтуватися в площинних зображеннях та мати базові навички роботи з персональним комп'ютером для опанування діагностичного софту.</a:t>
            </a:r>
          </a:p>
          <a:p>
            <a:pPr>
              <a:spcBef>
                <a:spcPts val="0"/>
              </a:spcBef>
            </a:pPr>
            <a:endParaRPr lang="uk-UA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674" y="476658"/>
            <a:ext cx="4619633" cy="2693102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 ВАРТО ОБРАТИ цей курс?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400" cap="none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Щоб опанувати цифрову </a:t>
            </a:r>
            <a:r>
              <a:rPr lang="ru-RU" sz="2400" cap="none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рентген-</a:t>
            </a:r>
            <a:r>
              <a:rPr lang="uk-UA" sz="2400" cap="none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2400" cap="none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точного </a:t>
            </a:r>
            <a:r>
              <a:rPr lang="uk-UA" sz="2400" cap="none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вибору ортопедичних конструкцій</a:t>
            </a:r>
            <a:r>
              <a:rPr lang="ru-RU" sz="2400" cap="none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60982" y="3688241"/>
            <a:ext cx="5535018" cy="2693101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2600" dirty="0"/>
              <a:t>Ви отримуєте вміння </a:t>
            </a:r>
            <a:r>
              <a:rPr lang="ru-RU" sz="2600" dirty="0"/>
              <a:t>за 3D-знімками </a:t>
            </a:r>
            <a:r>
              <a:rPr lang="uk-UA" sz="2600" dirty="0"/>
              <a:t>безпомилково оцінювати кістку </a:t>
            </a:r>
            <a:r>
              <a:rPr lang="ru-RU" sz="2600" dirty="0"/>
              <a:t>та пародонт, </a:t>
            </a:r>
            <a:r>
              <a:rPr lang="uk-UA" sz="2600" dirty="0"/>
              <a:t>щоб планувати протезування </a:t>
            </a:r>
            <a:r>
              <a:rPr lang="ru-RU" sz="2600" dirty="0"/>
              <a:t>без </a:t>
            </a:r>
            <a:r>
              <a:rPr lang="uk-UA" sz="2600" dirty="0"/>
              <a:t>жодного ризику.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94712" y="476658"/>
            <a:ext cx="5535018" cy="5950618"/>
          </a:xfrm>
        </p:spPr>
        <p:txBody>
          <a:bodyPr>
            <a:noAutofit/>
          </a:bodyPr>
          <a:lstStyle/>
          <a:p>
            <a:pPr algn="l"/>
            <a:r>
              <a:rPr lang="uk-UA" sz="2400" b="1" dirty="0"/>
              <a:t>Аналізувати </a:t>
            </a:r>
            <a:r>
              <a:rPr lang="uk-UA" sz="2400" dirty="0"/>
              <a:t>— тривимірну структуру кісткової тканини, анатомічні особливості щелеп та стан СНЩС на КТ.</a:t>
            </a:r>
          </a:p>
          <a:p>
            <a:pPr algn="l"/>
            <a:r>
              <a:rPr lang="uk-UA" sz="2400" b="1" dirty="0"/>
              <a:t>Інтерпретуват</a:t>
            </a:r>
            <a:r>
              <a:rPr lang="uk-UA" sz="2400" dirty="0"/>
              <a:t>и — панорамні та прицільні знімки, виявляючи приховані вогнища інфекції, резорбцію кістки та тріщини коренів.</a:t>
            </a:r>
          </a:p>
          <a:p>
            <a:pPr algn="l"/>
            <a:r>
              <a:rPr lang="uk-UA" sz="2400" b="1" dirty="0"/>
              <a:t>Визначати </a:t>
            </a:r>
            <a:r>
              <a:rPr lang="uk-UA" sz="2400" dirty="0"/>
              <a:t>— точну щільність кістки та її об'єм перед плануванням протезування на імплантатах.</a:t>
            </a:r>
          </a:p>
          <a:p>
            <a:pPr algn="l"/>
            <a:r>
              <a:rPr lang="uk-UA" sz="2400" b="1" dirty="0"/>
              <a:t>Оцінювати </a:t>
            </a:r>
            <a:r>
              <a:rPr lang="uk-UA" sz="2400" dirty="0"/>
              <a:t>— стан періодонтальної щілини та рівень зниження між альвеолярних перегородок для розрахунку навантаження на опорні зуби.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1040566"/>
            <a:ext cx="5892644" cy="4776867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Ортопантомографію (ОПТГ)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Конусно-променеву томографію (КПКТ)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 опорних зубів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Анатомічні орієнтири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Біомеханіку кістки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Рентген-діагностику СНЩС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Помилки та артефакти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44857" y="773518"/>
            <a:ext cx="5727404" cy="5310963"/>
          </a:xfrm>
        </p:spPr>
        <p:txBody>
          <a:bodyPr>
            <a:noAutofit/>
          </a:bodyPr>
          <a:lstStyle/>
          <a:p>
            <a:pPr marL="0" lvl="0" indent="0">
              <a:spcBef>
                <a:spcPts val="600"/>
              </a:spcBef>
              <a:buNone/>
            </a:pPr>
            <a:r>
              <a:rPr lang="uk-UA" sz="25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-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анатомію</a:t>
            </a:r>
            <a:r>
              <a:rPr lang="ru-RU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</a:t>
            </a:r>
            <a:r>
              <a:rPr lang="ru-RU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структуру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кісткової</a:t>
            </a:r>
            <a:r>
              <a:rPr lang="ru-RU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тканини</a:t>
            </a:r>
            <a:r>
              <a:rPr lang="ru-RU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стан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суглоба</a:t>
            </a:r>
            <a:r>
              <a:rPr lang="ru-RU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форматі</a:t>
            </a:r>
            <a:r>
              <a:rPr lang="ru-RU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3D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lvl="0" indent="0">
              <a:spcBef>
                <a:spcPts val="600"/>
              </a:spcBef>
              <a:buNone/>
            </a:pPr>
            <a:r>
              <a:rPr lang="uk-UA" sz="25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—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ОПТГ та прицільні рентгенограми на щоденному прийомі.</a:t>
            </a:r>
          </a:p>
          <a:p>
            <a:pPr marL="0" lvl="0" indent="0">
              <a:spcBef>
                <a:spcPts val="600"/>
              </a:spcBef>
              <a:buNone/>
            </a:pPr>
            <a:r>
              <a:rPr lang="uk-UA" sz="25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—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до хірургічної підготовки кістки перед протезуванням.</a:t>
            </a:r>
          </a:p>
          <a:p>
            <a:pPr marL="0" lvl="0" indent="0">
              <a:spcBef>
                <a:spcPts val="600"/>
              </a:spcBef>
              <a:buNone/>
            </a:pPr>
            <a:r>
              <a:rPr lang="uk-UA" sz="25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резервні сили </a:t>
            </a:r>
            <a:r>
              <a:rPr lang="uk-UA" sz="255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щільність альвеолярного відростка.</a:t>
            </a:r>
          </a:p>
          <a:p>
            <a:pPr marL="0" lvl="0" indent="0">
              <a:spcBef>
                <a:spcPts val="600"/>
              </a:spcBef>
              <a:buNone/>
            </a:pPr>
            <a:r>
              <a:rPr lang="uk-UA" sz="25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</a:t>
            </a:r>
            <a:r>
              <a:rPr lang="uk-UA" sz="25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цифрові інструменти діагностики для прогнозованого результату лікування.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id="{2A02D26E-7E41-49A9-AB90-6E94476580E9}"/>
              </a:ext>
            </a:extLst>
          </p:cNvPr>
          <p:cNvSpPr/>
          <p:nvPr/>
        </p:nvSpPr>
        <p:spPr>
          <a:xfrm>
            <a:off x="6843165" y="2408390"/>
            <a:ext cx="50653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 Героїв поліції, 34 (вхід з території університету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  <a:p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ort.stom@vnmu.edu.ua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de-DE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www.vnmu.edu.ua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de-DE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34491CA-688A-4082-90A0-36F619D80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325" y="3192952"/>
            <a:ext cx="4629521" cy="66388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Лектор та укладач </a:t>
            </a:r>
            <a:r>
              <a:rPr lang="uk-UA" sz="1200" dirty="0" err="1">
                <a:latin typeface="Calibri"/>
              </a:rPr>
              <a:t>силабусу</a:t>
            </a:r>
            <a:r>
              <a:rPr lang="uk-UA" sz="1200" dirty="0">
                <a:latin typeface="Calibri"/>
              </a:rPr>
              <a:t>:</a:t>
            </a:r>
            <a:endParaRPr lang="en-US" sz="1200" dirty="0">
              <a:latin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>
                <a:latin typeface="Calibri"/>
              </a:rPr>
              <a:t>Богдан КОМНАЦЬКИЙ, кандидат </a:t>
            </a:r>
            <a:r>
              <a:rPr lang="uk-UA" sz="1200" dirty="0">
                <a:latin typeface="Calibri"/>
              </a:rPr>
              <a:t>медичних</a:t>
            </a:r>
            <a:r>
              <a:rPr lang="ru-RU" sz="1200" dirty="0">
                <a:latin typeface="Calibri"/>
              </a:rPr>
              <a:t> наук, доцент ЗВО</a:t>
            </a:r>
            <a:endParaRPr lang="en-US" sz="1200" dirty="0">
              <a:latin typeface="Calibri"/>
            </a:endParaRPr>
          </a:p>
          <a:p>
            <a:pPr marL="0" indent="0">
              <a:buNone/>
            </a:pPr>
            <a:endParaRPr sz="1200" b="0" dirty="0">
              <a:latin typeface="Calibri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1E717EA-2FEB-4F92-8BBA-EF4C0708CC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57" t="3548" r="21251" b="2141"/>
          <a:stretch/>
        </p:blipFill>
        <p:spPr>
          <a:xfrm>
            <a:off x="974325" y="1535258"/>
            <a:ext cx="1731892" cy="159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162</TotalTime>
  <Words>480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4.10 Методи рентгенологічної діагностики в ортопедичній стоматології</vt:lpstr>
      <vt:lpstr>Паспорт ОСВІТНЬОГО КОМПОНЕнТА   ВК 4.10 «Методи рентгенологічної діагностики в ортопедичній стоматології» </vt:lpstr>
      <vt:lpstr>ЧОМУ ВАРТО ОБРАТИ цей курс? Щоб опанувати цифрову рентген-діагностику для точного вибору ортопедичних конструкцій.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2026-04-08T10:22:59Z</dcterms:created>
  <dcterms:modified xsi:type="dcterms:W3CDTF">2026-09-14T13:18:25Z</dcterms:modified>
</cp:coreProperties>
</file>