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notesMasterIdLst>
    <p:notesMasterId r:id="rId9"/>
  </p:notesMasterIdLst>
  <p:sldIdLst>
    <p:sldId id="257" r:id="rId2"/>
    <p:sldId id="258" r:id="rId3"/>
    <p:sldId id="264" r:id="rId4"/>
    <p:sldId id="259" r:id="rId5"/>
    <p:sldId id="260" r:id="rId6"/>
    <p:sldId id="262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2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002D5C-A9A5-4E87-B6F9-F759627771D1}" type="datetimeFigureOut">
              <a:rPr lang="uk-UA" smtClean="0"/>
              <a:t>17.06.2026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C3AF6E-3EA8-45B9-A782-7B29BBEB4FA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1475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БІОЛОГІЧНОЇ ФІЗИКИ, МЕДИЧНОЇ АПАРАТУРИ ТА ІНФОРМАТИКИ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39819" y="4027890"/>
            <a:ext cx="7860144" cy="1711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І4 МЕДИЧНА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1.</a:t>
            </a:r>
            <a:r>
              <a:rPr lang="en-US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lang="uk-UA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. Європейський стандарт комп’ютерної компетентності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70" y="310851"/>
            <a:ext cx="1317898" cy="174655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1.</a:t>
            </a:r>
            <a:r>
              <a:rPr lang="en-US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lang="ru-RU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. ЄВРОПЕЙСЬКИЙ СТАНДАРТ КОМП’ЮТЕРНОЇ КОМПЕТЕНТНОСТІ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11" y="2468767"/>
            <a:ext cx="9877245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І4 Медична психологія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1-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базується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на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засвоєних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практичних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навичках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і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знаннях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зі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шкільного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курсу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інформатики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та математики </a:t>
            </a:r>
            <a:endParaRPr sz="2800" i="1" dirty="0"/>
          </a:p>
        </p:txBody>
      </p:sp>
      <p:pic>
        <p:nvPicPr>
          <p:cNvPr id="4" name="Picture 2" descr="Блог вчителя інформатики - u5_4">
            <a:extLst>
              <a:ext uri="{FF2B5EF4-FFF2-40B4-BE49-F238E27FC236}">
                <a16:creationId xmlns:a16="http://schemas.microsoft.com/office/drawing/2014/main" id="{027C9D58-8874-4007-B812-79E1CB87BD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095" y="3115355"/>
            <a:ext cx="3794761" cy="1942639"/>
          </a:xfrm>
          <a:prstGeom prst="rect">
            <a:avLst/>
          </a:prstGeom>
          <a:noFill/>
          <a:ln w="38100">
            <a:solidFill>
              <a:srgbClr val="2F3242"/>
            </a:solidFill>
          </a:ln>
          <a:effectLst>
            <a:softEdge rad="101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4223" cy="1469711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78180" y="2507038"/>
            <a:ext cx="5018705" cy="18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4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</a:t>
            </a:r>
            <a:endParaRPr dirty="0"/>
          </a:p>
          <a:p>
            <a:pPr marL="0" indent="0" algn="just">
              <a:buSzPts val="2400"/>
              <a:buNone/>
            </a:pP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цифрова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грамотність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за </a:t>
            </a: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європейськими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стандартами </a:t>
            </a:r>
            <a:r>
              <a:rPr lang="uk-UA" sz="2600" b="1" dirty="0">
                <a:latin typeface="Calibri"/>
                <a:ea typeface="Calibri"/>
                <a:cs typeface="Calibri"/>
                <a:sym typeface="Calibri"/>
              </a:rPr>
              <a:t>→ автоматизація рутини та ефективні лікувально-діагностичні рішення</a:t>
            </a:r>
          </a:p>
          <a:p>
            <a:pPr marL="228600" lvl="0" indent="-1079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endParaRPr lang="uk-UA" dirty="0"/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490633" y="804672"/>
            <a:ext cx="5170413" cy="4723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 fontScale="92500"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формує навички впевненого користувача сучасного медичного </a:t>
            </a:r>
            <a:r>
              <a:rPr lang="uk-UA" sz="2600" dirty="0" err="1">
                <a:latin typeface="Calibri"/>
                <a:ea typeface="Calibri"/>
                <a:cs typeface="Calibri"/>
                <a:sym typeface="Calibri"/>
              </a:rPr>
              <a:t>софту</a:t>
            </a: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 та ПК 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вчить аналізувати клінічні й наукові дані за допомогою таблиць та графіків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розвиває вміння безпечно працювати з персональними даними пацієнтів в мережі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допомагає інтегрувати цифрові технології у щоденну практику лікаря та наукові дослідження</a:t>
            </a:r>
            <a:endParaRPr sz="2600" dirty="0"/>
          </a:p>
        </p:txBody>
      </p:sp>
      <p:pic>
        <p:nvPicPr>
          <p:cNvPr id="6" name="Picture 2" descr="Запровадження та розвиток телемедицини в Україні – НАМН України">
            <a:extLst>
              <a:ext uri="{FF2B5EF4-FFF2-40B4-BE49-F238E27FC236}">
                <a16:creationId xmlns:a16="http://schemas.microsoft.com/office/drawing/2014/main" id="{932D7FC0-4A91-4C1F-91BD-FD5D0982E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404" y="4405922"/>
            <a:ext cx="3372255" cy="224408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652846" y="532059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4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  <a:endParaRPr sz="4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096000" y="804672"/>
            <a:ext cx="5644551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роботу з персональним комп’ютером та периферійними пристроями лікаря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сучасні програмні продукти для створення, опрацювання та аналізу медичних текстових і табличних даних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інструменти для підготовки мультимедійних презентацій та професійних доповідей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мережеві технології та інформаційно-комунікаційні засоби у сфері охорони здоров’я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вимоги інформаційної безпеки та правила захисту персональних даних пацієнтів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перспективи розвитку цифрових медичних технологій і програмного забезпечення</a:t>
            </a:r>
            <a:endParaRPr sz="24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2" descr="Закони, за якими живе сучасна світова медицина | Ваше Здоров'я">
            <a:extLst>
              <a:ext uri="{FF2B5EF4-FFF2-40B4-BE49-F238E27FC236}">
                <a16:creationId xmlns:a16="http://schemas.microsoft.com/office/drawing/2014/main" id="{0A57A831-A85C-4C84-B490-5A817F5B4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702" y="3012636"/>
            <a:ext cx="4628147" cy="304069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685340" y="514232"/>
            <a:ext cx="4880136" cy="291476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sz="3600" dirty="0">
              <a:solidFill>
                <a:srgbClr val="002060"/>
              </a:solidFill>
            </a:endParaRPr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359236" y="770166"/>
            <a:ext cx="5264728" cy="5256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47500" lnSpcReduction="20000"/>
          </a:bodyPr>
          <a:lstStyle/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4400" dirty="0">
                <a:latin typeface="Calibri"/>
                <a:ea typeface="Calibri"/>
                <a:cs typeface="Calibri"/>
                <a:sym typeface="Calibri"/>
              </a:rPr>
              <a:t>використовувати системне та прикладне програмне забезпечення загального призначення у своїй практиці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4400" dirty="0">
                <a:latin typeface="Calibri"/>
                <a:ea typeface="Calibri"/>
                <a:cs typeface="Calibri"/>
                <a:sym typeface="Calibri"/>
              </a:rPr>
              <a:t>ефективно опрацьовувати медичні дані та текстові документи за допомогою редакторів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4400" dirty="0">
                <a:latin typeface="Calibri"/>
                <a:ea typeface="Calibri"/>
                <a:cs typeface="Calibri"/>
                <a:sym typeface="Calibri"/>
              </a:rPr>
              <a:t>здійснювати аналіз і статистичну обробку даних засобами табличних процесорів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4400" dirty="0">
                <a:latin typeface="Calibri"/>
                <a:ea typeface="Calibri"/>
                <a:cs typeface="Calibri"/>
                <a:sym typeface="Calibri"/>
              </a:rPr>
              <a:t>проектувати та розробляти професійні мультимедійні презентації для наукових і клінічних доповідей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4400" dirty="0">
                <a:latin typeface="Calibri"/>
                <a:ea typeface="Calibri"/>
                <a:cs typeface="Calibri"/>
                <a:sym typeface="Calibri"/>
              </a:rPr>
              <a:t>застосовувати мережеве програмне забезпечення та сучасні цифрові технології у щоденній роботі лікаря й наукових дослідженнях</a:t>
            </a: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.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2" descr="Діджиталізація це: переваги, методи та що включає в себе - IT рейтинг UA">
            <a:extLst>
              <a:ext uri="{FF2B5EF4-FFF2-40B4-BE49-F238E27FC236}">
                <a16:creationId xmlns:a16="http://schemas.microsoft.com/office/drawing/2014/main" id="{98F5087B-D871-40F4-90F5-B743C7DA42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7" t="-415" r="11011"/>
          <a:stretch/>
        </p:blipFill>
        <p:spPr bwMode="auto">
          <a:xfrm>
            <a:off x="981627" y="3710756"/>
            <a:ext cx="4287562" cy="2633012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5883" y="1873672"/>
            <a:ext cx="4861561" cy="2517813"/>
          </a:xfrm>
        </p:spPr>
        <p:txBody>
          <a:bodyPr>
            <a:normAutofit lnSpcReduction="10000"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ОСНОВИ МЕДИЧНОЇ ІНФОРМАТИКИ">
            <a:extLst>
              <a:ext uri="{FF2B5EF4-FFF2-40B4-BE49-F238E27FC236}">
                <a16:creationId xmlns:a16="http://schemas.microsoft.com/office/drawing/2014/main" id="{C4810695-2203-4A09-8C2A-2E21DBC30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216" y="4391485"/>
            <a:ext cx="3540894" cy="2064008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1652412" y="5284785"/>
            <a:ext cx="3130480" cy="940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Доцент Остапенко Емілія Миколаївна</a:t>
            </a:r>
            <a:endParaRPr dirty="0"/>
          </a:p>
        </p:txBody>
      </p:sp>
      <p:sp>
        <p:nvSpPr>
          <p:cNvPr id="128" name="Google Shape;128;p19"/>
          <p:cNvSpPr txBox="1"/>
          <p:nvPr/>
        </p:nvSpPr>
        <p:spPr>
          <a:xfrm>
            <a:off x="974324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9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інформація: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Вінниця, вул.Пирогова,56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біологічної фізики, медичної апаратури та інформатики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physics</a:t>
            </a: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@vnmu.edu.ua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F3A4C28-7A55-48FF-87D4-973241E42C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070" y="1791752"/>
            <a:ext cx="4763165" cy="3172268"/>
          </a:xfrm>
          <a:prstGeom prst="rect">
            <a:avLst/>
          </a:prstGeom>
          <a:effectLst>
            <a:softEdge rad="762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153</TotalTime>
  <Words>365</Words>
  <Application>Microsoft Office PowerPoint</Application>
  <PresentationFormat>Широкий екран</PresentationFormat>
  <Paragraphs>52</Paragraphs>
  <Slides>7</Slides>
  <Notes>4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</vt:lpstr>
      <vt:lpstr>Gill Sans MT</vt:lpstr>
      <vt:lpstr>Parcel</vt:lpstr>
      <vt:lpstr>ВК 1.8. Європейський стандарт комп’ютерної компетентності</vt:lpstr>
      <vt:lpstr>Паспорт ОСВІТНЬОГО КОМПОНЕнТА   ВК 1.8. ЄВРОПЕЙСЬКИЙ СТАНДАРТ КОМП’ЮТЕРНОЇ КОМПЕТЕНТНОСТІ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Остапенко Емілія</cp:lastModifiedBy>
  <cp:revision>18</cp:revision>
  <dcterms:created xsi:type="dcterms:W3CDTF">2026-04-08T10:22:59Z</dcterms:created>
  <dcterms:modified xsi:type="dcterms:W3CDTF">2026-06-17T05:03:48Z</dcterms:modified>
</cp:coreProperties>
</file>