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63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E2928-643C-4B9F-B211-B1720C0B90C6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F78B-4DBD-4083-BF07-C65015609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7CF82-99B6-44CD-AD51-00D1A20BCD74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BFE95-CA65-4F8D-87FA-9DBF5723AC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B3735-91E8-4491-ACD6-6E4CDCB8D9DF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6685E-4DA0-4EB0-8FF7-A6A1C39A0C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8E38E-2F2F-492E-B594-573E3A302D51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2FCD9-C907-4BBA-9CDF-1C39EEB924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4B3AA-372F-40A7-84FE-1FB121D7B1F1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5777F-B6F4-4BDE-A456-3C6DDBFEF5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5AE46-8717-4422-907F-677DCEB39CF0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B78F2-8C0E-49D6-A766-3FAA3C11EB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E74AA-11EC-492E-B6E9-F3A956FDA2C7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2820D-A562-4748-8A05-C0E7DF9751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DAA8A-140B-46A7-A370-1162A3F1A433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0DFC4-76A4-4AAB-BE74-12198C43C4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585A4DDA-649D-45E1-9A58-DCAC326957EE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72F54-55A2-466A-B421-28E02146C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6D2AF-C90A-4CA1-AC16-C5A9E970CC78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1FAAD-2D4F-4934-B014-9CA34BB1C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DF147-811D-4B5A-9D88-2F1A0AF5D4FF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41A6F-8292-4251-9C88-77E7E9114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143E62-19B3-49CD-9974-0A1830F0A902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6677C8-5C0F-4480-9567-A325A40D0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0645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1.9.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ОСНОВИ ЕКОНОМІЧНИХ ТЕОРІЙ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1.9 «ОСНОВИ ЕКОНОМІЧНИХ ТЕОРІЙ»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149350" y="2382838"/>
            <a:ext cx="10552113" cy="375126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Курс: 1-й</a:t>
            </a:r>
          </a:p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Кредити: 3</a:t>
            </a:r>
          </a:p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Мова: українська</a:t>
            </a:r>
          </a:p>
          <a:p>
            <a:pPr eaLnBrk="1" hangingPunct="1"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Пререквізити: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000" smtClean="0"/>
              <a:t>не вимагаються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2538413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err="1" smtClean="0"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ru-RU" sz="24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b="1" dirty="0" err="1"/>
              <a:t>системи</a:t>
            </a:r>
            <a:r>
              <a:rPr lang="ru-RU" sz="2400" b="1" dirty="0"/>
              <a:t> </a:t>
            </a:r>
            <a:r>
              <a:rPr lang="ru-RU" sz="2400" b="1" dirty="0" err="1"/>
              <a:t>економічних</a:t>
            </a:r>
            <a:r>
              <a:rPr lang="ru-RU" sz="2400" b="1" dirty="0"/>
              <a:t> </a:t>
            </a:r>
            <a:r>
              <a:rPr lang="ru-RU" sz="2400" b="1" dirty="0" err="1" smtClean="0"/>
              <a:t>відносин</a:t>
            </a:r>
            <a:r>
              <a:rPr lang="ru-RU" sz="2400" b="1" dirty="0" smtClean="0"/>
              <a:t> та </a:t>
            </a:r>
            <a:r>
              <a:rPr lang="ru-RU" sz="2400" b="1" dirty="0" err="1" smtClean="0"/>
              <a:t>актуальних</a:t>
            </a:r>
            <a:r>
              <a:rPr lang="ru-RU" sz="2400" b="1" dirty="0" smtClean="0"/>
              <a:t> </a:t>
            </a:r>
            <a:r>
              <a:rPr lang="ru-RU" sz="2400" b="1" dirty="0" err="1"/>
              <a:t>економічних</a:t>
            </a:r>
            <a:r>
              <a:rPr lang="ru-RU" sz="2400" b="1" dirty="0"/>
              <a:t> </a:t>
            </a:r>
            <a:r>
              <a:rPr lang="ru-RU" sz="2400" b="1" dirty="0" smtClean="0"/>
              <a:t>проблем дозволить </a:t>
            </a:r>
            <a:r>
              <a:rPr lang="uk-UA" sz="2400" b="1" dirty="0"/>
              <a:t>самостійно вирішувати конкретну економічну проблему на основі комплексу отриманих економічних знань та приймати </a:t>
            </a:r>
            <a:r>
              <a:rPr lang="uk-UA" sz="2400" b="1" dirty="0" smtClean="0"/>
              <a:t>ефективні управлінські </a:t>
            </a:r>
            <a:r>
              <a:rPr lang="uk-UA" sz="2400" b="1" dirty="0"/>
              <a:t>рішення.</a:t>
            </a:r>
            <a:endParaRPr lang="uk-UA" sz="2400" b="1" dirty="0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519113"/>
            <a:ext cx="5507038" cy="5819775"/>
          </a:xfrm>
        </p:spPr>
        <p:txBody>
          <a:bodyPr/>
          <a:lstStyle/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орієнтуватися в різних напрямках, течіях і школах економічної науки, пов'язувати теоретичні ідеї з практикою економічною життя суспільства, професійною діяльністю в галузі медицини та охорони здоров'я, сучасними проблемами суспільства;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визначити сутність економічних процесів і явищ, економічної системи, її структурних складових господарського механізму та ринку як форми організації суспільного виробництва;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трактувати економічні закони та вирізняти основні категорії;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розраховувати основні показники господарської діяльності закладів охорони здоров'я;</a:t>
            </a:r>
          </a:p>
          <a:p>
            <a:pPr marL="342900" indent="-342900" algn="just" eaLnBrk="1" hangingPunct="1">
              <a:buFont typeface="Times New Roman" pitchFamily="18" charset="0"/>
              <a:buChar char="–"/>
            </a:pPr>
            <a:r>
              <a:rPr lang="uk-UA" sz="1800" smtClean="0">
                <a:latin typeface="Times New Roman" pitchFamily="18" charset="0"/>
                <a:cs typeface="Times New Roman" pitchFamily="18" charset="0"/>
              </a:rPr>
              <a:t>застосовувати отриманні знання з економічної теорії в повсякденному житті і професійній практиці, пояснювати правильно економічний вибір.</a:t>
            </a:r>
            <a:endParaRPr lang="uk-UA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280025" cy="5867400"/>
          </a:xfrm>
        </p:spPr>
        <p:txBody>
          <a:bodyPr/>
          <a:lstStyle/>
          <a:p>
            <a:pPr eaLnBrk="1" hangingPunct="1"/>
            <a:r>
              <a:rPr lang="uk-UA" sz="2000" smtClean="0"/>
              <a:t>зародження економічної думки та етапи її розвитку; основні напрями сучасної економічної теорії;</a:t>
            </a:r>
          </a:p>
          <a:p>
            <a:pPr eaLnBrk="1" hangingPunct="1"/>
            <a:r>
              <a:rPr lang="uk-UA" sz="2000" smtClean="0"/>
              <a:t>людина в системі суспільного виробництва;</a:t>
            </a:r>
          </a:p>
          <a:p>
            <a:pPr eaLnBrk="1" hangingPunct="1"/>
            <a:r>
              <a:rPr lang="uk-UA" sz="2000" smtClean="0"/>
              <a:t> теорія вартості і капіталу; </a:t>
            </a:r>
          </a:p>
          <a:p>
            <a:pPr eaLnBrk="1" hangingPunct="1"/>
            <a:r>
              <a:rPr lang="uk-UA" sz="2000" smtClean="0"/>
              <a:t>підприємництво, підприємство, затрати і результати його діяльності; ціноутворення і ціни в умовах ринку;</a:t>
            </a:r>
          </a:p>
          <a:p>
            <a:pPr eaLnBrk="1" hangingPunct="1"/>
            <a:r>
              <a:rPr lang="uk-UA" sz="2000" smtClean="0"/>
              <a:t>виробничі фонди підприємства; шляхи підвищення ефективності їх використання в охороні здоров’я; </a:t>
            </a:r>
          </a:p>
          <a:p>
            <a:pPr eaLnBrk="1" hangingPunct="1"/>
            <a:r>
              <a:rPr lang="uk-UA" sz="2000" smtClean="0"/>
              <a:t>основи менеджменту та маркетингу;</a:t>
            </a:r>
          </a:p>
          <a:p>
            <a:pPr eaLnBrk="1" hangingPunct="1"/>
            <a:r>
              <a:rPr lang="uk-UA" sz="2000" smtClean="0"/>
              <a:t>трудові відносини та заробітна плата; </a:t>
            </a:r>
          </a:p>
          <a:p>
            <a:pPr eaLnBrk="1" hangingPunct="1"/>
            <a:r>
              <a:rPr lang="uk-UA" sz="2000" smtClean="0"/>
              <a:t>зайнятість і соціальний захист населення; ринок робочої сили; доходи населення.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863" y="923925"/>
            <a:ext cx="5003800" cy="512603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орієнтуватися в основних економічних теоріях і категоріях; </a:t>
            </a:r>
          </a:p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аналізувати економічні процеси та явища; </a:t>
            </a:r>
          </a:p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оцінювати ефективність використання ресурсів; </a:t>
            </a:r>
          </a:p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застосовувати економічні знання у повсякденній та професійній діяльності; </a:t>
            </a:r>
          </a:p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здійснювати базовий економічний аналіз діяльності у сфері охорони здоров’я; </a:t>
            </a:r>
          </a:p>
          <a:p>
            <a:pPr>
              <a:lnSpc>
                <a:spcPct val="120000"/>
              </a:lnSpc>
            </a:pPr>
            <a:r>
              <a:rPr lang="uk-UA" sz="1800" smtClean="0">
                <a:solidFill>
                  <a:srgbClr val="262626"/>
                </a:solidFill>
                <a:latin typeface="Gill Sans MT"/>
              </a:rPr>
              <a:t>приймати обґрунтовані економічні рішення.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1950" y="2130425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406525" y="4875213"/>
            <a:ext cx="3622675" cy="709612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Марчук І.А.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 КУРСУ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1" name="Рисунок 2"/>
          <p:cNvPicPr>
            <a:picLocks noChangeAspect="1"/>
          </p:cNvPicPr>
          <p:nvPr/>
        </p:nvPicPr>
        <p:blipFill>
          <a:blip r:embed="rId4"/>
          <a:srcRect l="12296" r="14037" b="10654"/>
          <a:stretch>
            <a:fillRect/>
          </a:stretch>
        </p:blipFill>
        <p:spPr bwMode="auto">
          <a:xfrm>
            <a:off x="1914525" y="1647825"/>
            <a:ext cx="260667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170</TotalTime>
  <Words>343</Words>
  <Application>Microsoft Office PowerPoint</Application>
  <PresentationFormat>Произвольный</PresentationFormat>
  <Paragraphs>62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Gill Sans MT</vt:lpstr>
      <vt:lpstr>Calibri</vt:lpstr>
      <vt:lpstr>Corbel</vt:lpstr>
      <vt:lpstr>Times New Roman</vt:lpstr>
      <vt:lpstr>휴먼매직체</vt:lpstr>
      <vt:lpstr>Parcel</vt:lpstr>
      <vt:lpstr>Parcel</vt:lpstr>
      <vt:lpstr>Parcel</vt:lpstr>
      <vt:lpstr>ВК 1.9. ОСНОВИ ЕКОНОМІЧНИХ ТЕОРІЙ</vt:lpstr>
      <vt:lpstr>ПАСПОРТ ОСВІТНЬОГО КОМПОНЕНТА   ВК 1.9 «ОСНОВИ ЕКОНОМІЧНИХ ТЕОРІЙ»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15</cp:revision>
  <dcterms:created xsi:type="dcterms:W3CDTF">2026-04-08T10:22:59Z</dcterms:created>
  <dcterms:modified xsi:type="dcterms:W3CDTF">2026-04-14T10:46:09Z</dcterms:modified>
</cp:coreProperties>
</file>