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6" d="100"/>
          <a:sy n="56" d="100"/>
        </p:scale>
        <p:origin x="-63" y="-789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502AD9-1CE2-4040-9B17-6DD6C5C1E632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6E4326-6DB7-4B10-A25D-1E2498DA21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79485-6FDF-4F54-8D9E-B61CC24EEF13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79096D-708D-46A8-991F-A7C9E12252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3A322F-B61A-46E8-9881-C6C4BE8AEA7E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28C2CE-B996-4DD1-BEF9-FECC82287D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804DC4-5DFB-4940-865E-0D961E06BECA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3F61B2-7007-42A9-A2CE-CF7D81F395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918451-D855-484B-8DB3-AD1DBB9ECF7F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F73C0F-9F60-4A84-ABF2-0E56620BAF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789DB4-3DEE-4DFE-BA6F-5C0F59AD34F5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CD49A6-31B7-4CAD-8CE8-83D2350250C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CF0925-1FF2-4B21-A6FB-05F37799A566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BDB15F-A92B-4E1C-A0C1-E57D30B795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/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3572FD-375C-4A05-B326-7B79B944948D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BB96BF-563F-4F4B-A529-BBAFFBFC13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pPr>
              <a:defRPr/>
            </a:pPr>
            <a:fld id="{82F9ED73-1D5F-4D2A-863E-AACA0CF65380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6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9A79F1-A113-4BFB-BE6E-7F05A1CBE1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3CA1CF-76C1-4732-A6EE-762DF2AB48A3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60F350-089C-4508-91B4-0702138985C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6A3869-9808-4D6B-B019-EC6E5E8DE8F9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B1C533-6AD4-49B5-85B5-310B826DBB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0438" y="965200"/>
            <a:ext cx="7731125" cy="118745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230438" y="2638425"/>
            <a:ext cx="7731125" cy="310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613" y="6238875"/>
            <a:ext cx="2754312" cy="3238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DDD891B-0240-4298-9AFE-27B6F2C63DB2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5700"/>
            <a:ext cx="5900738" cy="3206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488" y="6218238"/>
            <a:ext cx="366712" cy="365125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 spc="0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06C5DD1-8CB8-415E-832A-DA6718CCFD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6" r:id="rId2"/>
    <p:sldLayoutId id="2147483705" r:id="rId3"/>
    <p:sldLayoutId id="2147483704" r:id="rId4"/>
    <p:sldLayoutId id="2147483703" r:id="rId5"/>
    <p:sldLayoutId id="2147483702" r:id="rId6"/>
    <p:sldLayoutId id="2147483701" r:id="rId7"/>
    <p:sldLayoutId id="2147483708" r:id="rId8"/>
    <p:sldLayoutId id="2147483709" r:id="rId9"/>
    <p:sldLayoutId id="2147483700" r:id="rId10"/>
    <p:sldLayoutId id="2147483699" r:id="rId11"/>
  </p:sldLayoutIdLst>
  <p:hf sldNum="0"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kern="1200" cap="all" spc="200">
          <a:solidFill>
            <a:srgbClr val="262626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9pPr>
    </p:titleStyle>
    <p:bodyStyle>
      <a:lvl1pPr marL="2286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kern="1200">
          <a:solidFill>
            <a:srgbClr val="262626"/>
          </a:solidFill>
          <a:latin typeface="+mn-lt"/>
          <a:ea typeface="+mn-ea"/>
          <a:cs typeface="+mn-cs"/>
        </a:defRPr>
      </a:lvl1pPr>
      <a:lvl2pPr marL="4572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2pPr>
      <a:lvl3pPr marL="6858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3pPr>
      <a:lvl4pPr marL="9144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11430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nmu.edu.ua/&#1082;&#1072;&#1092;&#1077;&#1076;&#1088;&#1072;-&#1092;&#1110;&#1083;&#1086;&#1089;&#1086;&#1092;&#1110;&#1111;" TargetMode="External"/><Relationship Id="rId2" Type="http://schemas.openxmlformats.org/officeDocument/2006/relationships/hyperlink" Target="mailto:philosophy@vnmu.edu.ua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Рисунок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200" y="244475"/>
            <a:ext cx="1798638" cy="171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Прямоугольник 9"/>
          <p:cNvSpPr>
            <a:spLocks noChangeArrowheads="1"/>
          </p:cNvSpPr>
          <p:nvPr/>
        </p:nvSpPr>
        <p:spPr bwMode="auto">
          <a:xfrm>
            <a:off x="3044825" y="244475"/>
            <a:ext cx="710723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Вінницький національний медичний університет </a:t>
            </a:r>
          </a:p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ім. М.І. Пирогова МОЗ України</a:t>
            </a:r>
          </a:p>
          <a:p>
            <a:pPr algn="ctr"/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ru-RU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КАФЕДРА </a:t>
            </a:r>
            <a:r>
              <a:rPr lang="uk-UA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ФІЛОСОФІЇ ТА СУСПІЛЬНИХ НАУК</a:t>
            </a:r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315" name="Прямоугольник 12"/>
          <p:cNvSpPr>
            <a:spLocks noChangeArrowheads="1"/>
          </p:cNvSpPr>
          <p:nvPr/>
        </p:nvSpPr>
        <p:spPr bwMode="auto">
          <a:xfrm>
            <a:off x="2079625" y="4362450"/>
            <a:ext cx="7859713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СПЕЦІАЛЬНІСТЬ: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І2 МЕДИЦИНА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ГАЛУЗЬ ЗНАНЬ: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І2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ОСВІТНЬО-ПРОФЕСІЙНА ПРОГРАМА: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«МЕДИЦИНА</a:t>
            </a: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РІВЕНЬ ВИЩОЇ ОСВІТИ: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1800225" y="2451100"/>
            <a:ext cx="9337675" cy="14700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ru-RU" sz="3200" b="1" cap="none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ВК 1.12. </a:t>
            </a:r>
            <a:r>
              <a:rPr lang="uk-UA" sz="3200" b="1" cap="none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НАЦІОНАЛЬНА ПАМ’ЯТЬ, ПАТРІОТИЗМ ТА ЕТНОНАЦІОНАЛЬНА ІДЕНТИЧНІСТЬ УКРАЇНЦІВ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863" y="395288"/>
            <a:ext cx="9636125" cy="1847850"/>
          </a:xfrm>
        </p:spPr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uk-UA" sz="32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ПАСПОРТ ОСВІТНЬОГО КОМПОНЕНТА </a:t>
            </a:r>
            <a:br>
              <a:rPr lang="uk-UA" sz="32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32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uk-UA" sz="32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32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ВК 1.12 «</a:t>
            </a:r>
            <a:r>
              <a:rPr lang="ru-RU" sz="32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НАЦІОНАЛЬНА ПАМ’ЯТЬ, ПАТРІОТИЗМ ТА ЕТНОНАЦІОНАЛЬНА ІДЕНТИЧНІСТЬ УКРАЇНЦІВ</a:t>
            </a:r>
            <a:r>
              <a:rPr lang="uk-UA" sz="32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» </a:t>
            </a:r>
          </a:p>
        </p:txBody>
      </p:sp>
      <p:sp>
        <p:nvSpPr>
          <p:cNvPr id="14338" name="Content Placeholder 2"/>
          <p:cNvSpPr>
            <a:spLocks noGrp="1"/>
          </p:cNvSpPr>
          <p:nvPr>
            <p:ph idx="1"/>
          </p:nvPr>
        </p:nvSpPr>
        <p:spPr>
          <a:xfrm>
            <a:off x="1989138" y="2468563"/>
            <a:ext cx="9328150" cy="3751262"/>
          </a:xfrm>
        </p:spPr>
        <p:txBody>
          <a:bodyPr/>
          <a:lstStyle/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Спеціальність: І2 Медицина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Курс: 1-й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Кредити: 3,0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Форма контролю: залік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Мова: українська, англійська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Пререквізити: </a:t>
            </a:r>
            <a:r>
              <a:rPr lang="uk-UA" sz="2800" smtClean="0"/>
              <a:t>базові знання з історії України </a:t>
            </a:r>
            <a:endParaRPr lang="uk-UA" sz="2800" smtClean="0">
              <a:latin typeface="Calibri" pitchFamily="34" charset="0"/>
              <a:cs typeface="Calibri" pitchFamily="34" charset="0"/>
            </a:endParaRPr>
          </a:p>
          <a:p>
            <a:pPr eaLnBrk="1" hangingPunct="1">
              <a:buFont typeface="Arial" charset="0"/>
              <a:buNone/>
            </a:pPr>
            <a:endParaRPr lang="uk-UA" sz="2800" i="1" smtClean="0">
              <a:latin typeface="Gill Sans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25" y="755650"/>
            <a:ext cx="5018088" cy="15335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ЧОМУ ВАРТО ОБРАТИ ЦЕЙ КУРС</a:t>
            </a:r>
          </a:p>
        </p:txBody>
      </p:sp>
      <p:sp>
        <p:nvSpPr>
          <p:cNvPr id="15362" name="Объект 4"/>
          <p:cNvSpPr>
            <a:spLocks noGrp="1"/>
          </p:cNvSpPr>
          <p:nvPr>
            <p:ph idx="1"/>
          </p:nvPr>
        </p:nvSpPr>
        <p:spPr>
          <a:xfrm>
            <a:off x="682625" y="2651125"/>
            <a:ext cx="5356225" cy="1843088"/>
          </a:xfrm>
        </p:spPr>
        <p:txBody>
          <a:bodyPr>
            <a:normAutofit fontScale="92500"/>
          </a:bodyPr>
          <a:lstStyle/>
          <a:p>
            <a:pPr marL="0" indent="0" eaLnBrk="1" hangingPunct="1">
              <a:buFont typeface="Arial" charset="0"/>
              <a:buNone/>
              <a:defRPr/>
            </a:pPr>
            <a:r>
              <a:rPr lang="ru-RU" sz="24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КЛЮЧОВА ПЕРЕВАГА:</a:t>
            </a:r>
          </a:p>
          <a:p>
            <a:pPr marL="0" indent="0" eaLnBrk="1" hangingPunct="1">
              <a:buFont typeface="Arial" charset="0"/>
              <a:buNone/>
              <a:defRPr/>
            </a:pPr>
            <a:r>
              <a:rPr lang="ru-RU" sz="2600" b="1" dirty="0" err="1" smtClean="0">
                <a:latin typeface="Calibri" pitchFamily="34" charset="0"/>
                <a:cs typeface="Calibri" pitchFamily="34" charset="0"/>
              </a:rPr>
              <a:t>розуміння</a:t>
            </a:r>
            <a:r>
              <a:rPr lang="ru-RU" sz="2600" b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600" b="1" dirty="0" err="1" smtClean="0">
                <a:latin typeface="Calibri" pitchFamily="34" charset="0"/>
                <a:cs typeface="Calibri" pitchFamily="34" charset="0"/>
              </a:rPr>
              <a:t>значення</a:t>
            </a:r>
            <a:r>
              <a:rPr lang="ru-RU" sz="2600" b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600" b="1" dirty="0" err="1" smtClean="0">
                <a:latin typeface="Calibri" pitchFamily="34" charset="0"/>
                <a:cs typeface="Calibri" pitchFamily="34" charset="0"/>
              </a:rPr>
              <a:t>національної</a:t>
            </a:r>
            <a:r>
              <a:rPr lang="ru-RU" sz="2600" b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600" b="1" dirty="0" err="1" smtClean="0">
                <a:latin typeface="Calibri" pitchFamily="34" charset="0"/>
                <a:cs typeface="Calibri" pitchFamily="34" charset="0"/>
              </a:rPr>
              <a:t>ідентичності</a:t>
            </a:r>
            <a:endParaRPr lang="ru-RU" sz="2600" b="1" dirty="0" smtClean="0">
              <a:latin typeface="Calibri" pitchFamily="34" charset="0"/>
              <a:cs typeface="Calibri" pitchFamily="34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r>
              <a:rPr lang="ru-RU" sz="2400" b="1" dirty="0" smtClean="0">
                <a:latin typeface="Calibri" pitchFamily="34" charset="0"/>
                <a:cs typeface="Calibri" pitchFamily="34" charset="0"/>
              </a:rPr>
              <a:t>→ </a:t>
            </a:r>
            <a:r>
              <a:rPr lang="ru-RU" sz="2500" b="1" dirty="0" err="1" smtClean="0">
                <a:latin typeface="Calibri" pitchFamily="34" charset="0"/>
                <a:cs typeface="Calibri" pitchFamily="34" charset="0"/>
              </a:rPr>
              <a:t>аргументована</a:t>
            </a:r>
            <a:r>
              <a:rPr lang="ru-RU" sz="2500" b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500" b="1" dirty="0" err="1" smtClean="0">
                <a:latin typeface="Calibri" pitchFamily="34" charset="0"/>
                <a:cs typeface="Calibri" pitchFamily="34" charset="0"/>
              </a:rPr>
              <a:t>громадянська</a:t>
            </a:r>
            <a:r>
              <a:rPr lang="ru-RU" sz="2500" b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500" b="1" dirty="0" err="1" smtClean="0">
                <a:latin typeface="Calibri" pitchFamily="34" charset="0"/>
                <a:cs typeface="Calibri" pitchFamily="34" charset="0"/>
              </a:rPr>
              <a:t>позиція</a:t>
            </a:r>
            <a:endParaRPr lang="ru-RU" sz="2500" dirty="0" smtClean="0">
              <a:latin typeface="Calibri" pitchFamily="34" charset="0"/>
              <a:cs typeface="Calibri" pitchFamily="34" charset="0"/>
            </a:endParaRPr>
          </a:p>
          <a:p>
            <a:pPr marL="0" indent="0" eaLnBrk="1" hangingPunct="1">
              <a:defRPr/>
            </a:pPr>
            <a:endParaRPr lang="uk-UA" dirty="0" smtClean="0"/>
          </a:p>
        </p:txBody>
      </p:sp>
      <p:sp>
        <p:nvSpPr>
          <p:cNvPr id="1536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511925" y="804863"/>
            <a:ext cx="5465763" cy="4713287"/>
          </a:xfrm>
        </p:spPr>
        <p:txBody>
          <a:bodyPr/>
          <a:lstStyle/>
          <a:p>
            <a:pPr eaLnBrk="1" hangingPunct="1"/>
            <a:endParaRPr lang="uk-UA" smtClean="0"/>
          </a:p>
          <a:p>
            <a:pPr algn="l" eaLnBrk="1" hangingPunct="1">
              <a:lnSpc>
                <a:spcPct val="120000"/>
              </a:lnSpc>
              <a:buFont typeface="Arial" charset="0"/>
              <a:buChar char="•"/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 </a:t>
            </a:r>
            <a:r>
              <a:rPr lang="uk-UA" sz="2800" smtClean="0">
                <a:latin typeface="Calibri" pitchFamily="34" charset="0"/>
                <a:cs typeface="Calibri" pitchFamily="34" charset="0"/>
              </a:rPr>
              <a:t>формує відповідальність перед суспільством </a:t>
            </a:r>
          </a:p>
          <a:p>
            <a:pPr algn="l" eaLnBrk="1" hangingPunct="1">
              <a:lnSpc>
                <a:spcPct val="120000"/>
              </a:lnSpc>
              <a:buFont typeface="Arial" charset="0"/>
              <a:buChar char="•"/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 розвиває критичне мислення </a:t>
            </a:r>
          </a:p>
          <a:p>
            <a:pPr algn="l" eaLnBrk="1" hangingPunct="1">
              <a:lnSpc>
                <a:spcPct val="120000"/>
              </a:lnSpc>
              <a:buFont typeface="Arial" charset="0"/>
              <a:buChar char="•"/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 допомагає розуміти національну культуру</a:t>
            </a:r>
          </a:p>
          <a:p>
            <a:pPr algn="l" eaLnBrk="1" hangingPunct="1">
              <a:lnSpc>
                <a:spcPct val="120000"/>
              </a:lnSpc>
              <a:buFont typeface="Arial" charset="0"/>
              <a:buChar char="•"/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 формує національну ідентичність громадянина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538" y="2071688"/>
            <a:ext cx="4837112" cy="187007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uk-UA" sz="40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ЩО ВИ БУДЕТЕ ВИВЧАТИ</a:t>
            </a:r>
          </a:p>
        </p:txBody>
      </p:sp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6370638" y="804863"/>
            <a:ext cx="5673725" cy="5248275"/>
          </a:xfrm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фактори творення, функціонування й збереження України та українства;</a:t>
            </a:r>
          </a:p>
          <a:p>
            <a:pPr eaLnBrk="1" hangingPunct="1">
              <a:lnSpc>
                <a:spcPct val="11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причини та методологія дослідження національної пам’яті;</a:t>
            </a:r>
          </a:p>
          <a:p>
            <a:pPr eaLnBrk="1" hangingPunct="1">
              <a:lnSpc>
                <a:spcPct val="11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джерела та носії національної пам’яті;</a:t>
            </a:r>
          </a:p>
          <a:p>
            <a:pPr eaLnBrk="1" hangingPunct="1">
              <a:lnSpc>
                <a:spcPct val="11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зміст та категоріальна сутність патріотизму;</a:t>
            </a:r>
          </a:p>
          <a:p>
            <a:pPr eaLnBrk="1" hangingPunct="1">
              <a:lnSpc>
                <a:spcPct val="11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етнонаціональну ідентичність українців;</a:t>
            </a:r>
          </a:p>
          <a:p>
            <a:pPr eaLnBrk="1" hangingPunct="1">
              <a:lnSpc>
                <a:spcPct val="11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історію становлення та розвитку національної ідеї українців.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1692275"/>
            <a:ext cx="4879975" cy="2914650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</a:t>
            </a:r>
            <a:r>
              <a:rPr lang="uk-UA" sz="3600" b="1" dirty="0" smtClean="0">
                <a:solidFill>
                  <a:srgbClr val="002060"/>
                </a:solidFill>
              </a:rPr>
              <a:t>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17410" name="Объект 2"/>
          <p:cNvSpPr>
            <a:spLocks noGrp="1"/>
          </p:cNvSpPr>
          <p:nvPr>
            <p:ph idx="1"/>
          </p:nvPr>
        </p:nvSpPr>
        <p:spPr>
          <a:xfrm>
            <a:off x="6753225" y="769938"/>
            <a:ext cx="5153025" cy="54927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визначати особливості та складові національної пам’яті</a:t>
            </a:r>
          </a:p>
          <a:p>
            <a:pPr eaLnBrk="1" hangingPunct="1">
              <a:lnSpc>
                <a:spcPct val="9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аналізувати процеси формування та розвитку ідентичності</a:t>
            </a:r>
          </a:p>
          <a:p>
            <a:pPr eaLnBrk="1" hangingPunct="1">
              <a:lnSpc>
                <a:spcPct val="9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інтерпретувати основні поняття у сфері національної пам’яті та патріотизму</a:t>
            </a:r>
          </a:p>
          <a:p>
            <a:pPr eaLnBrk="1" hangingPunct="1">
              <a:lnSpc>
                <a:spcPct val="9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розрізняти соціально-психологічні прояви ідентичності</a:t>
            </a:r>
          </a:p>
          <a:p>
            <a:pPr eaLnBrk="1" hangingPunct="1">
              <a:lnSpc>
                <a:spcPct val="9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аналізувати поведінку людини у соціальних і кризових ситуаціях</a:t>
            </a:r>
          </a:p>
          <a:p>
            <a:pPr eaLnBrk="1" hangingPunct="1">
              <a:lnSpc>
                <a:spcPct val="9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застосовувати отримані знання у навчальній і суспільній діяльності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ПІДСУМКОВИЙ КОНТРОЛЬ</a:t>
            </a:r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>
          <a:xfrm>
            <a:off x="369888" y="2470150"/>
            <a:ext cx="5551487" cy="2857500"/>
          </a:xfrm>
        </p:spPr>
        <p:txBody>
          <a:bodyPr/>
          <a:lstStyle/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Лекції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Практичні / Семінарські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Самостійна робота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Індивідуальна самостійна робота</a:t>
            </a:r>
          </a:p>
        </p:txBody>
      </p:sp>
      <p:sp>
        <p:nvSpPr>
          <p:cNvPr id="18435" name="Прямоугольник 3"/>
          <p:cNvSpPr>
            <a:spLocks noChangeArrowheads="1"/>
          </p:cNvSpPr>
          <p:nvPr/>
        </p:nvSpPr>
        <p:spPr bwMode="auto">
          <a:xfrm>
            <a:off x="6503988" y="1974850"/>
            <a:ext cx="5492750" cy="314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8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Залік: </a:t>
            </a:r>
          </a:p>
          <a:p>
            <a:pPr algn="ctr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на останньому практичному занятті </a:t>
            </a:r>
          </a:p>
          <a:p>
            <a:pPr algn="ctr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за умов успішного проходження курсу</a:t>
            </a:r>
            <a:r>
              <a:rPr lang="en-US" sz="2400">
                <a:latin typeface="Calibri" pitchFamily="34" charset="0"/>
                <a:cs typeface="Calibri" pitchFamily="34" charset="0"/>
              </a:rPr>
              <a:t> (</a:t>
            </a:r>
            <a:r>
              <a:rPr lang="ru-RU" sz="2400">
                <a:latin typeface="Calibri" pitchFamily="34" charset="0"/>
                <a:cs typeface="Calibri" pitchFamily="34" charset="0"/>
              </a:rPr>
              <a:t>сума балів </a:t>
            </a:r>
          </a:p>
          <a:p>
            <a:pPr algn="ctr">
              <a:lnSpc>
                <a:spcPct val="120000"/>
              </a:lnSpc>
            </a:pPr>
            <a:r>
              <a:rPr lang="ru-RU" sz="2400">
                <a:latin typeface="Calibri" pitchFamily="34" charset="0"/>
                <a:cs typeface="Calibri" pitchFamily="34" charset="0"/>
              </a:rPr>
              <a:t>за всі види навчальної діяльності – </a:t>
            </a:r>
          </a:p>
          <a:p>
            <a:pPr algn="ctr">
              <a:lnSpc>
                <a:spcPct val="120000"/>
              </a:lnSpc>
            </a:pPr>
            <a:r>
              <a:rPr lang="en-US" sz="2400">
                <a:latin typeface="Calibri" pitchFamily="34" charset="0"/>
                <a:cs typeface="Calibri" pitchFamily="34" charset="0"/>
              </a:rPr>
              <a:t>122</a:t>
            </a:r>
            <a:r>
              <a:rPr lang="ru-RU"/>
              <a:t>–</a:t>
            </a:r>
            <a:r>
              <a:rPr lang="en-US" sz="2400">
                <a:latin typeface="Calibri" pitchFamily="34" charset="0"/>
                <a:cs typeface="Calibri" pitchFamily="34" charset="0"/>
              </a:rPr>
              <a:t>200 </a:t>
            </a:r>
            <a:r>
              <a:rPr lang="uk-UA" sz="2400">
                <a:latin typeface="Calibri" pitchFamily="34" charset="0"/>
                <a:cs typeface="Calibri" pitchFamily="34" charset="0"/>
              </a:rPr>
              <a:t>балів) </a:t>
            </a:r>
          </a:p>
          <a:p>
            <a:pPr algn="just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і відсутності академічної заборгованості.</a:t>
            </a:r>
          </a:p>
        </p:txBody>
      </p:sp>
      <p:sp>
        <p:nvSpPr>
          <p:cNvPr id="18436" name="Title 1"/>
          <p:cNvSpPr txBox="1">
            <a:spLocks/>
          </p:cNvSpPr>
          <p:nvPr/>
        </p:nvSpPr>
        <p:spPr bwMode="auto">
          <a:xfrm>
            <a:off x="1042988" y="511175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ФОРМИ НАВЧАННЯ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КОНТАКТНА ІНФОРМАЦІЯ</a:t>
            </a:r>
          </a:p>
        </p:txBody>
      </p:sp>
      <p:sp>
        <p:nvSpPr>
          <p:cNvPr id="19458" name="Content Placeholder 2"/>
          <p:cNvSpPr>
            <a:spLocks noGrp="1"/>
          </p:cNvSpPr>
          <p:nvPr>
            <p:ph idx="1"/>
          </p:nvPr>
        </p:nvSpPr>
        <p:spPr>
          <a:xfrm>
            <a:off x="561975" y="4743450"/>
            <a:ext cx="2328863" cy="1214438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Професор         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Вергелес К. М.</a:t>
            </a:r>
          </a:p>
        </p:txBody>
      </p:sp>
      <p:sp>
        <p:nvSpPr>
          <p:cNvPr id="19459" name="Title 1"/>
          <p:cNvSpPr txBox="1">
            <a:spLocks/>
          </p:cNvSpPr>
          <p:nvPr/>
        </p:nvSpPr>
        <p:spPr bwMode="auto">
          <a:xfrm>
            <a:off x="974725" y="330200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РОЗРОБНИКИ КУРСУ</a:t>
            </a:r>
          </a:p>
        </p:txBody>
      </p:sp>
      <p:sp>
        <p:nvSpPr>
          <p:cNvPr id="19461" name="Прямоугольник 4"/>
          <p:cNvSpPr>
            <a:spLocks noChangeArrowheads="1"/>
          </p:cNvSpPr>
          <p:nvPr/>
        </p:nvSpPr>
        <p:spPr bwMode="auto">
          <a:xfrm>
            <a:off x="6827838" y="2408238"/>
            <a:ext cx="5033962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 b="1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Контактна інформація:</a:t>
            </a:r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Вінниця, вул. Данила Галицького 58а</a:t>
            </a: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Кафедра філософії та суспільних наук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en-US" sz="2400">
                <a:solidFill>
                  <a:srgbClr val="000000"/>
                </a:solidFill>
                <a:latin typeface="Calibri" pitchFamily="34" charset="0"/>
                <a:cs typeface="Calibri" pitchFamily="34" charset="0"/>
                <a:hlinkClick r:id="rId2"/>
              </a:rPr>
              <a:t>philosophy@vnmu.edu.ua</a:t>
            </a:r>
            <a:endParaRPr lang="en-US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endParaRPr lang="en-US"/>
          </a:p>
          <a:p>
            <a:r>
              <a:rPr lang="uk-UA" altLang="ko-KR">
                <a:cs typeface="휴먼매직체"/>
                <a:hlinkClick r:id="rId3"/>
              </a:rPr>
              <a:t>https://www.vnmu.edu.ua/кафедра-філософії#</a:t>
            </a:r>
            <a:r>
              <a:rPr lang="uk-UA" altLang="ko-KR">
                <a:cs typeface="휴먼매직체"/>
              </a:rPr>
              <a:t> </a:t>
            </a:r>
            <a:endParaRPr lang="uk-UA"/>
          </a:p>
        </p:txBody>
      </p:sp>
      <p:pic>
        <p:nvPicPr>
          <p:cNvPr id="19462" name="Рисунок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4213" y="1852613"/>
            <a:ext cx="1970087" cy="273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9" descr="Куліш 2025 — копия — копия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02000" y="1854200"/>
            <a:ext cx="2062163" cy="274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4" name="Rectangle 10"/>
          <p:cNvSpPr>
            <a:spLocks noChangeArrowheads="1"/>
          </p:cNvSpPr>
          <p:nvPr/>
        </p:nvSpPr>
        <p:spPr bwMode="auto">
          <a:xfrm>
            <a:off x="3186113" y="4808538"/>
            <a:ext cx="2681287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>
              <a:lnSpc>
                <a:spcPct val="11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Доц. Куліш П. Л. </a:t>
            </a:r>
          </a:p>
          <a:p>
            <a:pPr defTabSz="914400">
              <a:lnSpc>
                <a:spcPct val="11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завідувач кафедри</a:t>
            </a:r>
            <a:r>
              <a:rPr lang="uk-UA"/>
              <a:t> </a:t>
            </a:r>
          </a:p>
          <a:p>
            <a:pPr defTabSz="914400"/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316</TotalTime>
  <Words>254</Words>
  <Application>Microsoft Office PowerPoint</Application>
  <PresentationFormat>Произвольный</PresentationFormat>
  <Paragraphs>64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3</vt:i4>
      </vt:variant>
      <vt:variant>
        <vt:lpstr>Заголовки слайдов</vt:lpstr>
      </vt:variant>
      <vt:variant>
        <vt:i4>7</vt:i4>
      </vt:variant>
    </vt:vector>
  </HeadingPairs>
  <TitlesOfParts>
    <vt:vector size="15" baseType="lpstr">
      <vt:lpstr>Arial</vt:lpstr>
      <vt:lpstr>Gill Sans MT</vt:lpstr>
      <vt:lpstr>Calibri</vt:lpstr>
      <vt:lpstr>Corbel</vt:lpstr>
      <vt:lpstr>휴먼매직체</vt:lpstr>
      <vt:lpstr>Parcel</vt:lpstr>
      <vt:lpstr>Parcel</vt:lpstr>
      <vt:lpstr>Parcel</vt:lpstr>
      <vt:lpstr>ВК 1.12. НАЦІОНАЛЬНА ПАМ’ЯТЬ, ПАТРІОТИЗМ ТА ЕТНОНАЦІОНАЛЬНА ІДЕНТИЧНІСТЬ УКРАЇНЦІВ</vt:lpstr>
      <vt:lpstr>ПАСПОРТ ОСВІТНЬОГО КОМПОНЕНТА   ВК 1.12 «НАЦІОНАЛЬНА ПАМ’ЯТЬ, ПАТРІОТИЗМ ТА ЕТНОНАЦІОНАЛЬНА ІДЕНТИЧНІСТЬ УКРАЇНЦІВ»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 Windows</cp:lastModifiedBy>
  <cp:revision>27</cp:revision>
  <dcterms:created xsi:type="dcterms:W3CDTF">2026-04-08T10:22:59Z</dcterms:created>
  <dcterms:modified xsi:type="dcterms:W3CDTF">2026-04-23T09:32:02Z</dcterms:modified>
</cp:coreProperties>
</file>