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</p:sldIdLst>
  <p:sldSz cx="12192000" cy="6858000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ahoma" panose="020B0604030504040204" pitchFamily="34" charset="0"/>
      <p:regular r:id="rId20"/>
      <p:bold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2" roundtripDataSignature="AMtx7mhbIC7EyUxZQAwT2eQ+SSEwsCseU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Google Shape;1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" name="Google Shape;21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16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7" name="Google Shape;27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3" name="Google Shape;3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2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0000"/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2122426" y="1590865"/>
            <a:ext cx="7649104" cy="19092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3600"/>
              <a:buFont typeface="Times New Roman"/>
              <a:buNone/>
            </a:pPr>
            <a:r>
              <a:rPr lang="uk-UA" sz="3600" b="1" i="0" u="none" strike="noStrike" cap="none" dirty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lang="uk-UA" sz="3600" b="1" i="0" u="none" strike="noStrike" cap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Курс за вибором</a:t>
            </a:r>
            <a:br>
              <a:rPr lang="uk-UA" sz="3600" b="1" i="0" u="none" strike="noStrike" cap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uk-UA" sz="3600" b="1" i="0" u="none" strike="noStrike" cap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</a:t>
            </a:r>
            <a:r>
              <a:rPr lang="uk-UA" sz="3600" b="1" i="1" u="none" strike="noStrike" cap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Вирощування лікарських рослин»</a:t>
            </a:r>
            <a:endParaRPr dirty="0"/>
          </a:p>
        </p:txBody>
      </p:sp>
      <p:sp>
        <p:nvSpPr>
          <p:cNvPr id="85" name="Google Shape;85;p1"/>
          <p:cNvSpPr txBox="1">
            <a:spLocks noGrp="1"/>
          </p:cNvSpPr>
          <p:nvPr>
            <p:ph type="title"/>
          </p:nvPr>
        </p:nvSpPr>
        <p:spPr>
          <a:xfrm>
            <a:off x="2861481" y="127469"/>
            <a:ext cx="6851176" cy="7647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lang="uk-UA" sz="2000" b="1" dirty="0">
                <a:latin typeface="Times New Roman"/>
                <a:ea typeface="Times New Roman"/>
                <a:cs typeface="Times New Roman"/>
                <a:sym typeface="Times New Roman"/>
              </a:rPr>
              <a:t>МІНІСТЕРСТВО ОХОРОНИ ЗДОРОВ'Я УКРАЇНИ</a:t>
            </a:r>
            <a:endParaRPr sz="2000" b="1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6" name="Google Shape;86;p1"/>
          <p:cNvSpPr txBox="1">
            <a:spLocks noGrp="1"/>
          </p:cNvSpPr>
          <p:nvPr>
            <p:ph type="body" idx="1"/>
          </p:nvPr>
        </p:nvSpPr>
        <p:spPr>
          <a:xfrm>
            <a:off x="1996523" y="892173"/>
            <a:ext cx="8368485" cy="9200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80"/>
              <a:buFont typeface="Noto Sans Symbols"/>
              <a:buNone/>
            </a:pPr>
            <a:r>
              <a:rPr lang="uk-UA" sz="2400" b="1" dirty="0">
                <a:latin typeface="Times New Roman"/>
                <a:ea typeface="Times New Roman"/>
                <a:cs typeface="Times New Roman"/>
                <a:sym typeface="Times New Roman"/>
              </a:rPr>
              <a:t>ВІННИЦЬКИЙ НАЦІОНАЛЬНИЙ МЕДИЧНИЙ УНІВЕРСИТЕТ  ім. </a:t>
            </a:r>
            <a:r>
              <a:rPr lang="uk-UA" sz="2400" b="1" dirty="0" smtClean="0">
                <a:latin typeface="Times New Roman"/>
                <a:ea typeface="Times New Roman"/>
                <a:cs typeface="Times New Roman"/>
                <a:sym typeface="Times New Roman"/>
              </a:rPr>
              <a:t>М.І.ПИРОГОВА</a:t>
            </a:r>
          </a:p>
          <a:p>
            <a:pPr marL="228600" lvl="0" indent="-2286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80"/>
              <a:buFont typeface="Noto Sans Symbols"/>
              <a:buNone/>
            </a:pPr>
            <a:r>
              <a:rPr lang="uk-UA" sz="2400" b="1" i="1" dirty="0" smtClean="0">
                <a:latin typeface="Times New Roman"/>
                <a:ea typeface="Times New Roman"/>
                <a:cs typeface="Times New Roman"/>
                <a:sym typeface="Times New Roman"/>
              </a:rPr>
              <a:t>Кафедра </a:t>
            </a:r>
            <a:r>
              <a:rPr lang="uk-UA" sz="2400" b="1" i="1" dirty="0">
                <a:latin typeface="Times New Roman"/>
                <a:ea typeface="Times New Roman"/>
                <a:cs typeface="Times New Roman"/>
                <a:sym typeface="Times New Roman"/>
              </a:rPr>
              <a:t>фармації</a:t>
            </a:r>
            <a:endParaRPr sz="2400" b="1" i="1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7" name="Google Shape;87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5472" y="158867"/>
            <a:ext cx="2400432" cy="2014648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" descr="Картинки по запросу розплідники дерев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77017" y="3274909"/>
            <a:ext cx="4993071" cy="3241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2529" y="2952128"/>
            <a:ext cx="5182049" cy="435292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 txBox="1"/>
          <p:nvPr/>
        </p:nvSpPr>
        <p:spPr>
          <a:xfrm>
            <a:off x="3957852" y="1042919"/>
            <a:ext cx="7942997" cy="978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None/>
            </a:pPr>
            <a:r>
              <a:rPr lang="uk-UA" sz="3200" b="1" i="1" u="none" strike="noStrike" cap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Викладачі  кафедри фармації, які викладають дисципліну:  </a:t>
            </a:r>
            <a:endParaRPr/>
          </a:p>
        </p:txBody>
      </p:sp>
      <p:sp>
        <p:nvSpPr>
          <p:cNvPr id="94" name="Google Shape;94;p2"/>
          <p:cNvSpPr txBox="1"/>
          <p:nvPr/>
        </p:nvSpPr>
        <p:spPr>
          <a:xfrm>
            <a:off x="8403021" y="5141230"/>
            <a:ext cx="3715089" cy="1255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Arial"/>
              <a:buNone/>
            </a:pPr>
            <a:r>
              <a:rPr lang="uk-UA" sz="2800" b="0" i="0" u="none" strike="noStrike" cap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Доцент, </a:t>
            </a:r>
            <a:r>
              <a:rPr lang="uk-UA" sz="2800" b="0" i="0" u="none" strike="noStrike" cap="none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к.б.н</a:t>
            </a:r>
            <a:r>
              <a:rPr lang="uk-UA" sz="2800" b="0" i="0" u="none" strike="noStrike" cap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r>
              <a:rPr lang="uk-UA" sz="2800" b="1" i="1" u="none" strike="noStrike" cap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Криклива Світлана Дмитрівна</a:t>
            </a:r>
            <a:endParaRPr sz="2800" b="1" i="1" u="none" strike="noStrike" cap="none" dirty="0">
              <a:solidFill>
                <a:srgbClr val="00206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95" name="Google Shape;95;p2"/>
          <p:cNvPicPr preferRelativeResize="0"/>
          <p:nvPr/>
        </p:nvPicPr>
        <p:blipFill rotWithShape="1">
          <a:blip r:embed="rId3">
            <a:alphaModFix/>
          </a:blip>
          <a:srcRect l="9734" t="9940" r="830" b="199"/>
          <a:stretch/>
        </p:blipFill>
        <p:spPr>
          <a:xfrm>
            <a:off x="8709890" y="1949816"/>
            <a:ext cx="2521527" cy="29906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470" y="229398"/>
            <a:ext cx="3121716" cy="2578457"/>
          </a:xfrm>
          <a:prstGeom prst="rect">
            <a:avLst/>
          </a:prstGeom>
        </p:spPr>
      </p:pic>
      <p:sp>
        <p:nvSpPr>
          <p:cNvPr id="6" name="Google Shape;94;p2"/>
          <p:cNvSpPr txBox="1"/>
          <p:nvPr/>
        </p:nvSpPr>
        <p:spPr>
          <a:xfrm>
            <a:off x="787295" y="3530381"/>
            <a:ext cx="3456886" cy="1255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Arial"/>
              <a:buNone/>
            </a:pPr>
            <a:r>
              <a:rPr lang="uk-UA" sz="2800" b="0" i="0" u="none" strike="noStrike" cap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Доцент, </a:t>
            </a:r>
            <a:r>
              <a:rPr lang="uk-UA" sz="2800" b="0" i="0" u="none" strike="noStrike" cap="none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к.б.н</a:t>
            </a:r>
            <a:r>
              <a:rPr lang="uk-UA" sz="2800" b="0" i="0" u="none" strike="noStrike" cap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r>
              <a:rPr lang="uk-UA" sz="2800" b="1" i="1" u="none" strike="noStrike" cap="none" dirty="0" err="1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Кременська</a:t>
            </a:r>
            <a:r>
              <a:rPr lang="uk-UA" sz="2800" b="1" i="1" u="none" strike="noStrike" cap="none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Лілія Вікторівна</a:t>
            </a:r>
            <a:endParaRPr sz="2800" b="1" i="1" u="none" strike="noStrike" cap="none" dirty="0">
              <a:solidFill>
                <a:srgbClr val="00206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"/>
          <p:cNvSpPr txBox="1">
            <a:spLocks noGrp="1"/>
          </p:cNvSpPr>
          <p:nvPr>
            <p:ph type="body" idx="2"/>
          </p:nvPr>
        </p:nvSpPr>
        <p:spPr>
          <a:xfrm>
            <a:off x="341194" y="406213"/>
            <a:ext cx="6105788" cy="3816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182"/>
              <a:buNone/>
            </a:pPr>
            <a:r>
              <a:rPr lang="uk-UA" sz="3182" b="1" i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Метою курсу:</a:t>
            </a:r>
            <a:endParaRPr dirty="0"/>
          </a:p>
          <a:p>
            <a:pPr marL="0" lvl="0" indent="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3182"/>
              <a:buNone/>
            </a:pPr>
            <a:r>
              <a:rPr lang="uk-UA" sz="3182" b="1" i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«Вирощування лікарських рослин»</a:t>
            </a:r>
            <a:r>
              <a:rPr lang="uk-UA" sz="3182" dirty="0">
                <a:latin typeface="Times New Roman"/>
                <a:ea typeface="Times New Roman"/>
                <a:cs typeface="Times New Roman"/>
                <a:sym typeface="Times New Roman"/>
              </a:rPr>
              <a:t> є досягнення раціональної експлуатації ресурсів лікарських рослин, розуміння технології їх вирощування й збереження та застосування у фармацевтичному виробництві.</a:t>
            </a:r>
            <a:endParaRPr sz="3182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28600" lvl="0" indent="-144145" algn="just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30"/>
              <a:buNone/>
            </a:pPr>
            <a:endParaRPr sz="1330" dirty="0"/>
          </a:p>
        </p:txBody>
      </p:sp>
      <p:pic>
        <p:nvPicPr>
          <p:cNvPr id="101" name="Google Shape;101;p3" descr="Картинки по запросу элементы технологии выращивания лекарственных растений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88811" y="2982728"/>
            <a:ext cx="4781801" cy="3627917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3" descr="Картинки по запросу вирощування лікарських рослин картинки"/>
          <p:cNvSpPr/>
          <p:nvPr/>
        </p:nvSpPr>
        <p:spPr>
          <a:xfrm>
            <a:off x="1679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"/>
          <p:cNvSpPr/>
          <p:nvPr/>
        </p:nvSpPr>
        <p:spPr>
          <a:xfrm>
            <a:off x="259307" y="313421"/>
            <a:ext cx="11641541" cy="3412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i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Завдання дисципліни:</a:t>
            </a:r>
            <a:endParaRPr/>
          </a:p>
          <a:p>
            <a:pPr marL="0" marR="0" lvl="0" indent="0" algn="just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uk-UA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Під час вивчення курсу «Вирощування лікарських рослин» здобувачі вищої освіти опановують наступний матеріал: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uk-UA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загальне уявлення та положення лікарських рослин в системі органічного світу, їх роль і значення в житті людини. Крім короткої історії взнають про сучасні господарства України які забезпечують потреби лікарської сировини рослинного походження для фармацевтичної галузі.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" name="Google Shape;108;p4" descr="&amp;Kcy;&amp;acy;&amp;rcy;&amp;tcy;&amp;icy;&amp;ncy;&amp;kcy;&amp;icy; &amp;pcy;&amp;ocy; &amp;zcy;&amp;acy;&amp;pcy;&amp;rcy;&amp;ocy;&amp;scy;&amp;ucy; &amp;kcy;&amp;acy;&amp;rcy;&amp;tcy;&amp;icy;&amp;ncy;&amp;kcy;&amp;icy; &amp;lcy;&amp;icy;&amp;scy;&amp;tcy;&amp;softcy;&amp;yacy; &amp;lcy;&amp;iecy;&amp;kcy;&amp;acy;&amp;rcy;&amp;scy;&amp;tcy;&amp;vcy;&amp;iecy;&amp;ncy;&amp;ncy;&amp;ocy;&amp;iecy; &amp;scy;&amp;iukcy;&amp;rcy;&amp;softcy;&amp;iecy;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05588" y="3643952"/>
            <a:ext cx="3440357" cy="30251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4" descr="&amp;Kcy;&amp;acy;&amp;rcy;&amp;tcy;&amp;icy;&amp;ncy;&amp;kcy;&amp;icy; &amp;pcy;&amp;ocy; &amp;zcy;&amp;acy;&amp;pcy;&amp;rcy;&amp;ocy;&amp;scy;&amp;ucy; &amp;kcy;&amp;acy;&amp;rcy;&amp;tcy;&amp;icy;&amp;ncy;&amp;kcy;&amp;icy; &amp;lcy;&amp;icy;&amp;scy;&amp;tcy;&amp;softcy;&amp;yacy; &amp;lcy;&amp;iecy;&amp;kcy;&amp;acy;&amp;rcy;&amp;scy;&amp;tcy;&amp;vcy;&amp;iecy;&amp;ncy;&amp;ncy;&amp;ocy;&amp;iecy; &amp;scy;&amp;iukcy;&amp;rcy;&amp;softcy;&amp;iecy;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571345" y="3851564"/>
            <a:ext cx="3100609" cy="2817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307" y="4017939"/>
            <a:ext cx="3733926" cy="248477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5"/>
          <p:cNvSpPr/>
          <p:nvPr/>
        </p:nvSpPr>
        <p:spPr>
          <a:xfrm>
            <a:off x="395785" y="1239834"/>
            <a:ext cx="11259403" cy="2569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lang="uk-UA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розглядають детальну класифікацію лікарських рослин не тільки за походженням і ступенем натуралізації, а також ботанічну і сільськогосподарську; за речовиною, яка накопичується як основна; за органами, які застосовують для приготування медичних препаратів та їх дією і навіть основним застосуванням.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5"/>
          <p:cNvSpPr/>
          <p:nvPr/>
        </p:nvSpPr>
        <p:spPr>
          <a:xfrm>
            <a:off x="723442" y="453064"/>
            <a:ext cx="4163512" cy="6132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i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Завдання дисципліни:</a:t>
            </a:r>
            <a:endParaRPr sz="3200" b="1" i="1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6" name="Google Shape;116;p5" descr="Картинки по запросу полив в теплице из поликарбоната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916489" y="3983293"/>
            <a:ext cx="2879725" cy="2744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5" descr="Картинки по запросу картинки по растениям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7504" y="3917554"/>
            <a:ext cx="3216987" cy="2875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38342" y="4160621"/>
            <a:ext cx="3755461" cy="238983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6"/>
          <p:cNvSpPr/>
          <p:nvPr/>
        </p:nvSpPr>
        <p:spPr>
          <a:xfrm>
            <a:off x="163773" y="396814"/>
            <a:ext cx="11668836" cy="3168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В аспекті курсу обов’язковими є деякі особливості агротехніки вирощування як однорічних, багаторічних трав'янистих лікарських так і деревних рослин. 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uk-UA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А саме: обробіток ґрунту, внесення добрив, підготовку насіння і посадкового матеріалу, власне посадку, догляд плантаціями. Розглядається вплив різноманітних факторів на якість ЛРС.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3" name="Google Shape;123;p6" descr="Картинки по запросу насіння у мішках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1421" y="3698543"/>
            <a:ext cx="3995643" cy="294350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8451" y="3698543"/>
            <a:ext cx="4618120" cy="307702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7"/>
          <p:cNvSpPr txBox="1">
            <a:spLocks noGrp="1"/>
          </p:cNvSpPr>
          <p:nvPr>
            <p:ph type="body" idx="1"/>
          </p:nvPr>
        </p:nvSpPr>
        <p:spPr>
          <a:xfrm>
            <a:off x="179294" y="313899"/>
            <a:ext cx="11672047" cy="3193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uk-UA" sz="2400">
                <a:latin typeface="Times New Roman"/>
                <a:ea typeface="Times New Roman"/>
                <a:cs typeface="Times New Roman"/>
                <a:sym typeface="Times New Roman"/>
              </a:rPr>
              <a:t>	Окремо, приділяється увага вимогам збиранню різних видів лікарської сировини в залежності від фенологічних фаз розвитку рослини (початок вегетації, бутонізація, цвітіння, плодоношення, закінчення вегетації) її подальше сушіння (повітряне, повітряно-тіньове, повітряно-сонячне, теплове, лофілізація) та зберігання (умови, термін, температура, вологість).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762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503" y="3193195"/>
            <a:ext cx="5163220" cy="304134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3235" y="3109143"/>
            <a:ext cx="4847733" cy="312540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8"/>
          <p:cNvSpPr/>
          <p:nvPr/>
        </p:nvSpPr>
        <p:spPr>
          <a:xfrm>
            <a:off x="286603" y="486476"/>
            <a:ext cx="11218460" cy="51398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lang="uk-UA" sz="3200" b="1" i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Передреквізити навчальної дисципліни</a:t>
            </a:r>
            <a:endParaRPr sz="3200" b="1" i="1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358775" algn="just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358775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Курс за вибором</a:t>
            </a:r>
            <a:r>
              <a:rPr lang="uk-UA" sz="24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«</a:t>
            </a:r>
            <a:r>
              <a:rPr lang="uk-UA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Вирощування лікарських рослин» базується на вивченні студентами фармацевтичної ботаніки, неорганічної хімії, органічної хімії,  інформаційної технології у фармації, латинської мови,  української мови.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endParaRPr sz="2400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lang="uk-UA" sz="3200" b="1" i="1" cap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</a:t>
            </a:r>
            <a:r>
              <a:rPr lang="uk-UA" sz="3200" b="1" i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остреквізити навчальної дисципліни</a:t>
            </a:r>
            <a:endParaRPr sz="3200" i="1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В</a:t>
            </a:r>
            <a:r>
              <a:rPr lang="uk-UA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ідповідно до вимог галузевого стандарту вищої освіти курс за вибором «Вирощування лікарських рослин» виконує додаткову роль не тільки серед біологічних дисциплін для певних професійно-орієнтованих і спеціальних дисциплін, а також закладає основи вивчення з ресурсознавства лікарських рослин, фармакогнозії, навчальної практики з фармацевтичної ботаніки, навчальної практики з фармакогнозії, фармакології, гомеопатії.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9"/>
          <p:cNvSpPr txBox="1">
            <a:spLocks noGrp="1"/>
          </p:cNvSpPr>
          <p:nvPr>
            <p:ph type="body" idx="1"/>
          </p:nvPr>
        </p:nvSpPr>
        <p:spPr>
          <a:xfrm>
            <a:off x="346881" y="406257"/>
            <a:ext cx="10515600" cy="60764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None/>
            </a:pPr>
            <a:r>
              <a:rPr lang="uk-UA" b="1" i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Тематика дисципліни:</a:t>
            </a:r>
            <a:endParaRPr/>
          </a:p>
          <a:p>
            <a:pPr marL="0" lvl="0" indent="0" algn="just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uk-UA">
                <a:latin typeface="Times New Roman"/>
                <a:ea typeface="Times New Roman"/>
                <a:cs typeface="Times New Roman"/>
                <a:sym typeface="Times New Roman"/>
              </a:rPr>
              <a:t>Класифікації лікарських рослин.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uk-UA">
                <a:latin typeface="Times New Roman"/>
                <a:ea typeface="Times New Roman"/>
                <a:cs typeface="Times New Roman"/>
                <a:sym typeface="Times New Roman"/>
              </a:rPr>
              <a:t>Агротехнічні прийоми вирощування лікарських рослин.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uk-UA">
                <a:latin typeface="Times New Roman"/>
                <a:ea typeface="Times New Roman"/>
                <a:cs typeface="Times New Roman"/>
                <a:sym typeface="Times New Roman"/>
              </a:rPr>
              <a:t>Загальні прийоми вирощування лікарських рослин.</a:t>
            </a:r>
            <a:endParaRPr/>
          </a:p>
          <a:p>
            <a:pPr marL="0" lvl="0" indent="0" algn="just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uk-UA">
                <a:latin typeface="Times New Roman"/>
                <a:ea typeface="Times New Roman"/>
                <a:cs typeface="Times New Roman"/>
                <a:sym typeface="Times New Roman"/>
              </a:rPr>
              <a:t>Вирощування лікарських рослин, у яких в якості лікарської сировини застосовують наземну частину рослини.</a:t>
            </a:r>
            <a:endParaRPr/>
          </a:p>
          <a:p>
            <a:pPr marL="0" lvl="0" indent="0" algn="just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uk-UA">
                <a:latin typeface="Times New Roman"/>
                <a:ea typeface="Times New Roman"/>
                <a:cs typeface="Times New Roman"/>
                <a:sym typeface="Times New Roman"/>
              </a:rPr>
              <a:t>Вирощування лікарських рослин у яких в якості лікарської сировини застосовують підземну частину рослини.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uk-UA">
                <a:latin typeface="Times New Roman"/>
                <a:ea typeface="Times New Roman"/>
                <a:cs typeface="Times New Roman"/>
                <a:sym typeface="Times New Roman"/>
              </a:rPr>
              <a:t>Вирощування лікарських рослин закритого ґрунту.</a:t>
            </a:r>
            <a:endParaRPr/>
          </a:p>
          <a:p>
            <a:pPr marL="0" lvl="0" indent="0" algn="just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uk-UA">
                <a:latin typeface="Times New Roman"/>
                <a:ea typeface="Times New Roman"/>
                <a:cs typeface="Times New Roman"/>
                <a:sym typeface="Times New Roman"/>
              </a:rPr>
              <a:t>Вирощування лікарських рослин, що культивують, як плодово-ягідні.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uk-UA">
                <a:latin typeface="Times New Roman"/>
                <a:ea typeface="Times New Roman"/>
                <a:cs typeface="Times New Roman"/>
                <a:sym typeface="Times New Roman"/>
              </a:rPr>
              <a:t>Вирощування лікарських рослин, що культивують, як сільськогосподарські.</a:t>
            </a:r>
            <a:endParaRPr/>
          </a:p>
          <a:p>
            <a:pPr marL="0" lvl="0" indent="0" algn="just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0"/>
          <p:cNvSpPr/>
          <p:nvPr/>
        </p:nvSpPr>
        <p:spPr>
          <a:xfrm>
            <a:off x="300251" y="225148"/>
            <a:ext cx="11409528" cy="2862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 i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Методи навчання: </a:t>
            </a:r>
            <a:endParaRPr sz="2000" b="1" i="1" dirty="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словесні</a:t>
            </a:r>
            <a:r>
              <a:rPr lang="uk-UA" sz="2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лекція, розповідь, пояснення, бесіда, дискусія, інструктаж, робота з книгою, Інтернет;</a:t>
            </a:r>
            <a:endParaRPr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наочні</a:t>
            </a:r>
            <a:r>
              <a:rPr lang="uk-UA" sz="2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демонстрація природних об’єктів, зображень за допомогою інформаційних технічних засобів, показ прийомів роботи, ілюстрацій, роздаткового матеріалу (свіжий, фіксований або сухий рослинний матеріал, колекції плодів, комплекти гербарних зразків лікарських рослин);</a:t>
            </a:r>
            <a:endParaRPr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практичні</a:t>
            </a:r>
            <a:r>
              <a:rPr lang="uk-UA" sz="2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практична робота, яка передбачає дослідження макроструктури рослинних об’єктів, гербарних зразків, визначення рослин. </a:t>
            </a:r>
            <a:endParaRPr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 i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Методи контролю: </a:t>
            </a:r>
            <a:r>
              <a:rPr lang="uk-UA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тестові завдання, гербарні зразки, рослинна сировина, ситуаційні завдання, реферативні доповіді, тестовий комп’ютерний контроль, питання до заліку.</a:t>
            </a:r>
            <a:endParaRPr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228" y="3391435"/>
            <a:ext cx="2469573" cy="329276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497" y="3087470"/>
            <a:ext cx="3101700" cy="397138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5616" y="3217635"/>
            <a:ext cx="2377911" cy="364036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1"/>
          <p:cNvSpPr/>
          <p:nvPr/>
        </p:nvSpPr>
        <p:spPr>
          <a:xfrm>
            <a:off x="218362" y="590098"/>
            <a:ext cx="10727141" cy="55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 i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Результати навчання дисципліни:</a:t>
            </a:r>
            <a:endParaRPr sz="3200" i="1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Здобувачі вищої освіти опановують матеріал про роль і значення лікарських рослин у традиційній та нетрадиційній медицині; класифікацію лікарських рослин, діагностичні ознаки, які мають значення при ідентифікації лікарської рослинної сировини; морфологічну будову, вегетативних та генеративних органів рослин, їх різноманітність; елементи технології вирощування рослин в залежності від природних факторів: підготовка ґрунту, посадка, догляд за рослинами; правила зберігання лікарських рослин та правила визначення якості лікарської сировини.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2"/>
          <p:cNvSpPr/>
          <p:nvPr/>
        </p:nvSpPr>
        <p:spPr>
          <a:xfrm>
            <a:off x="327547" y="257194"/>
            <a:ext cx="11177516" cy="3046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Таким чином, протягом вивчення курсу </a:t>
            </a:r>
            <a:r>
              <a:rPr lang="uk-UA" sz="3200" b="1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«Вирощування лікарських рослин» </a:t>
            </a:r>
            <a:r>
              <a:rPr lang="uk-UA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здобувачі розглядають близько 30 технологічних карт культивування рослин з подальшою можливістю їх застосування на дослідницьких ділянках закритого чи відкритого ґрунту, з можливістю вирощування лікарських рослини для отримання якісної сировини.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9" name="Google Shape;159;p12" descr="Картинки по запросу хозяйства лекарственных растений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26682" y="3304182"/>
            <a:ext cx="4278381" cy="3437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543" y="3492176"/>
            <a:ext cx="5162156" cy="324923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1455" y="25037"/>
            <a:ext cx="7389090" cy="680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4429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323</Words>
  <Application>Microsoft Office PowerPoint</Application>
  <PresentationFormat>Широкоэкранный</PresentationFormat>
  <Paragraphs>40</Paragraphs>
  <Slides>13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Calibri</vt:lpstr>
      <vt:lpstr>Times New Roman</vt:lpstr>
      <vt:lpstr>Tahoma</vt:lpstr>
      <vt:lpstr>Arial</vt:lpstr>
      <vt:lpstr>Noto Sans Symbols</vt:lpstr>
      <vt:lpstr>Тема Office</vt:lpstr>
      <vt:lpstr>МІНІСТЕРСТВО ОХОРОНИ ЗДОРОВ'Я УКРАЇНИ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МІНІСТЕРСТВО ОХОРОНИ ЗДОРОВ'Я УКРАЇНИ</dc:title>
  <dc:creator>юзер</dc:creator>
  <cp:lastModifiedBy>Пользователь Windows</cp:lastModifiedBy>
  <cp:revision>10</cp:revision>
  <dcterms:created xsi:type="dcterms:W3CDTF">2020-12-14T20:00:08Z</dcterms:created>
  <dcterms:modified xsi:type="dcterms:W3CDTF">2025-01-09T17:58:41Z</dcterms:modified>
</cp:coreProperties>
</file>