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 smtClean="0"/>
              <a:t>Редагувати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 smtClean="0"/>
              <a:t>Редагувати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Редагувати стиль зразка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45652" y="160414"/>
            <a:ext cx="8894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i="1" dirty="0" smtClean="0"/>
              <a:t>Вінницький національний медичний університет ім. М.І. Пирогова</a:t>
            </a:r>
            <a:endParaRPr lang="uk-UA" sz="2000" i="1" dirty="0"/>
          </a:p>
        </p:txBody>
      </p:sp>
      <p:sp>
        <p:nvSpPr>
          <p:cNvPr id="5" name="Прямокутник 4"/>
          <p:cNvSpPr/>
          <p:nvPr/>
        </p:nvSpPr>
        <p:spPr>
          <a:xfrm>
            <a:off x="4147891" y="560524"/>
            <a:ext cx="42402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i="1" dirty="0">
                <a:solidFill>
                  <a:srgbClr val="000000"/>
                </a:solidFill>
              </a:rPr>
              <a:t>Кафедра патологічної анатомії</a:t>
            </a:r>
            <a:endParaRPr lang="uk-UA" sz="2000" i="1" dirty="0"/>
          </a:p>
        </p:txBody>
      </p:sp>
      <p:sp>
        <p:nvSpPr>
          <p:cNvPr id="7" name="Прямокутник 6"/>
          <p:cNvSpPr/>
          <p:nvPr/>
        </p:nvSpPr>
        <p:spPr>
          <a:xfrm>
            <a:off x="1845652" y="1985713"/>
            <a:ext cx="51083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</a:rPr>
              <a:t> </a:t>
            </a:r>
            <a:endParaRPr lang="ru-RU" sz="2800" b="1" dirty="0"/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800" b="1" dirty="0" smtClean="0">
                <a:solidFill>
                  <a:srgbClr val="000000"/>
                </a:solidFill>
              </a:rPr>
              <a:t>АКТУАЛЬНІ ПРОБЛЕМИ КЛІНІЧНОЇ </a:t>
            </a:r>
            <a:r>
              <a:rPr lang="ru-RU" sz="2800" b="1" dirty="0" err="1" smtClean="0">
                <a:solidFill>
                  <a:srgbClr val="000000"/>
                </a:solidFill>
              </a:rPr>
              <a:t>ПАТОМОРФОЛОГІї</a:t>
            </a:r>
            <a:r>
              <a:rPr lang="ru-RU" sz="2800" b="1" dirty="0">
                <a:solidFill>
                  <a:srgbClr val="000000"/>
                </a:solidFill>
              </a:rPr>
              <a:t> </a:t>
            </a:r>
            <a:endParaRPr lang="ru-RU" sz="2800" b="1" dirty="0" smtClean="0">
              <a:solidFill>
                <a:srgbClr val="000000"/>
              </a:solidFill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2800" b="1" dirty="0" err="1" smtClean="0">
                <a:solidFill>
                  <a:srgbClr val="000000"/>
                </a:solidFill>
              </a:rPr>
              <a:t>навчальна</a:t>
            </a:r>
            <a:r>
              <a:rPr lang="ru-RU" sz="2800" b="1" dirty="0" smtClean="0">
                <a:solidFill>
                  <a:srgbClr val="000000"/>
                </a:solidFill>
              </a:rPr>
              <a:t> </a:t>
            </a:r>
            <a:r>
              <a:rPr lang="ru-RU" sz="2800" b="1" dirty="0" err="1" smtClean="0">
                <a:solidFill>
                  <a:srgbClr val="000000"/>
                </a:solidFill>
              </a:rPr>
              <a:t>дисципліна</a:t>
            </a:r>
            <a:r>
              <a:rPr lang="ru-RU" sz="2800" b="1" dirty="0" smtClean="0">
                <a:solidFill>
                  <a:srgbClr val="000000"/>
                </a:solidFill>
              </a:rPr>
              <a:t> за </a:t>
            </a:r>
            <a:r>
              <a:rPr lang="ru-RU" sz="2800" b="1" dirty="0" err="1" smtClean="0">
                <a:solidFill>
                  <a:srgbClr val="000000"/>
                </a:solidFill>
              </a:rPr>
              <a:t>вибором</a:t>
            </a:r>
            <a:endParaRPr lang="ru-RU" sz="28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474156" y="6488668"/>
            <a:ext cx="16376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i="1" smtClean="0"/>
              <a:t>Вінниця </a:t>
            </a:r>
            <a:r>
              <a:rPr lang="uk-UA" i="1" smtClean="0"/>
              <a:t>2023</a:t>
            </a:r>
            <a:endParaRPr lang="uk-UA" i="1" dirty="0" smtClean="0"/>
          </a:p>
        </p:txBody>
      </p:sp>
      <p:pic>
        <p:nvPicPr>
          <p:cNvPr id="4100" name="Picture 4" descr="ОПТИЧЕСКАЯ МИКРОСКОПИЯ. Венчурные инвестиции для ОПТИЧЕСКОЙ МИКРОСКОПИИ.  Стартап и инновационный проект оптического микроскоп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42532" y="2176905"/>
            <a:ext cx="3570207" cy="2677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7055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3588" y="665674"/>
            <a:ext cx="7357410" cy="705926"/>
          </a:xfrm>
        </p:spPr>
        <p:txBody>
          <a:bodyPr>
            <a:normAutofit/>
          </a:bodyPr>
          <a:lstStyle/>
          <a:p>
            <a:r>
              <a:rPr lang="uk-UA" sz="3200" dirty="0" smtClean="0"/>
              <a:t>Вступ</a:t>
            </a: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562148" y="1396538"/>
            <a:ext cx="9555685" cy="3777622"/>
          </a:xfrm>
        </p:spPr>
        <p:txBody>
          <a:bodyPr>
            <a:normAutofit/>
          </a:bodyPr>
          <a:lstStyle/>
          <a:p>
            <a:pPr algn="just"/>
            <a:r>
              <a:rPr lang="uk-UA" sz="2400" b="1" dirty="0"/>
              <a:t>Програма вивчення навчальної дисципліни</a:t>
            </a:r>
            <a:r>
              <a:rPr lang="uk-UA" sz="2400" dirty="0"/>
              <a:t> «Актуальні проблеми клінічної </a:t>
            </a:r>
            <a:r>
              <a:rPr lang="uk-UA" sz="2400" dirty="0" err="1"/>
              <a:t>патоморфології</a:t>
            </a:r>
            <a:r>
              <a:rPr lang="uk-UA" sz="2400" dirty="0"/>
              <a:t>» складена відповідно до Стандарту вищої освіти України (далі – Стандарт) </a:t>
            </a:r>
            <a:r>
              <a:rPr lang="uk-UA" sz="2400" u="sng" dirty="0"/>
              <a:t>другий </a:t>
            </a:r>
            <a:r>
              <a:rPr lang="uk-UA" sz="2400" u="sng" dirty="0" smtClean="0"/>
              <a:t>магістерський рівень</a:t>
            </a:r>
          </a:p>
          <a:p>
            <a:pPr marL="0" indent="0" algn="just">
              <a:buNone/>
            </a:pPr>
            <a:endParaRPr lang="uk-UA" sz="2400" dirty="0"/>
          </a:p>
          <a:p>
            <a:pPr algn="just"/>
            <a:r>
              <a:rPr lang="uk-UA" sz="2400" dirty="0" smtClean="0"/>
              <a:t>галузі </a:t>
            </a:r>
            <a:r>
              <a:rPr lang="uk-UA" sz="2400" dirty="0"/>
              <a:t>знань </a:t>
            </a:r>
            <a:r>
              <a:rPr lang="uk-UA" sz="2400" dirty="0" smtClean="0"/>
              <a:t> </a:t>
            </a:r>
            <a:r>
              <a:rPr lang="uk-UA" sz="2400" u="sng" dirty="0" smtClean="0"/>
              <a:t>22 </a:t>
            </a:r>
            <a:r>
              <a:rPr lang="uk-UA" sz="2400" u="sng" dirty="0"/>
              <a:t>«Охорона здоров’я</a:t>
            </a:r>
            <a:r>
              <a:rPr lang="uk-UA" sz="2400" u="sng" dirty="0" smtClean="0"/>
              <a:t>»</a:t>
            </a:r>
            <a:endParaRPr lang="uk-UA" sz="2400" dirty="0"/>
          </a:p>
          <a:p>
            <a:pPr algn="just"/>
            <a:r>
              <a:rPr lang="uk-UA" sz="2400" dirty="0" smtClean="0"/>
              <a:t>спеціальності  </a:t>
            </a:r>
            <a:r>
              <a:rPr lang="uk-UA" sz="2400" u="sng" dirty="0" smtClean="0"/>
              <a:t>222 </a:t>
            </a:r>
            <a:r>
              <a:rPr lang="uk-UA" sz="2400" u="sng" dirty="0"/>
              <a:t>«</a:t>
            </a:r>
            <a:r>
              <a:rPr lang="uk-UA" sz="2400" u="sng" dirty="0" smtClean="0"/>
              <a:t>Медицина»</a:t>
            </a:r>
          </a:p>
          <a:p>
            <a:pPr algn="just"/>
            <a:r>
              <a:rPr lang="uk-UA" sz="2400" dirty="0" smtClean="0"/>
              <a:t>освітньої </a:t>
            </a:r>
            <a:r>
              <a:rPr lang="uk-UA" sz="2400" dirty="0"/>
              <a:t>програми </a:t>
            </a:r>
            <a:r>
              <a:rPr lang="uk-UA" sz="2400" dirty="0" smtClean="0"/>
              <a:t> </a:t>
            </a:r>
            <a:r>
              <a:rPr lang="uk-UA" sz="2400" u="sng" dirty="0" smtClean="0"/>
              <a:t>«Медицина</a:t>
            </a:r>
            <a:r>
              <a:rPr lang="uk-UA" sz="2400" u="sng" dirty="0"/>
              <a:t>», «</a:t>
            </a:r>
            <a:r>
              <a:rPr lang="uk-UA" sz="2400" u="sng" dirty="0" smtClean="0"/>
              <a:t>Педіатрія»</a:t>
            </a:r>
            <a:endParaRPr lang="uk-UA" sz="2400" dirty="0"/>
          </a:p>
        </p:txBody>
      </p:sp>
      <p:pic>
        <p:nvPicPr>
          <p:cNvPr id="5124" name="Picture 4" descr="Вінницький національний медичний університет ім. М. І. Пирогова (ВНМУ) —  Освіта в Україн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20299" y="2676699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6502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2147" y="690612"/>
            <a:ext cx="8911687" cy="606173"/>
          </a:xfrm>
        </p:spPr>
        <p:txBody>
          <a:bodyPr>
            <a:normAutofit/>
          </a:bodyPr>
          <a:lstStyle/>
          <a:p>
            <a:r>
              <a:rPr lang="uk-UA" sz="3200" dirty="0"/>
              <a:t>Опис навчальної дисципліни</a:t>
            </a:r>
          </a:p>
        </p:txBody>
      </p:sp>
      <p:sp>
        <p:nvSpPr>
          <p:cNvPr id="5" name="Прямокутник 4"/>
          <p:cNvSpPr/>
          <p:nvPr/>
        </p:nvSpPr>
        <p:spPr>
          <a:xfrm>
            <a:off x="1562147" y="1709435"/>
            <a:ext cx="82357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>
                <a:solidFill>
                  <a:srgbClr val="000000"/>
                </a:solidFill>
                <a:latin typeface="Century Gothic" panose="020B0502020202020204" pitchFamily="34" charset="0"/>
              </a:rPr>
              <a:t>Предметом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 </a:t>
            </a:r>
            <a:r>
              <a:rPr lang="uk-UA" b="1" dirty="0">
                <a:solidFill>
                  <a:srgbClr val="000000"/>
                </a:solidFill>
                <a:latin typeface="Century Gothic" panose="020B0502020202020204" pitchFamily="34" charset="0"/>
              </a:rPr>
              <a:t>вивчення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  навчальної дисципліни є сучасні методи морфологічних досліджень, </a:t>
            </a:r>
            <a:r>
              <a:rPr lang="uk-UA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етіологія, патогенез та клінічні прояви 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хвороб, </a:t>
            </a:r>
            <a:r>
              <a:rPr lang="uk-UA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структурні основи ускладнень хвороб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, </a:t>
            </a:r>
            <a:r>
              <a:rPr lang="uk-UA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пухлини 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та </a:t>
            </a:r>
            <a:r>
              <a:rPr lang="uk-UA" dirty="0" smtClean="0">
                <a:solidFill>
                  <a:srgbClr val="000000"/>
                </a:solidFill>
                <a:latin typeface="Century Gothic" panose="020B0502020202020204" pitchFamily="34" charset="0"/>
              </a:rPr>
              <a:t>передпухлинні стани, нормативна 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документація.</a:t>
            </a:r>
            <a:endParaRPr lang="uk-UA" dirty="0">
              <a:latin typeface="Century Gothic" panose="020B0502020202020204" pitchFamily="34" charset="0"/>
            </a:endParaRPr>
          </a:p>
        </p:txBody>
      </p:sp>
      <p:sp>
        <p:nvSpPr>
          <p:cNvPr id="6" name="Прямокутник 5"/>
          <p:cNvSpPr/>
          <p:nvPr/>
        </p:nvSpPr>
        <p:spPr>
          <a:xfrm>
            <a:off x="1562147" y="3450090"/>
            <a:ext cx="82357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b="1" dirty="0">
                <a:solidFill>
                  <a:srgbClr val="000000"/>
                </a:solidFill>
                <a:latin typeface="Century Gothic" panose="020B0502020202020204" pitchFamily="34" charset="0"/>
              </a:rPr>
              <a:t>Міждисциплінарні зв’язки</a:t>
            </a:r>
            <a:r>
              <a:rPr lang="uk-UA" dirty="0">
                <a:solidFill>
                  <a:srgbClr val="000000"/>
                </a:solidFill>
                <a:latin typeface="Century Gothic" panose="020B0502020202020204" pitchFamily="34" charset="0"/>
              </a:rPr>
              <a:t>: нормальна анатомія, гістологія, нормальна фізіологія, біохімія, мікробіологія, патологічна анатомія, патологічна фізіологія, внутрішня медицина, загальна хірургія, онкологія, інфекційні хвороби та акушерство й гінекологія.</a:t>
            </a:r>
            <a:endParaRPr lang="uk-UA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721834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5397" y="698924"/>
            <a:ext cx="8911687" cy="631112"/>
          </a:xfrm>
        </p:spPr>
        <p:txBody>
          <a:bodyPr>
            <a:normAutofit/>
          </a:bodyPr>
          <a:lstStyle/>
          <a:p>
            <a:r>
              <a:rPr lang="uk-UA" sz="3200" dirty="0"/>
              <a:t>Мета та завдання навчальної дисципліни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591684" y="1701338"/>
            <a:ext cx="8915400" cy="3777622"/>
          </a:xfrm>
        </p:spPr>
        <p:txBody>
          <a:bodyPr>
            <a:noAutofit/>
          </a:bodyPr>
          <a:lstStyle/>
          <a:p>
            <a:pPr algn="just"/>
            <a:r>
              <a:rPr lang="uk-UA" dirty="0" smtClean="0"/>
              <a:t>1.1</a:t>
            </a:r>
            <a:r>
              <a:rPr lang="uk-UA" dirty="0"/>
              <a:t>. </a:t>
            </a:r>
            <a:r>
              <a:rPr lang="uk-UA" b="1" dirty="0"/>
              <a:t>Метою викладання навчальної дисципліни </a:t>
            </a:r>
            <a:r>
              <a:rPr lang="uk-UA" dirty="0"/>
              <a:t>«Актуальні проблеми клінічної </a:t>
            </a:r>
            <a:r>
              <a:rPr lang="uk-UA" dirty="0" err="1"/>
              <a:t>патоморфології</a:t>
            </a:r>
            <a:r>
              <a:rPr lang="uk-UA" dirty="0"/>
              <a:t>» є вивчення взаємозв’язку між клінічними проявами та морфологічними основами загальної та спеціальної патології </a:t>
            </a:r>
            <a:r>
              <a:rPr lang="uk-UA" dirty="0" err="1"/>
              <a:t>хвороб</a:t>
            </a:r>
            <a:r>
              <a:rPr lang="uk-UA" dirty="0"/>
              <a:t> людини, їх морфогенезу, патогенезу, </a:t>
            </a:r>
            <a:r>
              <a:rPr lang="uk-UA" dirty="0" err="1"/>
              <a:t>патокінезу</a:t>
            </a:r>
            <a:r>
              <a:rPr lang="uk-UA" dirty="0"/>
              <a:t>, </a:t>
            </a:r>
            <a:r>
              <a:rPr lang="uk-UA" dirty="0" err="1"/>
              <a:t>танатогенезу</a:t>
            </a:r>
            <a:r>
              <a:rPr lang="uk-UA" dirty="0"/>
              <a:t>, а також участь у прижиттєвій діагностиці захворювань шляхом дослідження </a:t>
            </a:r>
            <a:r>
              <a:rPr lang="uk-UA" dirty="0" err="1" smtClean="0"/>
              <a:t>біопсій</a:t>
            </a:r>
            <a:r>
              <a:rPr lang="uk-UA" dirty="0" smtClean="0"/>
              <a:t> </a:t>
            </a:r>
          </a:p>
          <a:p>
            <a:pPr algn="just"/>
            <a:r>
              <a:rPr lang="uk-UA" dirty="0"/>
              <a:t>1.2. </a:t>
            </a:r>
            <a:r>
              <a:rPr lang="uk-UA" b="1" dirty="0"/>
              <a:t>Основними завданнями вивчення дисципліни</a:t>
            </a:r>
            <a:r>
              <a:rPr lang="uk-UA" dirty="0"/>
              <a:t> «Актуальні проблеми клінічної </a:t>
            </a:r>
            <a:r>
              <a:rPr lang="uk-UA" dirty="0" err="1"/>
              <a:t>патоморфології</a:t>
            </a:r>
            <a:r>
              <a:rPr lang="uk-UA" dirty="0"/>
              <a:t>» є засвоєння сучасних методів морфологічного дослідження, трактування етіології, патогенезу та клінічних проявів </a:t>
            </a:r>
            <a:r>
              <a:rPr lang="uk-UA" dirty="0" err="1"/>
              <a:t>хвороб</a:t>
            </a:r>
            <a:r>
              <a:rPr lang="uk-UA" dirty="0"/>
              <a:t> в поєднанні з морфологічними змінами на різних етапах розвитку хвороби, структурних основ ускладнень та наслідків </a:t>
            </a:r>
            <a:r>
              <a:rPr lang="uk-UA" dirty="0" err="1"/>
              <a:t>хвороб</a:t>
            </a:r>
            <a:r>
              <a:rPr lang="uk-UA" dirty="0"/>
              <a:t>, що вивчаються впродовж курсу, поглиблене вивчення сучасних методів діагностики пухлин та передпухлинних станів, вивчення принципів формулювання клінічного та патологоанатомічного діагнозів згідно сучасних нормативних документів та актів.</a:t>
            </a:r>
          </a:p>
          <a:p>
            <a:pPr algn="just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9749947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7085" y="682299"/>
            <a:ext cx="8911687" cy="614486"/>
          </a:xfrm>
        </p:spPr>
        <p:txBody>
          <a:bodyPr>
            <a:normAutofit/>
          </a:bodyPr>
          <a:lstStyle/>
          <a:p>
            <a:r>
              <a:rPr lang="uk-UA" sz="3200" dirty="0"/>
              <a:t>Результати навчання для дисципліни: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583372" y="1421475"/>
            <a:ext cx="6355283" cy="52868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400" b="1" dirty="0" smtClean="0"/>
              <a:t>Студент буде знати</a:t>
            </a:r>
            <a:r>
              <a:rPr lang="uk-UA" sz="1400" b="1" dirty="0"/>
              <a:t>:</a:t>
            </a:r>
            <a:endParaRPr lang="uk-UA" sz="1400" dirty="0"/>
          </a:p>
          <a:p>
            <a:r>
              <a:rPr lang="uk-UA" sz="1400" dirty="0"/>
              <a:t>а) сучасні концепції патогенезу захворювань, які обумовлюють морфологічні прояви тих чи інших захворювань;</a:t>
            </a:r>
          </a:p>
          <a:p>
            <a:r>
              <a:rPr lang="uk-UA" sz="1400" dirty="0"/>
              <a:t>б) морфологічне підґрунтя </a:t>
            </a:r>
            <a:r>
              <a:rPr lang="uk-UA" sz="1400" dirty="0" err="1"/>
              <a:t>хвороб</a:t>
            </a:r>
            <a:r>
              <a:rPr lang="uk-UA" sz="1400" dirty="0"/>
              <a:t> на різних етапах їх розвитку, ускладнення та клініко-морфологічні форми нозологічних одиниць;</a:t>
            </a:r>
          </a:p>
          <a:p>
            <a:r>
              <a:rPr lang="uk-UA" sz="1400" dirty="0"/>
              <a:t>г) сучасні </a:t>
            </a:r>
            <a:r>
              <a:rPr lang="uk-UA" sz="1400" dirty="0" smtClean="0"/>
              <a:t>молекулярно-генетичні </a:t>
            </a:r>
            <a:r>
              <a:rPr lang="uk-UA" sz="1400" dirty="0"/>
              <a:t>методики прижиттєвої діагностики захворювань;</a:t>
            </a:r>
          </a:p>
          <a:p>
            <a:pPr marL="0" indent="0">
              <a:buNone/>
            </a:pPr>
            <a:r>
              <a:rPr lang="uk-UA" sz="1400" b="1" dirty="0" smtClean="0"/>
              <a:t>Студент буде вміти</a:t>
            </a:r>
            <a:r>
              <a:rPr lang="uk-UA" sz="1400" b="1" dirty="0"/>
              <a:t>:</a:t>
            </a:r>
            <a:endParaRPr lang="uk-UA" sz="1400" dirty="0"/>
          </a:p>
          <a:p>
            <a:r>
              <a:rPr lang="uk-UA" sz="1400" dirty="0"/>
              <a:t>а) аналізувати морфологічне підґрунтя </a:t>
            </a:r>
            <a:r>
              <a:rPr lang="uk-UA" sz="1400" dirty="0" err="1"/>
              <a:t>хвороб</a:t>
            </a:r>
            <a:r>
              <a:rPr lang="uk-UA" sz="1400" dirty="0"/>
              <a:t> людини для поглибленого засвоєння фундаментальних основ медицини та клінічної картини захворювань із подальшим використанням одержаних знань у практичній роботі лікаря.</a:t>
            </a:r>
          </a:p>
          <a:p>
            <a:r>
              <a:rPr lang="uk-UA" sz="1400" dirty="0"/>
              <a:t>б) зіставляти морфологічні і клінічні прояви </a:t>
            </a:r>
            <a:r>
              <a:rPr lang="uk-UA" sz="1400" dirty="0" err="1"/>
              <a:t>хвороб</a:t>
            </a:r>
            <a:r>
              <a:rPr lang="uk-UA" sz="1400" dirty="0"/>
              <a:t> на всіх етапах їх розвитку.</a:t>
            </a:r>
          </a:p>
          <a:p>
            <a:r>
              <a:rPr lang="uk-UA" sz="1400" dirty="0"/>
              <a:t>г) проводити диференційну діагностику результатів </a:t>
            </a:r>
            <a:r>
              <a:rPr lang="uk-UA" sz="1400" dirty="0" err="1"/>
              <a:t>імунофенотипування</a:t>
            </a:r>
            <a:r>
              <a:rPr lang="uk-UA" sz="1400" dirty="0"/>
              <a:t> злоякісних новоутворень із подальшим використанням одержаних знань у практичній роботі лікаря.</a:t>
            </a:r>
          </a:p>
          <a:p>
            <a:endParaRPr lang="uk-UA" sz="1400" dirty="0"/>
          </a:p>
        </p:txBody>
      </p:sp>
      <p:pic>
        <p:nvPicPr>
          <p:cNvPr id="4" name="Picture 2" descr="A Guide to Good Digestion Part 4: The Small Intestine - Spectrum  Chiropractic Natural Family Healthca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46472" y="4148050"/>
            <a:ext cx="3531429" cy="231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Kidney Biopsy of the Month: What is Normal? - Renal Fellow Netwo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11243" y="1421475"/>
            <a:ext cx="2601885" cy="2601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8650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5397" y="673986"/>
            <a:ext cx="8911687" cy="622799"/>
          </a:xfrm>
        </p:spPr>
        <p:txBody>
          <a:bodyPr>
            <a:normAutofit/>
          </a:bodyPr>
          <a:lstStyle/>
          <a:p>
            <a:pPr lvl="0"/>
            <a:r>
              <a:rPr lang="uk-UA" altLang="uk-UA" sz="3200" dirty="0">
                <a:latin typeface="Century Gothic" panose="020B0502020202020204" pitchFamily="34" charset="0"/>
                <a:cs typeface="Times New Roman" panose="02020603050405020304" pitchFamily="18" charset="0"/>
              </a:rPr>
              <a:t>Теми практичних </a:t>
            </a:r>
            <a:r>
              <a:rPr lang="uk-UA" altLang="uk-UA" sz="3200" dirty="0" smtClean="0">
                <a:latin typeface="Century Gothic" panose="020B0502020202020204" pitchFamily="34" charset="0"/>
                <a:cs typeface="Times New Roman" panose="02020603050405020304" pitchFamily="18" charset="0"/>
              </a:rPr>
              <a:t>занять</a:t>
            </a:r>
            <a:endParaRPr lang="uk-UA" sz="3200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54939478"/>
              </p:ext>
            </p:extLst>
          </p:nvPr>
        </p:nvGraphicFramePr>
        <p:xfrm>
          <a:off x="604327" y="1349307"/>
          <a:ext cx="9907154" cy="2802029"/>
        </p:xfrm>
        <a:graphic>
          <a:graphicData uri="http://schemas.openxmlformats.org/drawingml/2006/table">
            <a:tbl>
              <a:tblPr/>
              <a:tblGrid>
                <a:gridCol w="1141858">
                  <a:extLst>
                    <a:ext uri="{9D8B030D-6E8A-4147-A177-3AD203B41FA5}">
                      <a16:colId xmlns:a16="http://schemas.microsoft.com/office/drawing/2014/main" xmlns="" val="3755663375"/>
                    </a:ext>
                  </a:extLst>
                </a:gridCol>
                <a:gridCol w="8765296">
                  <a:extLst>
                    <a:ext uri="{9D8B030D-6E8A-4147-A177-3AD203B41FA5}">
                      <a16:colId xmlns:a16="http://schemas.microsoft.com/office/drawing/2014/main" xmlns="" val="3480348835"/>
                    </a:ext>
                  </a:extLst>
                </a:gridCol>
              </a:tblGrid>
              <a:tr h="400289">
                <a:tc>
                  <a:txBody>
                    <a:bodyPr/>
                    <a:lstStyle/>
                    <a:p>
                      <a:pPr marL="90157" indent="-90157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№</a:t>
                      </a:r>
                      <a:endParaRPr lang="uk-UA" i="0" dirty="0">
                        <a:effectLst/>
                        <a:latin typeface="+mn-lt"/>
                      </a:endParaRPr>
                    </a:p>
                    <a:p>
                      <a:pPr marL="90157" indent="-90157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з/п</a:t>
                      </a:r>
                      <a:endParaRPr lang="uk-UA" i="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Назва теми</a:t>
                      </a:r>
                      <a:endParaRPr lang="uk-UA" i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88610307"/>
                  </a:ext>
                </a:extLst>
              </a:tr>
              <a:tr h="600435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i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Роль клінічної </a:t>
                      </a:r>
                      <a:r>
                        <a:rPr lang="uk-UA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патоморфології</a:t>
                      </a: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в міжнародній системі охорони здоров’я. Сучасні аспекти морфологічного дослідження </a:t>
                      </a:r>
                      <a:r>
                        <a:rPr lang="uk-UA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біопсійного</a:t>
                      </a: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і операційного матеріалу в діагностиці захворювань.</a:t>
                      </a:r>
                      <a:endParaRPr lang="uk-UA" i="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77108107"/>
                  </a:ext>
                </a:extLst>
              </a:tr>
              <a:tr h="600435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uk-UA" i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Імуноморфологія, генетичне </a:t>
                      </a:r>
                      <a:r>
                        <a:rPr lang="uk-UA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фенотипування</a:t>
                      </a: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та </a:t>
                      </a:r>
                      <a:r>
                        <a:rPr lang="uk-UA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полімеразно</a:t>
                      </a: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-ланцюгова реакція, як сучасні методи діагностики і їх значення у верифікації пухлин та інших патологічних процесів.</a:t>
                      </a:r>
                      <a:endParaRPr lang="uk-UA" i="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42446402"/>
                  </a:ext>
                </a:extLst>
              </a:tr>
              <a:tr h="600435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uk-UA" i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Принципи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формулювання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клінічного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та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патологоанатомічного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діагнозів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згідно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сучасних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нормативних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документів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та </a:t>
                      </a:r>
                      <a:r>
                        <a:rPr lang="ru-RU" sz="120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актів</a:t>
                      </a:r>
                      <a:r>
                        <a:rPr lang="ru-RU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 </a:t>
                      </a:r>
                      <a:r>
                        <a:rPr lang="ru-RU" sz="120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Оформлення</a:t>
                      </a:r>
                      <a:r>
                        <a:rPr lang="ru-RU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протоколу </a:t>
                      </a:r>
                      <a:r>
                        <a:rPr lang="ru-RU" sz="120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розтину</a:t>
                      </a:r>
                      <a:r>
                        <a:rPr lang="ru-RU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 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Ятрогенна </a:t>
                      </a:r>
                      <a:r>
                        <a:rPr lang="ru-RU" sz="1200" i="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патологія</a:t>
                      </a:r>
                      <a:r>
                        <a:rPr lang="ru-RU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ru-RU" i="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04462799"/>
                  </a:ext>
                </a:extLst>
              </a:tr>
              <a:tr h="400289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uk-UA" i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Передпухлинні захворювання, </a:t>
                      </a:r>
                      <a:r>
                        <a:rPr lang="uk-UA" sz="1200" i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предиктори</a:t>
                      </a:r>
                      <a:r>
                        <a:rPr lang="uk-UA" sz="1200" i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та фактори ризику розвитку злоякісних пухлин тканин й органів</a:t>
                      </a:r>
                      <a:endParaRPr lang="uk-UA" i="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60452025"/>
                  </a:ext>
                </a:extLst>
              </a:tr>
              <a:tr h="200146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uk-UA" i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i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Залік</a:t>
                      </a:r>
                      <a:endParaRPr lang="uk-UA" i="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3302795"/>
                  </a:ext>
                </a:extLst>
              </a:tr>
            </a:tbl>
          </a:graphicData>
        </a:graphic>
      </p:graphicFrame>
      <p:pic>
        <p:nvPicPr>
          <p:cNvPr id="2053" name="Picture 5" descr="Киста молочной железы - симптомы, лечение, причины болезни, первые признак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1465" y="4353040"/>
            <a:ext cx="3205618" cy="215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Images taken at 20x resolution for breast tissue TMA cores stained with...  | Download Scientific Diagr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5732" y="4353040"/>
            <a:ext cx="5826040" cy="216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95056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3710" y="698924"/>
            <a:ext cx="8911687" cy="556297"/>
          </a:xfrm>
        </p:spPr>
        <p:txBody>
          <a:bodyPr>
            <a:normAutofit fontScale="90000"/>
          </a:bodyPr>
          <a:lstStyle/>
          <a:p>
            <a:r>
              <a:rPr lang="uk-UA" sz="3200" dirty="0"/>
              <a:t>Самостійна робота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0399881"/>
              </p:ext>
            </p:extLst>
          </p:nvPr>
        </p:nvGraphicFramePr>
        <p:xfrm>
          <a:off x="1603710" y="1596041"/>
          <a:ext cx="8792441" cy="3819785"/>
        </p:xfrm>
        <a:graphic>
          <a:graphicData uri="http://schemas.openxmlformats.org/drawingml/2006/table">
            <a:tbl>
              <a:tblPr/>
              <a:tblGrid>
                <a:gridCol w="799982">
                  <a:extLst>
                    <a:ext uri="{9D8B030D-6E8A-4147-A177-3AD203B41FA5}">
                      <a16:colId xmlns:a16="http://schemas.microsoft.com/office/drawing/2014/main" xmlns="" val="2729817392"/>
                    </a:ext>
                  </a:extLst>
                </a:gridCol>
                <a:gridCol w="7992459">
                  <a:extLst>
                    <a:ext uri="{9D8B030D-6E8A-4147-A177-3AD203B41FA5}">
                      <a16:colId xmlns:a16="http://schemas.microsoft.com/office/drawing/2014/main" xmlns="" val="688453430"/>
                    </a:ext>
                  </a:extLst>
                </a:gridCol>
              </a:tblGrid>
              <a:tr h="544886">
                <a:tc>
                  <a:txBody>
                    <a:bodyPr/>
                    <a:lstStyle/>
                    <a:p>
                      <a:pPr marL="90157" indent="-90157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№</a:t>
                      </a:r>
                      <a:endParaRPr lang="uk-UA" sz="1200" dirty="0">
                        <a:effectLst/>
                        <a:latin typeface="+mn-lt"/>
                      </a:endParaRPr>
                    </a:p>
                    <a:p>
                      <a:pPr marL="90157" indent="-90157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з/п</a:t>
                      </a:r>
                      <a:endParaRPr lang="uk-UA" sz="120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Назва теми</a:t>
                      </a:r>
                      <a:endParaRPr lang="uk-UA" sz="120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40406570"/>
                  </a:ext>
                </a:extLst>
              </a:tr>
              <a:tr h="1089771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</a:t>
                      </a:r>
                      <a:endParaRPr lang="uk-UA" sz="120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Лімфоми. Клініко-морфологічна та цитогенетична класифікації лімфом. Діагностичні і прогностичні імуногістохімічні маркери. Диференціальна діагностика і клінічне значення імунофенотипування лімфом.</a:t>
                      </a:r>
                      <a:endParaRPr lang="uk-UA" sz="120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34714531"/>
                  </a:ext>
                </a:extLst>
              </a:tr>
              <a:tr h="550470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endParaRPr lang="uk-UA" sz="120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Патологія жіночої статевої системи. Діагностичні і прогностичні </a:t>
                      </a:r>
                      <a:r>
                        <a:rPr lang="uk-UA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імуногістохімічні</a:t>
                      </a:r>
                      <a:r>
                        <a:rPr lang="uk-UA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маркери</a:t>
                      </a:r>
                      <a:r>
                        <a:rPr lang="uk-UA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uk-UA" sz="120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214420"/>
                  </a:ext>
                </a:extLst>
              </a:tr>
              <a:tr h="544886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endParaRPr lang="uk-UA" sz="120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Патологія чоловічої статевої системи. Діагностичні і прогностичні </a:t>
                      </a:r>
                      <a:r>
                        <a:rPr lang="uk-UA" sz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імуногістохімічні</a:t>
                      </a:r>
                      <a:r>
                        <a:rPr lang="uk-UA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маркери.</a:t>
                      </a:r>
                      <a:endParaRPr lang="uk-UA" sz="1200" dirty="0" smtClean="0">
                        <a:effectLst/>
                        <a:latin typeface="+mn-lt"/>
                      </a:endParaRPr>
                    </a:p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uk-UA" sz="120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56337637"/>
                  </a:ext>
                </a:extLst>
              </a:tr>
              <a:tr h="544886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uk-UA" sz="120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Патологія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органів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травного тракту.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Діагностичні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і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прогностичні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імуногістохімічні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ru-RU" sz="1200" dirty="0" err="1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маркери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endParaRPr lang="ru-RU" sz="120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23396552"/>
                  </a:ext>
                </a:extLst>
              </a:tr>
              <a:tr h="544886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120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uk-UA" sz="120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Патологія ендокринної системи. Діагностичні і прогностичні </a:t>
                      </a:r>
                      <a:r>
                        <a:rPr lang="uk-UA" sz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імуногістохімічні</a:t>
                      </a:r>
                      <a:r>
                        <a:rPr lang="uk-UA" sz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маркери.</a:t>
                      </a:r>
                      <a:endParaRPr lang="uk-UA" sz="1200" dirty="0">
                        <a:effectLst/>
                        <a:latin typeface="+mn-lt"/>
                      </a:endParaRPr>
                    </a:p>
                  </a:txBody>
                  <a:tcPr marL="68390" marR="68390" marT="0" marB="0" anchor="ctr">
                    <a:lnL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3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627984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209175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20982" y="624110"/>
            <a:ext cx="8911687" cy="597861"/>
          </a:xfrm>
        </p:spPr>
        <p:txBody>
          <a:bodyPr>
            <a:normAutofit/>
          </a:bodyPr>
          <a:lstStyle/>
          <a:p>
            <a:r>
              <a:rPr lang="uk-UA" sz="3200" dirty="0"/>
              <a:t>Методи </a:t>
            </a:r>
            <a:r>
              <a:rPr lang="uk-UA" sz="3200" dirty="0" smtClean="0"/>
              <a:t>навчання</a:t>
            </a:r>
            <a:endParaRPr lang="uk-UA" sz="320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620982" y="1221971"/>
            <a:ext cx="9883630" cy="4689251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uk-UA" sz="2300" b="1" dirty="0" smtClean="0"/>
              <a:t>Наочні</a:t>
            </a:r>
            <a:r>
              <a:rPr lang="uk-UA" sz="2300" b="1" dirty="0"/>
              <a:t>:</a:t>
            </a:r>
            <a:endParaRPr lang="uk-UA" sz="2300" dirty="0"/>
          </a:p>
          <a:p>
            <a:r>
              <a:rPr lang="uk-UA" sz="2300" dirty="0"/>
              <a:t>1. </a:t>
            </a:r>
            <a:r>
              <a:rPr lang="uk-UA" sz="2300" dirty="0" err="1"/>
              <a:t>Відскановані</a:t>
            </a:r>
            <a:r>
              <a:rPr lang="uk-UA" sz="2300" dirty="0"/>
              <a:t> зображення мікропрепаратів.</a:t>
            </a:r>
          </a:p>
          <a:p>
            <a:r>
              <a:rPr lang="uk-UA" sz="2300" dirty="0"/>
              <a:t>2. Копії протоколів патологоанатомічних розтинів тіл померлих.</a:t>
            </a:r>
          </a:p>
          <a:p>
            <a:r>
              <a:rPr lang="uk-UA" sz="2300" dirty="0"/>
              <a:t>3. Задачі з клініко-анатомічного аналізу </a:t>
            </a:r>
            <a:r>
              <a:rPr lang="uk-UA" sz="2300" dirty="0" err="1"/>
              <a:t>некропсійного</a:t>
            </a:r>
            <a:r>
              <a:rPr lang="uk-UA" sz="2300" dirty="0"/>
              <a:t> матеріалу.</a:t>
            </a:r>
          </a:p>
          <a:p>
            <a:r>
              <a:rPr lang="uk-UA" sz="2300" dirty="0"/>
              <a:t>4. Задачі з клініко-анатомічного аналізу </a:t>
            </a:r>
            <a:r>
              <a:rPr lang="uk-UA" sz="2300" dirty="0" err="1"/>
              <a:t>біопсійного</a:t>
            </a:r>
            <a:r>
              <a:rPr lang="uk-UA" sz="2300" dirty="0"/>
              <a:t> матеріалу.</a:t>
            </a:r>
          </a:p>
          <a:p>
            <a:r>
              <a:rPr lang="uk-UA" sz="2300" dirty="0"/>
              <a:t>5. Міжнародна класифікація </a:t>
            </a:r>
            <a:r>
              <a:rPr lang="uk-UA" sz="2300" dirty="0" err="1"/>
              <a:t>хвороб</a:t>
            </a:r>
            <a:r>
              <a:rPr lang="uk-UA" sz="2300" dirty="0"/>
              <a:t> 10 перегляд.</a:t>
            </a:r>
          </a:p>
          <a:p>
            <a:r>
              <a:rPr lang="uk-UA" sz="2300" dirty="0"/>
              <a:t>6. Протоколи </a:t>
            </a:r>
            <a:r>
              <a:rPr lang="uk-UA" sz="2300" dirty="0" err="1"/>
              <a:t>імуногістохімічного</a:t>
            </a:r>
            <a:r>
              <a:rPr lang="uk-UA" sz="2300" dirty="0"/>
              <a:t> дослідження (ІГХ).</a:t>
            </a:r>
          </a:p>
          <a:p>
            <a:r>
              <a:rPr lang="uk-UA" sz="2300" dirty="0"/>
              <a:t>7. Протоколи </a:t>
            </a:r>
            <a:r>
              <a:rPr lang="uk-UA" sz="2300" dirty="0" err="1"/>
              <a:t>полімеразно</a:t>
            </a:r>
            <a:r>
              <a:rPr lang="uk-UA" sz="2300" dirty="0"/>
              <a:t>-ланцюгової реакції (ПЛР).</a:t>
            </a:r>
          </a:p>
          <a:p>
            <a:pPr marL="0" indent="0">
              <a:buNone/>
            </a:pPr>
            <a:r>
              <a:rPr lang="uk-UA" sz="2300" b="1" dirty="0"/>
              <a:t>Практичні методи</a:t>
            </a:r>
            <a:endParaRPr lang="uk-UA" sz="2300" dirty="0"/>
          </a:p>
          <a:p>
            <a:r>
              <a:rPr lang="uk-UA" sz="2300" dirty="0"/>
              <a:t>1. Студентам рекомендується вести протоколи практичних занять.</a:t>
            </a:r>
          </a:p>
          <a:p>
            <a:r>
              <a:rPr lang="uk-UA" sz="2300" dirty="0"/>
              <a:t>2. Рішення задач з клініко-анатомічного аналізу </a:t>
            </a:r>
            <a:r>
              <a:rPr lang="uk-UA" sz="2300" dirty="0" err="1"/>
              <a:t>некропсійного</a:t>
            </a:r>
            <a:r>
              <a:rPr lang="uk-UA" sz="2300" dirty="0"/>
              <a:t> матеріалу.</a:t>
            </a:r>
          </a:p>
          <a:p>
            <a:r>
              <a:rPr lang="uk-UA" sz="2300" dirty="0"/>
              <a:t>3. Оформлення клінічного та патологоанатомічного діагнозів. Заповнення лікарського свідоцтва про смерть.</a:t>
            </a:r>
          </a:p>
          <a:p>
            <a:r>
              <a:rPr lang="uk-UA" sz="2300" dirty="0"/>
              <a:t>4. Рішення задач з клініко-анатомічного аналізу </a:t>
            </a:r>
            <a:r>
              <a:rPr lang="uk-UA" sz="2300" dirty="0" err="1"/>
              <a:t>біопсійного</a:t>
            </a:r>
            <a:r>
              <a:rPr lang="uk-UA" sz="2300" dirty="0"/>
              <a:t> матеріалу.</a:t>
            </a:r>
          </a:p>
          <a:p>
            <a:r>
              <a:rPr lang="uk-UA" sz="2300" dirty="0"/>
              <a:t>5. Рішення задач з диференційної діагностики ІГХ</a:t>
            </a:r>
          </a:p>
          <a:p>
            <a:r>
              <a:rPr lang="uk-UA" sz="2300" dirty="0"/>
              <a:t>6. Рішення задач з диференційної діагностики ПЛР.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307789998"/>
      </p:ext>
    </p:extLst>
  </p:cSld>
  <p:clrMapOvr>
    <a:masterClrMapping/>
  </p:clrMapOvr>
</p:sld>
</file>

<file path=ppt/theme/theme1.xml><?xml version="1.0" encoding="utf-8"?>
<a:theme xmlns:a="http://schemas.openxmlformats.org/drawingml/2006/main" name="Пасмо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119</TotalTime>
  <Words>413</Words>
  <Application>Microsoft Office PowerPoint</Application>
  <PresentationFormat>Произвольный</PresentationFormat>
  <Paragraphs>71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Пасмо</vt:lpstr>
      <vt:lpstr>Слайд 1</vt:lpstr>
      <vt:lpstr>Вступ</vt:lpstr>
      <vt:lpstr>Опис навчальної дисципліни</vt:lpstr>
      <vt:lpstr>Мета та завдання навчальної дисципліни</vt:lpstr>
      <vt:lpstr>Результати навчання для дисципліни:</vt:lpstr>
      <vt:lpstr>Теми практичних занять</vt:lpstr>
      <vt:lpstr>Самостійна робота</vt:lpstr>
      <vt:lpstr>Методи навчання</vt:lpstr>
    </vt:vector>
  </TitlesOfParts>
  <Company>diakov.net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Prozector Med</dc:creator>
  <cp:lastModifiedBy>patanatomy5</cp:lastModifiedBy>
  <cp:revision>18</cp:revision>
  <dcterms:created xsi:type="dcterms:W3CDTF">2020-12-17T08:35:26Z</dcterms:created>
  <dcterms:modified xsi:type="dcterms:W3CDTF">2023-10-09T11:40:44Z</dcterms:modified>
</cp:coreProperties>
</file>