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2" r:id="rId8"/>
    <p:sldId id="263" r:id="rId9"/>
    <p:sldId id="264" r:id="rId10"/>
    <p:sldId id="261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568952" cy="1152128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/>
              <a:t>Вінницький національний медичний університет ім. М.І. Пирогова</a:t>
            </a:r>
          </a:p>
          <a:p>
            <a:pPr algn="ctr"/>
            <a:r>
              <a:rPr lang="uk-UA" sz="2000" b="1" dirty="0"/>
              <a:t>Кафедра клінічної фармації та клінічної фармакології</a:t>
            </a: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72816"/>
            <a:ext cx="7175351" cy="3744416"/>
          </a:xfrm>
        </p:spPr>
        <p:txBody>
          <a:bodyPr/>
          <a:lstStyle/>
          <a:p>
            <a: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Побічна дія лікарських засобів</a:t>
            </a:r>
            <a:b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b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i="1" dirty="0">
                <a:ln w="1905"/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елективний курс</a:t>
            </a:r>
            <a:endParaRPr lang="uk-UA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43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4568295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Актуальність: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136904" cy="5040560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1"/>
                </a:solidFill>
              </a:rPr>
              <a:t>За даними ВООЗ, побічна дія на ЛЗ виникає у 0,4%-10-20% госпіталізованих хворих і у 2,5%-28% амбулаторних хворих. Летальність від побічної дії ліків знаходиться на 5 місці в світі (після захворювань серцево-судинної системи, легень, онкологічної патології, травм).</a:t>
            </a:r>
          </a:p>
          <a:p>
            <a:r>
              <a:rPr lang="uk-UA" dirty="0">
                <a:solidFill>
                  <a:schemeClr val="tx1"/>
                </a:solidFill>
              </a:rPr>
              <a:t>Згідно з наказом МОЗ України від 29.12.2011 №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uk-UA" dirty="0">
                <a:solidFill>
                  <a:schemeClr val="tx1"/>
                </a:solidFill>
              </a:rPr>
              <a:t>1005 “Про внесення змін до наказу МОЗ України від 27.12.2006 № 898” та після набуття його чинності з 02.04.2012 про випадки побічних реакцій та/або відсутності ефективності лікарських засобів повинні подавати інформацію не лише лікарі, а й медичні сестри, фельдшери, акушери, провізори та фармацевти. До цього процесу також залучатимуться пацієнти, їх представники та організації, що захищають права пацієнтів.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2698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836712"/>
            <a:ext cx="7848872" cy="5112568"/>
          </a:xfrm>
        </p:spPr>
        <p:txBody>
          <a:bodyPr>
            <a:normAutofit fontScale="92500"/>
          </a:bodyPr>
          <a:lstStyle/>
          <a:p>
            <a:r>
              <a:rPr lang="uk-UA" sz="2600" dirty="0">
                <a:solidFill>
                  <a:schemeClr val="tx1"/>
                </a:solidFill>
              </a:rPr>
              <a:t>Сучасні підходи щодо нагляду за безпекою ліків в Україні (система </a:t>
            </a:r>
            <a:r>
              <a:rPr lang="uk-UA" sz="2600" dirty="0" err="1">
                <a:solidFill>
                  <a:schemeClr val="tx1"/>
                </a:solidFill>
              </a:rPr>
              <a:t>Фармаконагляду</a:t>
            </a:r>
            <a:r>
              <a:rPr lang="uk-UA" sz="2600" dirty="0">
                <a:solidFill>
                  <a:schemeClr val="tx1"/>
                </a:solidFill>
              </a:rPr>
              <a:t>) передбачають збір інформації про всі лікарські засоби, включаючи медичні імунобіологічні препарати, з метою наукової оцінки та контролю інформації про побічні реакції лікарських препаратів в умовах їх звичайного застосування з метою прийняття відповідних регуляторних рішень.  У зв’язку з цим заповнюється  «Карта-повідомлення про побічну реакцію (ПР)», Медичним та фармацевтичним працівникам відповідно до Додатку 6 до Порядку здійснення </a:t>
            </a:r>
            <a:r>
              <a:rPr lang="uk-UA" sz="2600" dirty="0" err="1">
                <a:solidFill>
                  <a:schemeClr val="tx1"/>
                </a:solidFill>
              </a:rPr>
              <a:t>фармаконагляду</a:t>
            </a:r>
            <a:r>
              <a:rPr lang="uk-UA" sz="2600" dirty="0">
                <a:solidFill>
                  <a:schemeClr val="tx1"/>
                </a:solidFill>
              </a:rPr>
              <a:t>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4855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4716016" y="836712"/>
            <a:ext cx="3887288" cy="334555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000" b="1" dirty="0">
                <a:solidFill>
                  <a:srgbClr val="C00000"/>
                </a:solidFill>
              </a:rPr>
              <a:t>Терапія </a:t>
            </a:r>
            <a:r>
              <a:rPr lang="en-US" sz="2000" b="1" dirty="0">
                <a:solidFill>
                  <a:srgbClr val="C00000"/>
                </a:solidFill>
              </a:rPr>
              <a:t>COVID-19</a:t>
            </a:r>
          </a:p>
          <a:p>
            <a:pPr marL="45720" indent="0">
              <a:buNone/>
            </a:pPr>
            <a:r>
              <a:rPr lang="uk-UA" sz="1800" dirty="0">
                <a:solidFill>
                  <a:schemeClr val="tx1"/>
                </a:solidFill>
              </a:rPr>
              <a:t>Комбінація </a:t>
            </a:r>
            <a:r>
              <a:rPr lang="uk-UA" sz="1800" dirty="0" err="1">
                <a:solidFill>
                  <a:schemeClr val="tx1"/>
                </a:solidFill>
              </a:rPr>
              <a:t>гідроксихлорохін-азитроміцин</a:t>
            </a:r>
            <a:r>
              <a:rPr lang="uk-UA" sz="1800" dirty="0">
                <a:solidFill>
                  <a:schemeClr val="tx1"/>
                </a:solidFill>
              </a:rPr>
              <a:t> асоціювалась із підвищеним ризиком</a:t>
            </a:r>
            <a:r>
              <a:rPr lang="en-US" sz="1800" dirty="0">
                <a:solidFill>
                  <a:schemeClr val="tx1"/>
                </a:solidFill>
              </a:rPr>
              <a:t>:</a:t>
            </a:r>
          </a:p>
          <a:p>
            <a:r>
              <a:rPr lang="uk-UA" sz="1800" dirty="0" err="1">
                <a:solidFill>
                  <a:schemeClr val="tx1"/>
                </a:solidFill>
              </a:rPr>
              <a:t>Кардіоваскулярна</a:t>
            </a:r>
            <a:r>
              <a:rPr lang="uk-UA" sz="1800" dirty="0">
                <a:solidFill>
                  <a:schemeClr val="tx1"/>
                </a:solidFill>
              </a:rPr>
              <a:t> смертність</a:t>
            </a:r>
            <a:r>
              <a:rPr lang="en-US" sz="1800" dirty="0">
                <a:solidFill>
                  <a:schemeClr val="tx1"/>
                </a:solidFill>
              </a:rPr>
              <a:t>: HR 2.19 (95% CI 1.22-3.94)</a:t>
            </a:r>
          </a:p>
          <a:p>
            <a:r>
              <a:rPr lang="uk-UA" sz="1800" dirty="0">
                <a:solidFill>
                  <a:schemeClr val="tx1"/>
                </a:solidFill>
              </a:rPr>
              <a:t>Стенокардія</a:t>
            </a:r>
            <a:r>
              <a:rPr lang="en-US" sz="1800" dirty="0">
                <a:solidFill>
                  <a:schemeClr val="tx1"/>
                </a:solidFill>
              </a:rPr>
              <a:t>: HR 1.15 (95% CI 1.05-1.26)</a:t>
            </a:r>
          </a:p>
          <a:p>
            <a:r>
              <a:rPr lang="uk-UA" sz="1800" dirty="0">
                <a:solidFill>
                  <a:schemeClr val="tx1"/>
                </a:solidFill>
              </a:rPr>
              <a:t>Серцева недостатність</a:t>
            </a:r>
            <a:r>
              <a:rPr lang="en-US" sz="1800" dirty="0">
                <a:solidFill>
                  <a:schemeClr val="tx1"/>
                </a:solidFill>
              </a:rPr>
              <a:t>: HR 1.22 (95% CI 1.02-1.45)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6" y="836712"/>
            <a:ext cx="3888433" cy="3384376"/>
          </a:xfr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39552" y="4293096"/>
            <a:ext cx="7776863" cy="1795389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uk-UA" sz="2000" b="0" dirty="0" err="1">
                <a:solidFill>
                  <a:schemeClr val="tx1"/>
                </a:solidFill>
                <a:effectLst/>
              </a:rPr>
              <a:t>Гідроксихлорохін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 + </a:t>
            </a:r>
            <a:r>
              <a:rPr lang="uk-UA" sz="2000" b="0" dirty="0" err="1">
                <a:solidFill>
                  <a:schemeClr val="tx1"/>
                </a:solidFill>
                <a:effectLst/>
              </a:rPr>
              <a:t>Азитроміцин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: 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небезпечна комбінація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?</a:t>
            </a:r>
            <a:endParaRPr lang="uk-UA" sz="2000" b="0" dirty="0">
              <a:solidFill>
                <a:schemeClr val="tx1"/>
              </a:solidFill>
              <a:effectLst/>
            </a:endParaRPr>
          </a:p>
          <a:p>
            <a:pPr algn="l"/>
            <a:endParaRPr lang="uk-UA" sz="2000" b="0" dirty="0">
              <a:solidFill>
                <a:schemeClr val="tx1"/>
              </a:solidFill>
              <a:effectLst/>
            </a:endParaRPr>
          </a:p>
          <a:p>
            <a:pPr algn="l"/>
            <a:r>
              <a:rPr lang="uk-UA" sz="2000" b="0" dirty="0">
                <a:solidFill>
                  <a:schemeClr val="tx1"/>
                </a:solidFill>
                <a:effectLst/>
              </a:rPr>
              <a:t>Результат взаємодії цих двох препаратів є прогнозованим – сумація ефекту подовження інтервалу 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QT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, що є ризиком виникнення фатальних аритмій по типу </a:t>
            </a:r>
            <a:r>
              <a:rPr lang="en-US" sz="2000" b="0" dirty="0" err="1">
                <a:solidFill>
                  <a:schemeClr val="tx1"/>
                </a:solidFill>
                <a:effectLst/>
              </a:rPr>
              <a:t>Torsades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 de Pointes</a:t>
            </a:r>
            <a:br>
              <a:rPr lang="en-US" sz="2000" b="0" dirty="0">
                <a:solidFill>
                  <a:schemeClr val="tx1"/>
                </a:solidFill>
                <a:effectLst/>
              </a:rPr>
            </a:br>
            <a:endParaRPr lang="uk-UA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32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4381872" cy="1001048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Ціль занять: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628800"/>
            <a:ext cx="7992888" cy="39604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k-UA" sz="3200" dirty="0">
                <a:solidFill>
                  <a:schemeClr val="tx1"/>
                </a:solidFill>
              </a:rPr>
              <a:t>Зосередити увагу студентів на важливості прогнозу, виявлення, лікування та профілактики побічних реакцій, що виникають при застосуванні ЛЗ та несуть загрозу здоров’ю та життю пацієнтів.</a:t>
            </a:r>
          </a:p>
        </p:txBody>
      </p:sp>
    </p:spTree>
    <p:extLst>
      <p:ext uri="{BB962C8B-B14F-4D97-AF65-F5344CB8AC3E}">
        <p14:creationId xmlns:p14="http://schemas.microsoft.com/office/powerpoint/2010/main" val="1460158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260648"/>
            <a:ext cx="3141960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Мета: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844824"/>
            <a:ext cx="7632848" cy="3744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4000" dirty="0">
                <a:solidFill>
                  <a:schemeClr val="tx1"/>
                </a:solidFill>
              </a:rPr>
              <a:t>Навчити студентів, виявляти, </a:t>
            </a:r>
            <a:r>
              <a:rPr lang="uk-UA" sz="4000" dirty="0" err="1">
                <a:solidFill>
                  <a:schemeClr val="tx1"/>
                </a:solidFill>
              </a:rPr>
              <a:t>профілактувати</a:t>
            </a:r>
            <a:r>
              <a:rPr lang="uk-UA" sz="4000" dirty="0">
                <a:solidFill>
                  <a:schemeClr val="tx1"/>
                </a:solidFill>
              </a:rPr>
              <a:t> та лікувати побічні реакції, що  виникли у пацієнта при застосуванні ЛЗ.</a:t>
            </a:r>
          </a:p>
        </p:txBody>
      </p:sp>
    </p:spTree>
    <p:extLst>
      <p:ext uri="{BB962C8B-B14F-4D97-AF65-F5344CB8AC3E}">
        <p14:creationId xmlns:p14="http://schemas.microsoft.com/office/powerpoint/2010/main" val="2097846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332656"/>
            <a:ext cx="387781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Предмет: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8352928" cy="4680520"/>
          </a:xfrm>
        </p:spPr>
        <p:txBody>
          <a:bodyPr>
            <a:normAutofit fontScale="92500" lnSpcReduction="20000"/>
          </a:bodyPr>
          <a:lstStyle/>
          <a:p>
            <a:r>
              <a:rPr lang="uk-UA" sz="2600" dirty="0">
                <a:solidFill>
                  <a:schemeClr val="tx1"/>
                </a:solidFill>
              </a:rPr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r>
              <a:rPr lang="uk-UA" sz="2600" dirty="0">
                <a:solidFill>
                  <a:schemeClr val="tx1"/>
                </a:solidFill>
              </a:rPr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r>
              <a:rPr lang="uk-UA" sz="2600" dirty="0">
                <a:solidFill>
                  <a:schemeClr val="tx1"/>
                </a:solidFill>
              </a:rPr>
              <a:t>Заходи, що сприяють підвищенню та зменшенню виникненню побічних реакцій на лікарські засоби</a:t>
            </a:r>
          </a:p>
          <a:p>
            <a:r>
              <a:rPr lang="uk-UA" sz="2600" dirty="0">
                <a:solidFill>
                  <a:schemeClr val="tx1"/>
                </a:solidFill>
              </a:rPr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600" dirty="0" err="1">
                <a:solidFill>
                  <a:schemeClr val="tx1"/>
                </a:solidFill>
              </a:rPr>
              <a:t>фармакотерапевтичних</a:t>
            </a:r>
            <a:r>
              <a:rPr lang="uk-UA" sz="2600" dirty="0">
                <a:solidFill>
                  <a:schemeClr val="tx1"/>
                </a:solidFill>
              </a:rPr>
              <a:t> груп.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01032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44" y="188640"/>
            <a:ext cx="783825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Студент повинен знати: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640960" cy="576064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dirty="0">
                <a:solidFill>
                  <a:schemeClr val="tx1"/>
                </a:solidFill>
              </a:rPr>
              <a:t>особливості системи фармакологічного нагляду в Україні. Зміст основних регламентуючих документів МОЗ України з питань здійснення фармакологічного нагляду в Україні, джерела інформації про побічну дію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основні принципи проведення </a:t>
            </a:r>
            <a:r>
              <a:rPr lang="uk-UA" dirty="0" err="1">
                <a:solidFill>
                  <a:schemeClr val="tx1"/>
                </a:solidFill>
              </a:rPr>
              <a:t>фармакокінетичних</a:t>
            </a:r>
            <a:r>
              <a:rPr lang="uk-UA" dirty="0">
                <a:solidFill>
                  <a:schemeClr val="tx1"/>
                </a:solidFill>
              </a:rPr>
              <a:t> досліджень і моніторингу спостереження за концентрацією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основні </a:t>
            </a:r>
            <a:r>
              <a:rPr lang="uk-UA" dirty="0" err="1">
                <a:solidFill>
                  <a:schemeClr val="tx1"/>
                </a:solidFill>
              </a:rPr>
              <a:t>фармакокінетичні</a:t>
            </a:r>
            <a:r>
              <a:rPr lang="uk-UA" dirty="0">
                <a:solidFill>
                  <a:schemeClr val="tx1"/>
                </a:solidFill>
              </a:rPr>
              <a:t> параметри ЛЗ, їх динаміку при різній патології, в залежності від віку, в період вагітності та лактації;</a:t>
            </a:r>
          </a:p>
          <a:p>
            <a:pPr lvl="0"/>
            <a:r>
              <a:rPr lang="uk-UA" dirty="0" err="1">
                <a:solidFill>
                  <a:schemeClr val="tx1"/>
                </a:solidFill>
              </a:rPr>
              <a:t>фармакодинамічні</a:t>
            </a:r>
            <a:r>
              <a:rPr lang="uk-UA" dirty="0">
                <a:solidFill>
                  <a:schemeClr val="tx1"/>
                </a:solidFill>
              </a:rPr>
              <a:t> ефекти основних груп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особливості та основні види взаємодії препаратів; методи оцінки клінічної ефективності застосування основних груп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побічну дію найбільш розповсюджених ЛЗ, способи профілактики і корекції;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особливості ведення історій </a:t>
            </a:r>
            <a:r>
              <a:rPr lang="uk-UA" dirty="0" err="1">
                <a:solidFill>
                  <a:schemeClr val="tx1"/>
                </a:solidFill>
              </a:rPr>
              <a:t>хвороб</a:t>
            </a:r>
            <a:r>
              <a:rPr lang="uk-UA" dirty="0">
                <a:solidFill>
                  <a:schemeClr val="tx1"/>
                </a:solidFill>
              </a:rPr>
              <a:t> та листів призначень хворих, спостереженням за динамікою захворювання. При проведенні </a:t>
            </a:r>
            <a:r>
              <a:rPr lang="uk-UA" dirty="0" err="1">
                <a:solidFill>
                  <a:schemeClr val="tx1"/>
                </a:solidFill>
              </a:rPr>
              <a:t>курації</a:t>
            </a:r>
            <a:r>
              <a:rPr lang="uk-UA" dirty="0">
                <a:solidFill>
                  <a:schemeClr val="tx1"/>
                </a:solidFill>
              </a:rPr>
              <a:t> кожний студент здійснює індивідуальний контроль за ефективністю та безпекою призначеної фармакотерапії. Кооперації в стосунках між студентом, хворим, викладачем забезпечують виживання набутих знань та придбання практичних навичок.</a:t>
            </a:r>
          </a:p>
        </p:txBody>
      </p:sp>
    </p:spTree>
    <p:extLst>
      <p:ext uri="{BB962C8B-B14F-4D97-AF65-F5344CB8AC3E}">
        <p14:creationId xmlns:p14="http://schemas.microsoft.com/office/powerpoint/2010/main" val="597276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747821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Студент повинен вміти: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733256"/>
          </a:xfrm>
        </p:spPr>
        <p:txBody>
          <a:bodyPr>
            <a:normAutofit lnSpcReduction="10000"/>
          </a:bodyPr>
          <a:lstStyle/>
          <a:p>
            <a:pPr lvl="0"/>
            <a:r>
              <a:rPr lang="uk-UA" dirty="0">
                <a:solidFill>
                  <a:schemeClr val="tx1"/>
                </a:solidFill>
              </a:rPr>
              <a:t>дотримуватись правил етики та деонтології, вирішувати комплекс задач, пов’язаних із взаєминами лікаря, клінічного </a:t>
            </a:r>
            <a:r>
              <a:rPr lang="uk-UA" dirty="0" err="1">
                <a:solidFill>
                  <a:schemeClr val="tx1"/>
                </a:solidFill>
              </a:rPr>
              <a:t>фармацевта</a:t>
            </a:r>
            <a:r>
              <a:rPr lang="uk-UA" dirty="0">
                <a:solidFill>
                  <a:schemeClr val="tx1"/>
                </a:solidFill>
              </a:rPr>
              <a:t> і хворого;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аналізувати результати спостережень фармакокінетики та </a:t>
            </a:r>
            <a:r>
              <a:rPr lang="uk-UA" dirty="0" err="1">
                <a:solidFill>
                  <a:schemeClr val="tx1"/>
                </a:solidFill>
              </a:rPr>
              <a:t>фармакодинаміки</a:t>
            </a:r>
            <a:r>
              <a:rPr lang="uk-UA" dirty="0">
                <a:solidFill>
                  <a:schemeClr val="tx1"/>
                </a:solidFill>
              </a:rPr>
              <a:t>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вибирати необхідний комплекс методів спостереження для оцінки </a:t>
            </a:r>
            <a:r>
              <a:rPr lang="uk-UA" dirty="0" err="1">
                <a:solidFill>
                  <a:schemeClr val="tx1"/>
                </a:solidFill>
              </a:rPr>
              <a:t>фармакодинамічних</a:t>
            </a:r>
            <a:r>
              <a:rPr lang="uk-UA" dirty="0">
                <a:solidFill>
                  <a:schemeClr val="tx1"/>
                </a:solidFill>
              </a:rPr>
              <a:t> ефектів ЛЗ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передбачити ризик розвитку побічної дії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заповнювати карту-повідомлення (форма 137/о) про побічну дію лікарських засобів;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проводити адекватний вибір та призначати найбільш ефективні та безпечні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визначати оптимальний режим дозування, вибирати лікарську форму, кратність та тривалість введення ЛЗ.</a:t>
            </a:r>
          </a:p>
        </p:txBody>
      </p:sp>
    </p:spTree>
    <p:extLst>
      <p:ext uri="{BB962C8B-B14F-4D97-AF65-F5344CB8AC3E}">
        <p14:creationId xmlns:p14="http://schemas.microsoft.com/office/powerpoint/2010/main" val="1079789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978"/>
            <a:ext cx="8712967" cy="1008112"/>
          </a:xfrm>
        </p:spPr>
        <p:txBody>
          <a:bodyPr/>
          <a:lstStyle/>
          <a:p>
            <a:r>
              <a:rPr lang="uk-UA" sz="4000" dirty="0">
                <a:solidFill>
                  <a:schemeClr val="tx1"/>
                </a:solidFill>
                <a:effectLst/>
              </a:rPr>
              <a:t>Для досягнення мети необхідно вирішити наступні питання</a:t>
            </a:r>
            <a:r>
              <a:rPr lang="uk-UA" sz="4400" dirty="0">
                <a:solidFill>
                  <a:schemeClr val="tx1"/>
                </a:solidFill>
                <a:effectLst/>
              </a:rPr>
              <a:t>: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412776"/>
            <a:ext cx="8856984" cy="4968552"/>
          </a:xfrm>
        </p:spPr>
        <p:txBody>
          <a:bodyPr>
            <a:noAutofit/>
          </a:bodyPr>
          <a:lstStyle/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побічних реакцій обумовлені особливостями пацієнта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побічних реакцій обумовлені особливостями клініко-фармакологічних параметрів самого ЛЗ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</a:t>
            </a:r>
            <a:r>
              <a:rPr lang="uk-UA" sz="2400" dirty="0" err="1">
                <a:solidFill>
                  <a:schemeClr val="tx1"/>
                </a:solidFill>
              </a:rPr>
              <a:t>п.д.л</a:t>
            </a:r>
            <a:r>
              <a:rPr lang="uk-UA" sz="2400" dirty="0">
                <a:solidFill>
                  <a:schemeClr val="tx1"/>
                </a:solidFill>
              </a:rPr>
              <a:t>. обумовленні </a:t>
            </a:r>
            <a:r>
              <a:rPr lang="uk-UA" sz="2400" dirty="0" err="1">
                <a:solidFill>
                  <a:schemeClr val="tx1"/>
                </a:solidFill>
              </a:rPr>
              <a:t>взаємодіює</a:t>
            </a:r>
            <a:r>
              <a:rPr lang="uk-UA" sz="2400" dirty="0">
                <a:solidFill>
                  <a:schemeClr val="tx1"/>
                </a:solidFill>
              </a:rPr>
              <a:t> ЛЗ, що отримує пацієнт.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Методи виявлення побічних реакцій – клінічні, лабораторні, інструментальні.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Способи профілактики розвитку побічних реакцій – особливості прийому ЛЗ, курси терапії, медикаментозна профілактика, лабораторний контроль.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Тактика лікаря в разі розвитку побічних реакцій.</a:t>
            </a:r>
          </a:p>
        </p:txBody>
      </p:sp>
    </p:spTree>
    <p:extLst>
      <p:ext uri="{BB962C8B-B14F-4D97-AF65-F5344CB8AC3E}">
        <p14:creationId xmlns:p14="http://schemas.microsoft.com/office/powerpoint/2010/main" val="75886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292587" y="140572"/>
            <a:ext cx="6558825" cy="6961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000" b="1" dirty="0"/>
              <a:t>Теми практичних занять</a:t>
            </a:r>
          </a:p>
          <a:p>
            <a:pPr marL="45720" indent="0" algn="ctr">
              <a:buNone/>
            </a:pPr>
            <a:endParaRPr lang="uk-UA" sz="2000" b="1" dirty="0"/>
          </a:p>
          <a:p>
            <a:pPr marL="45720" indent="0" algn="ctr">
              <a:buNone/>
            </a:pPr>
            <a:endParaRPr lang="uk-UA" sz="2000" b="1" dirty="0"/>
          </a:p>
          <a:p>
            <a:pPr marL="45720" indent="0" algn="ctr">
              <a:buNone/>
            </a:pPr>
            <a:endParaRPr lang="uk-UA" sz="2000" b="1" dirty="0"/>
          </a:p>
          <a:p>
            <a:pPr marL="45720" indent="0" algn="ctr">
              <a:buNone/>
            </a:pPr>
            <a:endParaRPr lang="uk-UA" sz="20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D22595-3593-42AD-8ABB-37A8A65D1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764704"/>
            <a:ext cx="5892092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1609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72</TotalTime>
  <Words>642</Words>
  <Application>Microsoft Office PowerPoint</Application>
  <PresentationFormat>Екран (4:3)</PresentationFormat>
  <Paragraphs>50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Georgia</vt:lpstr>
      <vt:lpstr>Trebuchet MS</vt:lpstr>
      <vt:lpstr>Воздушный поток</vt:lpstr>
      <vt:lpstr>Побічна дія лікарських засобів  елективний курс</vt:lpstr>
      <vt:lpstr>Актуальність:</vt:lpstr>
      <vt:lpstr>Презентація PowerPoint</vt:lpstr>
      <vt:lpstr>Презентація PowerPoint</vt:lpstr>
      <vt:lpstr>Ціль занять: </vt:lpstr>
      <vt:lpstr>Мета: </vt:lpstr>
      <vt:lpstr>Предмет:</vt:lpstr>
      <vt:lpstr>Студент повинен знати:</vt:lpstr>
      <vt:lpstr>Студент повинен вміти:</vt:lpstr>
      <vt:lpstr>Для досягнення мети необхідно вирішити наступні питання: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Побічна дія лікарських засобів</dc:title>
  <dc:creator>user</dc:creator>
  <cp:lastModifiedBy>Інна Олександрівна Дорошкевич</cp:lastModifiedBy>
  <cp:revision>14</cp:revision>
  <dcterms:created xsi:type="dcterms:W3CDTF">2020-12-16T13:57:58Z</dcterms:created>
  <dcterms:modified xsi:type="dcterms:W3CDTF">2025-10-11T12:43:55Z</dcterms:modified>
</cp:coreProperties>
</file>