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sldIdLst>
    <p:sldId id="257" r:id="rId2"/>
    <p:sldId id="258" r:id="rId3"/>
    <p:sldId id="259" r:id="rId4"/>
    <p:sldId id="268" r:id="rId5"/>
    <p:sldId id="260" r:id="rId6"/>
    <p:sldId id="269" r:id="rId7"/>
    <p:sldId id="270" r:id="rId8"/>
    <p:sldId id="264" r:id="rId9"/>
    <p:sldId id="271" r:id="rId10"/>
    <p:sldId id="265" r:id="rId11"/>
    <p:sldId id="266" r:id="rId12"/>
    <p:sldId id="267" r:id="rId13"/>
    <p:sldId id="261" r:id="rId14"/>
    <p:sldId id="262" r:id="rId15"/>
    <p:sldId id="263" r:id="rId16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CC0000"/>
    <a:srgbClr val="000066"/>
    <a:srgbClr val="3333CC"/>
    <a:srgbClr val="000099"/>
    <a:srgbClr val="00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7" d="100"/>
          <a:sy n="67" d="100"/>
        </p:scale>
        <p:origin x="-48" y="-5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F5312B-0495-45B4-960F-089F7FEC428C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87394F-999E-4A58-B18A-8B53026AAF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52F99C-3E2A-4F1B-8631-59D3EB37E892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48135E-59F1-46CA-A5B8-C3B8E2A6A8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90A598-079B-441D-9B1E-23A75993B7F4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41E49B-83F9-4F71-B335-57ACCB0B18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B9811-A143-48D9-9DE0-5AF142A6FA23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F65273-4989-4F75-8F8B-62778E48BC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6BBBFC-0AA8-4A63-B4FA-0675839EC1D0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ED71EC-C4A7-4A64-A61E-B3A34ECABA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06DB84-E19A-4AC9-81E9-C5D75BCCB410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020135-C919-4EA7-A7D2-FEA8B82225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442900-5583-4590-A1C6-8DFFD7577143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6D6FCC-A451-4C50-BF99-EE1BDDE72C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/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3CB5D4-B079-435F-A04A-48DA3920535A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D4B648-A9FF-4B68-80C7-7D5FAF6D47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pPr>
              <a:defRPr/>
            </a:pPr>
            <a:fld id="{62CE78D2-98EC-4251-868E-72E378513903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6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24706D-EF0F-4DBF-A10A-28FC3D29D9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AFD636-F3E8-42A2-A565-A8EFB3BF49A6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B318CF-694B-419B-95B3-9449A5562F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5FA454-CDE4-4AA0-9A85-529A50C343C0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561786-3621-408C-A9E3-FE2C353B19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0438" y="965200"/>
            <a:ext cx="7731125" cy="118745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230438" y="2638425"/>
            <a:ext cx="7731125" cy="310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613" y="6238875"/>
            <a:ext cx="2754312" cy="3238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DA17EDC-03C3-40B1-9A1B-7DB3E1156EF9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5700"/>
            <a:ext cx="5900738" cy="3206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488" y="6218238"/>
            <a:ext cx="366712" cy="365125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 spc="0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60D3C88-B331-44A9-972A-160559B507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6" r:id="rId2"/>
    <p:sldLayoutId id="2147483705" r:id="rId3"/>
    <p:sldLayoutId id="2147483704" r:id="rId4"/>
    <p:sldLayoutId id="2147483703" r:id="rId5"/>
    <p:sldLayoutId id="2147483702" r:id="rId6"/>
    <p:sldLayoutId id="2147483701" r:id="rId7"/>
    <p:sldLayoutId id="2147483708" r:id="rId8"/>
    <p:sldLayoutId id="2147483709" r:id="rId9"/>
    <p:sldLayoutId id="2147483700" r:id="rId10"/>
    <p:sldLayoutId id="2147483699" r:id="rId11"/>
  </p:sldLayoutIdLst>
  <p:hf sldNum="0"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kern="1200" cap="all" spc="200">
          <a:solidFill>
            <a:srgbClr val="262626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9pPr>
    </p:titleStyle>
    <p:bodyStyle>
      <a:lvl1pPr marL="2286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kern="1200">
          <a:solidFill>
            <a:srgbClr val="262626"/>
          </a:solidFill>
          <a:latin typeface="+mn-lt"/>
          <a:ea typeface="+mn-ea"/>
          <a:cs typeface="+mn-cs"/>
        </a:defRPr>
      </a:lvl1pPr>
      <a:lvl2pPr marL="4572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2pPr>
      <a:lvl3pPr marL="6858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3pPr>
      <a:lvl4pPr marL="9144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11430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nmu.edu.ua/&#1082;&#1072;&#1092;&#1077;&#1076;&#1088;&#1072;-&#1092;&#1110;&#1083;&#1086;&#1089;&#1086;&#1092;&#1110;&#1111;" TargetMode="External"/><Relationship Id="rId2" Type="http://schemas.openxmlformats.org/officeDocument/2006/relationships/hyperlink" Target="mailto:philosophy@vnmu.edu.ua" TargetMode="Externa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Рисунок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200" y="244475"/>
            <a:ext cx="1798638" cy="171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Прямоугольник 9"/>
          <p:cNvSpPr>
            <a:spLocks noChangeArrowheads="1"/>
          </p:cNvSpPr>
          <p:nvPr/>
        </p:nvSpPr>
        <p:spPr bwMode="auto">
          <a:xfrm>
            <a:off x="3044825" y="244475"/>
            <a:ext cx="710723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Вінницький національний медичний університет </a:t>
            </a:r>
          </a:p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ім. М.І. Пирогова МОЗ України</a:t>
            </a:r>
          </a:p>
          <a:p>
            <a:pPr algn="ctr"/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ru-RU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КАФЕДРА </a:t>
            </a:r>
            <a:r>
              <a:rPr lang="uk-UA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ФІЛОСОФІЇ ТА СУСПІЛЬНИХ НАУК</a:t>
            </a:r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315" name="Прямоугольник 12"/>
          <p:cNvSpPr>
            <a:spLocks noChangeArrowheads="1"/>
          </p:cNvSpPr>
          <p:nvPr/>
        </p:nvSpPr>
        <p:spPr bwMode="auto">
          <a:xfrm>
            <a:off x="2079625" y="4362450"/>
            <a:ext cx="7859713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СПЕЦІАЛЬНІСТЬ: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І2 МЕДИЦИНА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ГАЛУЗЬ ЗНАНЬ: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І2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ОСВІТНЬО-ПРОФЕСІЙНА ПРОГРАМА: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«МЕДИЦИНА</a:t>
            </a: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РІВЕНЬ ВИЩОЇ ОСВІТИ: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4413" y="2430463"/>
            <a:ext cx="8064500" cy="14700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ВК 1.2. </a:t>
            </a:r>
            <a:r>
              <a:rPr lang="uk-UA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ІСТОРІЯ СВІТОВОЇ КУЛЬТУРИ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863" y="395288"/>
            <a:ext cx="9636125" cy="184785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ПАСПОРТ ОСВІТНЬОГО КОМПОНЕНТА </a:t>
            </a:r>
            <a:br>
              <a:rPr lang="uk-UA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uk-UA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ВК 1.2. «</a:t>
            </a:r>
            <a:r>
              <a:rPr lang="uk-UA" sz="3200" b="1" cap="none" smtClean="0">
                <a:solidFill>
                  <a:srgbClr val="CC0000"/>
                </a:solidFill>
                <a:latin typeface="Calibri" pitchFamily="34" charset="0"/>
                <a:cs typeface="Calibri" pitchFamily="34" charset="0"/>
              </a:rPr>
              <a:t>ІСТОРІЯ СВІТОВОЇ КУЛЬТУРИ</a:t>
            </a:r>
            <a:r>
              <a:rPr lang="uk-UA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» </a:t>
            </a:r>
          </a:p>
        </p:txBody>
      </p:sp>
      <p:sp>
        <p:nvSpPr>
          <p:cNvPr id="14338" name="Content Placeholder 2"/>
          <p:cNvSpPr>
            <a:spLocks noGrp="1"/>
          </p:cNvSpPr>
          <p:nvPr>
            <p:ph idx="1"/>
          </p:nvPr>
        </p:nvSpPr>
        <p:spPr>
          <a:xfrm>
            <a:off x="627063" y="2468563"/>
            <a:ext cx="11310937" cy="3751262"/>
          </a:xfrm>
        </p:spPr>
        <p:txBody>
          <a:bodyPr/>
          <a:lstStyle/>
          <a:p>
            <a:pPr eaLnBrk="1" hangingPunct="1"/>
            <a:r>
              <a:rPr lang="ru-RU" sz="2800" smtClean="0">
                <a:latin typeface="Calibri" pitchFamily="34" charset="0"/>
                <a:cs typeface="Calibri" pitchFamily="34" charset="0"/>
              </a:rPr>
              <a:t>Кафедра, яка забезпечує викладання: ФІЛОСОФІЇ ТА СУСПІЛЬНИХ НАУК</a:t>
            </a:r>
            <a:endParaRPr lang="uk-UA" sz="2800" smtClean="0">
              <a:latin typeface="Calibri" pitchFamily="34" charset="0"/>
              <a:cs typeface="Calibri" pitchFamily="34" charset="0"/>
            </a:endParaRP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Спеціальність: І2 Медицина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Обсяг (кредити ЄКТС): 3,0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Курс: 1-й, ІІ семестр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Форма контролю: залік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Мова: українська, англійська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Пререквізити: не вимагаються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25" y="755650"/>
            <a:ext cx="5018088" cy="15335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32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ЧОМУ ВАРТО ОБРАТИ ЦЕЙ КУРС</a:t>
            </a:r>
          </a:p>
        </p:txBody>
      </p:sp>
      <p:sp>
        <p:nvSpPr>
          <p:cNvPr id="15362" name="Объект 4"/>
          <p:cNvSpPr>
            <a:spLocks noGrp="1"/>
          </p:cNvSpPr>
          <p:nvPr>
            <p:ph idx="1"/>
          </p:nvPr>
        </p:nvSpPr>
        <p:spPr>
          <a:xfrm>
            <a:off x="682625" y="2651125"/>
            <a:ext cx="5002213" cy="3052763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 typeface="Arial" charset="0"/>
              <a:buNone/>
            </a:pPr>
            <a:r>
              <a:rPr lang="ru-RU" sz="2000" b="1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КЛЮЧОВА ПЕРЕВАГА:</a:t>
            </a:r>
          </a:p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</a:pPr>
            <a:r>
              <a:rPr lang="uk-UA" sz="2000" b="1" smtClean="0">
                <a:latin typeface="Calibri" pitchFamily="34" charset="0"/>
                <a:cs typeface="Calibri" pitchFamily="34" charset="0"/>
              </a:rPr>
              <a:t>Усвідомлення складних процесів</a:t>
            </a:r>
          </a:p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</a:pPr>
            <a:r>
              <a:rPr lang="uk-UA" sz="2000" b="1" smtClean="0">
                <a:latin typeface="Calibri" pitchFamily="34" charset="0"/>
                <a:cs typeface="Calibri" pitchFamily="34" charset="0"/>
              </a:rPr>
              <a:t> сучасного</a:t>
            </a:r>
            <a:r>
              <a:rPr lang="ru-RU" sz="2000" b="1" smtClean="0">
                <a:latin typeface="Calibri" pitchFamily="34" charset="0"/>
                <a:cs typeface="Calibri" pitchFamily="34" charset="0"/>
              </a:rPr>
              <a:t> культурно-</a:t>
            </a:r>
            <a:r>
              <a:rPr lang="uk-UA" sz="2000" b="1" smtClean="0">
                <a:latin typeface="Calibri" pitchFamily="34" charset="0"/>
                <a:cs typeface="Calibri" pitchFamily="34" charset="0"/>
              </a:rPr>
              <a:t>мистецького життя</a:t>
            </a:r>
            <a:r>
              <a:rPr lang="ru-RU" sz="2000" b="1" smtClean="0">
                <a:latin typeface="Calibri" pitchFamily="34" charset="0"/>
                <a:cs typeface="Calibri" pitchFamily="34" charset="0"/>
              </a:rPr>
              <a:t>, </a:t>
            </a:r>
            <a:r>
              <a:rPr lang="uk-UA" sz="2000" b="1" smtClean="0">
                <a:latin typeface="Calibri" pitchFamily="34" charset="0"/>
                <a:cs typeface="Calibri" pitchFamily="34" charset="0"/>
              </a:rPr>
              <a:t>розвиток аналітичного </a:t>
            </a:r>
            <a:r>
              <a:rPr lang="ru-RU" sz="2000" b="1" smtClean="0">
                <a:latin typeface="Calibri" pitchFamily="34" charset="0"/>
                <a:cs typeface="Calibri" pitchFamily="34" charset="0"/>
              </a:rPr>
              <a:t>та </a:t>
            </a:r>
            <a:r>
              <a:rPr lang="uk-UA" sz="2000" b="1" smtClean="0">
                <a:latin typeface="Calibri" pitchFamily="34" charset="0"/>
                <a:cs typeface="Calibri" pitchFamily="34" charset="0"/>
              </a:rPr>
              <a:t>художнього мислення студентів, </a:t>
            </a:r>
            <a:endParaRPr lang="ru-RU" sz="2000" b="1" smtClean="0">
              <a:latin typeface="Calibri" pitchFamily="34" charset="0"/>
              <a:cs typeface="Calibri" pitchFamily="34" charset="0"/>
            </a:endParaRPr>
          </a:p>
          <a:p>
            <a:pPr marL="0" indent="0" eaLnBrk="1" hangingPunct="1">
              <a:lnSpc>
                <a:spcPct val="80000"/>
              </a:lnSpc>
              <a:buFont typeface="Arial" charset="0"/>
              <a:buNone/>
            </a:pPr>
            <a:r>
              <a:rPr lang="ru-RU" sz="2000" b="1" smtClean="0">
                <a:latin typeface="Calibri" pitchFamily="34" charset="0"/>
                <a:cs typeface="Calibri" pitchFamily="34" charset="0"/>
              </a:rPr>
              <a:t>→  </a:t>
            </a:r>
            <a:r>
              <a:rPr lang="uk-UA" sz="2000" b="1" smtClean="0">
                <a:latin typeface="Calibri" pitchFamily="34" charset="0"/>
                <a:cs typeface="Calibri" pitchFamily="34" charset="0"/>
              </a:rPr>
              <a:t>краще критичне</a:t>
            </a:r>
            <a:r>
              <a:rPr lang="uk-UA" sz="1800" b="1" smtClean="0">
                <a:latin typeface="Calibri" pitchFamily="34" charset="0"/>
                <a:cs typeface="Calibri" pitchFamily="34" charset="0"/>
              </a:rPr>
              <a:t> </a:t>
            </a:r>
            <a:r>
              <a:rPr lang="uk-UA" sz="2000" b="1" smtClean="0">
                <a:latin typeface="Calibri" pitchFamily="34" charset="0"/>
                <a:cs typeface="Calibri" pitchFamily="34" charset="0"/>
              </a:rPr>
              <a:t>мислення сьогодні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434138" y="806450"/>
            <a:ext cx="5381625" cy="5776913"/>
          </a:xfrm>
        </p:spPr>
        <p:txBody>
          <a:bodyPr/>
          <a:lstStyle/>
          <a:p>
            <a:pPr marL="285750" indent="-22225" algn="l" eaLnBrk="1" hangingPunct="1">
              <a:spcBef>
                <a:spcPct val="0"/>
              </a:spcBef>
              <a:buClrTx/>
              <a:buFontTx/>
              <a:buNone/>
            </a:pPr>
            <a:r>
              <a:rPr lang="uk-UA" sz="2000" smtClean="0">
                <a:latin typeface="Calibri" pitchFamily="34" charset="0"/>
                <a:cs typeface="Calibri" pitchFamily="34" charset="0"/>
              </a:rPr>
              <a:t>Курс «</a:t>
            </a:r>
            <a:r>
              <a:rPr lang="uk-UA" sz="2000" b="1" smtClean="0">
                <a:latin typeface="Calibri" pitchFamily="34" charset="0"/>
                <a:cs typeface="Calibri" pitchFamily="34" charset="0"/>
              </a:rPr>
              <a:t>Історія світової культури</a:t>
            </a:r>
            <a:r>
              <a:rPr lang="uk-UA" sz="2000" smtClean="0">
                <a:latin typeface="Calibri" pitchFamily="34" charset="0"/>
                <a:cs typeface="Calibri" pitchFamily="34" charset="0"/>
              </a:rPr>
              <a:t>» спрямований на розвиток аналітичного і художнього мислення студентів, </a:t>
            </a:r>
          </a:p>
          <a:p>
            <a:pPr marL="285750" indent="-22225" algn="l" eaLnBrk="1" hangingPunct="1">
              <a:spcBef>
                <a:spcPct val="0"/>
              </a:spcBef>
              <a:buClrTx/>
              <a:buFontTx/>
              <a:buNone/>
            </a:pPr>
            <a:r>
              <a:rPr lang="uk-UA" sz="2000" smtClean="0">
                <a:latin typeface="Calibri" pitchFamily="34" charset="0"/>
                <a:cs typeface="Calibri" pitchFamily="34" charset="0"/>
              </a:rPr>
              <a:t>усвідомлення складних процесів сучасного культурно-мистецького життя. </a:t>
            </a:r>
          </a:p>
          <a:p>
            <a:pPr marL="285750" indent="-22225" algn="l" eaLnBrk="1" hangingPunct="1">
              <a:spcBef>
                <a:spcPct val="0"/>
              </a:spcBef>
              <a:buClrTx/>
              <a:buFontTx/>
              <a:buNone/>
            </a:pPr>
            <a:endParaRPr lang="uk-UA" sz="2000" smtClean="0">
              <a:latin typeface="Calibri" pitchFamily="34" charset="0"/>
              <a:cs typeface="Calibri" pitchFamily="34" charset="0"/>
            </a:endParaRPr>
          </a:p>
          <a:p>
            <a:pPr marL="285750" indent="-22225" algn="l" eaLnBrk="1" hangingPunct="1">
              <a:spcBef>
                <a:spcPct val="0"/>
              </a:spcBef>
              <a:buClrTx/>
              <a:buFontTx/>
              <a:buNone/>
            </a:pPr>
            <a:r>
              <a:rPr lang="uk-UA" sz="2000" smtClean="0">
                <a:latin typeface="Calibri" pitchFamily="34" charset="0"/>
                <a:cs typeface="Calibri" pitchFamily="34" charset="0"/>
              </a:rPr>
              <a:t>Ґрунтовне знання світової культури – це одна з найважливіших складових формування наукового світогляду і виховання високих моральних якостей сучасної студентської молоді</a:t>
            </a:r>
          </a:p>
          <a:p>
            <a:pPr marL="285750" indent="-22225" algn="l" eaLnBrk="1" hangingPunct="1">
              <a:spcBef>
                <a:spcPct val="0"/>
              </a:spcBef>
              <a:buClrTx/>
              <a:buFontTx/>
              <a:buNone/>
            </a:pPr>
            <a:endParaRPr lang="uk-UA" sz="2000" smtClean="0">
              <a:solidFill>
                <a:srgbClr val="262626"/>
              </a:solidFill>
              <a:latin typeface="Calibri" pitchFamily="34" charset="0"/>
              <a:cs typeface="Calibri" pitchFamily="34" charset="0"/>
            </a:endParaRPr>
          </a:p>
          <a:p>
            <a:pPr marL="285750" indent="-22225" algn="l" eaLnBrk="1" hangingPunct="1">
              <a:spcBef>
                <a:spcPct val="0"/>
              </a:spcBef>
              <a:buClrTx/>
              <a:buFontTx/>
              <a:buNone/>
            </a:pPr>
            <a:r>
              <a:rPr lang="uk-UA" sz="2000" smtClean="0">
                <a:solidFill>
                  <a:srgbClr val="262626"/>
                </a:solidFill>
                <a:latin typeface="Calibri" pitchFamily="34" charset="0"/>
                <a:cs typeface="Calibri" pitchFamily="34" charset="0"/>
              </a:rPr>
              <a:t>Можливість використовувати культурні цінності, твори художньої культури та одержані знання при вивченні інших дисциплін, в професійній та громадській діяльності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42963" y="360363"/>
            <a:ext cx="4360862" cy="1695450"/>
          </a:xfrm>
        </p:spPr>
        <p:txBody>
          <a:bodyPr wrap="square" numCol="1" anchorCtr="1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uk-UA" sz="4400" b="1" cap="none" smtClean="0">
                <a:solidFill>
                  <a:srgbClr val="000066"/>
                </a:solidFill>
                <a:latin typeface="Calibri" pitchFamily="34" charset="0"/>
                <a:cs typeface="Calibri" pitchFamily="34" charset="0"/>
              </a:rPr>
              <a:t>Мета:</a:t>
            </a:r>
          </a:p>
        </p:txBody>
      </p:sp>
      <p:sp>
        <p:nvSpPr>
          <p:cNvPr id="16386" name="Объект 2"/>
          <p:cNvSpPr>
            <a:spLocks noGrp="1"/>
          </p:cNvSpPr>
          <p:nvPr>
            <p:ph idx="4294967295"/>
          </p:nvPr>
        </p:nvSpPr>
        <p:spPr>
          <a:xfrm>
            <a:off x="6278563" y="1722438"/>
            <a:ext cx="5691187" cy="4970462"/>
          </a:xfrm>
        </p:spPr>
        <p:txBody>
          <a:bodyPr/>
          <a:lstStyle/>
          <a:p>
            <a:r>
              <a:rPr lang="uk-UA" smtClean="0">
                <a:latin typeface="Calibri" pitchFamily="34" charset="0"/>
                <a:cs typeface="Calibri" pitchFamily="34" charset="0"/>
              </a:rPr>
              <a:t>формування системи знань про етапи та закономірності розвитку світової культури; </a:t>
            </a:r>
          </a:p>
          <a:p>
            <a:r>
              <a:rPr lang="uk-UA" smtClean="0">
                <a:latin typeface="Calibri" pitchFamily="34" charset="0"/>
                <a:cs typeface="Calibri" pitchFamily="34" charset="0"/>
              </a:rPr>
              <a:t>формування системи знань про культурні надбання та особливості історико-культурних епох; </a:t>
            </a:r>
          </a:p>
          <a:p>
            <a:r>
              <a:rPr lang="uk-UA" smtClean="0">
                <a:latin typeface="Calibri" pitchFamily="34" charset="0"/>
                <a:cs typeface="Calibri" pitchFamily="34" charset="0"/>
              </a:rPr>
              <a:t>формування навичок аналізу та інтерпретації культурних явищ і художніх творів; </a:t>
            </a:r>
          </a:p>
          <a:p>
            <a:r>
              <a:rPr lang="uk-UA" smtClean="0">
                <a:latin typeface="Calibri" pitchFamily="34" charset="0"/>
                <a:cs typeface="Calibri" pitchFamily="34" charset="0"/>
              </a:rPr>
              <a:t>формування навичок систематизації та критичного осмислення культурологічного матеріалу; </a:t>
            </a:r>
          </a:p>
          <a:p>
            <a:r>
              <a:rPr lang="uk-UA" smtClean="0">
                <a:latin typeface="Calibri" pitchFamily="34" charset="0"/>
                <a:cs typeface="Calibri" pitchFamily="34" charset="0"/>
              </a:rPr>
              <a:t>формування навичок порівняння культурних епох і виявлення їх взаємозв’язків; </a:t>
            </a:r>
          </a:p>
          <a:p>
            <a:r>
              <a:rPr lang="uk-UA" smtClean="0">
                <a:latin typeface="Calibri" pitchFamily="34" charset="0"/>
                <a:cs typeface="Calibri" pitchFamily="34" charset="0"/>
              </a:rPr>
              <a:t>формування ціннісного ставлення до культурної спадщини та толерантності до культурного різноманіття; </a:t>
            </a:r>
          </a:p>
          <a:p>
            <a:r>
              <a:rPr lang="uk-UA" smtClean="0">
                <a:latin typeface="Calibri" pitchFamily="34" charset="0"/>
                <a:cs typeface="Calibri" pitchFamily="34" charset="0"/>
              </a:rPr>
              <a:t>формування здатності застосовувати культурологічні знання у навчальній діяльності.</a:t>
            </a:r>
          </a:p>
        </p:txBody>
      </p:sp>
      <p:sp>
        <p:nvSpPr>
          <p:cNvPr id="16387" name="Заголовок 1"/>
          <p:cNvSpPr>
            <a:spLocks/>
          </p:cNvSpPr>
          <p:nvPr/>
        </p:nvSpPr>
        <p:spPr bwMode="auto">
          <a:xfrm>
            <a:off x="6880225" y="171450"/>
            <a:ext cx="4360863" cy="1289050"/>
          </a:xfrm>
          <a:prstGeom prst="rect">
            <a:avLst/>
          </a:prstGeom>
          <a:solidFill>
            <a:schemeClr val="bg1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4400" b="1">
                <a:solidFill>
                  <a:srgbClr val="000066"/>
                </a:solidFill>
                <a:latin typeface="Calibri" pitchFamily="34" charset="0"/>
                <a:cs typeface="Calibri" pitchFamily="34" charset="0"/>
              </a:rPr>
              <a:t>Основними завданнями є:</a:t>
            </a:r>
          </a:p>
        </p:txBody>
      </p:sp>
      <p:sp>
        <p:nvSpPr>
          <p:cNvPr id="16388" name="Rectangle 5"/>
          <p:cNvSpPr>
            <a:spLocks noChangeArrowheads="1"/>
          </p:cNvSpPr>
          <p:nvPr/>
        </p:nvSpPr>
        <p:spPr bwMode="auto">
          <a:xfrm>
            <a:off x="406400" y="2332038"/>
            <a:ext cx="5375275" cy="374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/>
            <a:r>
              <a:rPr lang="uk-UA" sz="2000">
                <a:latin typeface="Calibri" pitchFamily="34" charset="0"/>
                <a:cs typeface="Calibri" pitchFamily="34" charset="0"/>
              </a:rPr>
              <a:t>ознайомлення з головними теоретичними засадами культури </a:t>
            </a:r>
          </a:p>
          <a:p>
            <a:pPr algn="ctr" defTabSz="914400"/>
            <a:r>
              <a:rPr lang="uk-UA" sz="2000">
                <a:latin typeface="Calibri" pitchFamily="34" charset="0"/>
                <a:cs typeface="Calibri" pitchFamily="34" charset="0"/>
              </a:rPr>
              <a:t>та культурною спадщиною </a:t>
            </a:r>
          </a:p>
          <a:p>
            <a:pPr algn="ctr" defTabSz="914400"/>
            <a:r>
              <a:rPr lang="uk-UA" sz="2000">
                <a:latin typeface="Calibri" pitchFamily="34" charset="0"/>
                <a:cs typeface="Calibri" pitchFamily="34" charset="0"/>
              </a:rPr>
              <a:t>конкретних історико-культурних епох, усвідомлення єдності культурного багатоманіття світу, </a:t>
            </a:r>
          </a:p>
          <a:p>
            <a:pPr algn="ctr" defTabSz="914400"/>
            <a:r>
              <a:rPr lang="uk-UA" sz="2000">
                <a:latin typeface="Calibri" pitchFamily="34" charset="0"/>
                <a:cs typeface="Calibri" pitchFamily="34" charset="0"/>
              </a:rPr>
              <a:t>значущості культури в життєдіяльності суб’єктів і гуманізації суспільних відносин, </a:t>
            </a:r>
          </a:p>
          <a:p>
            <a:pPr algn="ctr" defTabSz="914400"/>
            <a:r>
              <a:rPr lang="uk-UA" sz="2000">
                <a:latin typeface="Calibri" pitchFamily="34" charset="0"/>
                <a:cs typeface="Calibri" pitchFamily="34" charset="0"/>
              </a:rPr>
              <a:t>розуміння тенденцій сучасних соціокультурних трансформацій у світовій культурі, </a:t>
            </a:r>
          </a:p>
          <a:p>
            <a:pPr algn="ctr" defTabSz="914400"/>
            <a:r>
              <a:rPr lang="uk-UA" sz="2000">
                <a:latin typeface="Calibri" pitchFamily="34" charset="0"/>
                <a:cs typeface="Calibri" pitchFamily="34" charset="0"/>
              </a:rPr>
              <a:t>формування культурологічної компетентності та гуманістичного світогляду майбутніх фахівців</a:t>
            </a:r>
          </a:p>
        </p:txBody>
      </p:sp>
      <p:sp>
        <p:nvSpPr>
          <p:cNvPr id="16389" name="Заголовок 1"/>
          <p:cNvSpPr>
            <a:spLocks/>
          </p:cNvSpPr>
          <p:nvPr/>
        </p:nvSpPr>
        <p:spPr bwMode="auto">
          <a:xfrm>
            <a:off x="842963" y="360363"/>
            <a:ext cx="4360862" cy="1695450"/>
          </a:xfrm>
          <a:prstGeom prst="rect">
            <a:avLst/>
          </a:prstGeom>
          <a:solidFill>
            <a:schemeClr val="bg1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4400" b="1">
                <a:solidFill>
                  <a:srgbClr val="000066"/>
                </a:solidFill>
                <a:latin typeface="Calibri" pitchFamily="34" charset="0"/>
                <a:cs typeface="Calibri" pitchFamily="34" charset="0"/>
              </a:rPr>
              <a:t>Мета:</a:t>
            </a:r>
          </a:p>
        </p:txBody>
      </p:sp>
      <p:sp>
        <p:nvSpPr>
          <p:cNvPr id="16390" name="Заголовок 1"/>
          <p:cNvSpPr>
            <a:spLocks/>
          </p:cNvSpPr>
          <p:nvPr/>
        </p:nvSpPr>
        <p:spPr bwMode="auto">
          <a:xfrm>
            <a:off x="842963" y="360363"/>
            <a:ext cx="4360862" cy="1695450"/>
          </a:xfrm>
          <a:prstGeom prst="rect">
            <a:avLst/>
          </a:prstGeom>
          <a:solidFill>
            <a:schemeClr val="bg1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4400" b="1">
                <a:solidFill>
                  <a:srgbClr val="000066"/>
                </a:solidFill>
                <a:latin typeface="Calibri" pitchFamily="34" charset="0"/>
                <a:cs typeface="Calibri" pitchFamily="34" charset="0"/>
              </a:rPr>
              <a:t>Мета: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538" y="2071688"/>
            <a:ext cx="4837112" cy="187007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uk-UA" sz="40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ЩО ВИ БУДЕТЕ ВИВЧАТИ</a:t>
            </a:r>
          </a:p>
        </p:txBody>
      </p:sp>
      <p:sp>
        <p:nvSpPr>
          <p:cNvPr id="17410" name="Content Placeholder 2"/>
          <p:cNvSpPr>
            <a:spLocks noGrp="1"/>
          </p:cNvSpPr>
          <p:nvPr>
            <p:ph idx="1"/>
          </p:nvPr>
        </p:nvSpPr>
        <p:spPr>
          <a:xfrm>
            <a:off x="6197600" y="598488"/>
            <a:ext cx="5838825" cy="5664200"/>
          </a:xfrm>
        </p:spPr>
        <p:txBody>
          <a:bodyPr/>
          <a:lstStyle/>
          <a:p>
            <a:r>
              <a:rPr lang="uk-UA" sz="2400" b="1" smtClean="0">
                <a:solidFill>
                  <a:srgbClr val="262626"/>
                </a:solidFill>
                <a:latin typeface="Calibri" pitchFamily="34" charset="0"/>
                <a:cs typeface="Calibri" pitchFamily="34" charset="0"/>
              </a:rPr>
              <a:t>Освітній компонент охоплює закономірності розвитку світової культури в основних історико-культурних епохах (первісна, антична, середньовічна, ренесансна, нова та новітня доба);</a:t>
            </a:r>
          </a:p>
          <a:p>
            <a:r>
              <a:rPr lang="uk-UA" sz="2400" b="1" smtClean="0">
                <a:solidFill>
                  <a:srgbClr val="262626"/>
                </a:solidFill>
                <a:latin typeface="Calibri" pitchFamily="34" charset="0"/>
                <a:cs typeface="Calibri" pitchFamily="34" charset="0"/>
              </a:rPr>
              <a:t>особливості культурних процесів і взаємодії культур;</a:t>
            </a:r>
          </a:p>
          <a:p>
            <a:r>
              <a:rPr lang="uk-UA" sz="2400" b="1" smtClean="0">
                <a:solidFill>
                  <a:srgbClr val="262626"/>
                </a:solidFill>
                <a:latin typeface="Calibri" pitchFamily="34" charset="0"/>
                <a:cs typeface="Calibri" pitchFamily="34" charset="0"/>
              </a:rPr>
              <a:t>розглядаються ключові культурні надбання людства, </a:t>
            </a:r>
          </a:p>
          <a:p>
            <a:r>
              <a:rPr lang="uk-UA" sz="2400" b="1" smtClean="0">
                <a:solidFill>
                  <a:srgbClr val="262626"/>
                </a:solidFill>
                <a:latin typeface="Calibri" pitchFamily="34" charset="0"/>
                <a:cs typeface="Calibri" pitchFamily="34" charset="0"/>
              </a:rPr>
              <a:t>розвиток мистецтва, </a:t>
            </a:r>
          </a:p>
          <a:p>
            <a:r>
              <a:rPr lang="uk-UA" sz="2400" b="1" smtClean="0">
                <a:solidFill>
                  <a:srgbClr val="262626"/>
                </a:solidFill>
                <a:latin typeface="Calibri" pitchFamily="34" charset="0"/>
                <a:cs typeface="Calibri" pitchFamily="34" charset="0"/>
              </a:rPr>
              <a:t>формування світоглядних і ціннісних орієнтацій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3" name="Group 2"/>
          <p:cNvGrpSpPr>
            <a:grpSpLocks/>
          </p:cNvGrpSpPr>
          <p:nvPr/>
        </p:nvGrpSpPr>
        <p:grpSpPr bwMode="auto">
          <a:xfrm>
            <a:off x="4826000" y="177800"/>
            <a:ext cx="6332538" cy="1962150"/>
            <a:chOff x="0" y="-19050"/>
            <a:chExt cx="12664004" cy="3923595"/>
          </a:xfrm>
        </p:grpSpPr>
        <p:sp>
          <p:nvSpPr>
            <p:cNvPr id="18439" name="TextBox 3"/>
            <p:cNvSpPr txBox="1">
              <a:spLocks noChangeArrowheads="1"/>
            </p:cNvSpPr>
            <p:nvPr/>
          </p:nvSpPr>
          <p:spPr bwMode="auto">
            <a:xfrm>
              <a:off x="0" y="-19050"/>
              <a:ext cx="12664004" cy="15237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defTabSz="609600">
                <a:lnSpc>
                  <a:spcPts val="6000"/>
                </a:lnSpc>
              </a:pPr>
              <a:endParaRPr lang="uk-UA" sz="4800">
                <a:solidFill>
                  <a:schemeClr val="bg1"/>
                </a:solidFill>
              </a:endParaRPr>
            </a:p>
          </p:txBody>
        </p:sp>
        <p:sp>
          <p:nvSpPr>
            <p:cNvPr id="18440" name="TextBox 4"/>
            <p:cNvSpPr txBox="1">
              <a:spLocks noChangeArrowheads="1"/>
            </p:cNvSpPr>
            <p:nvPr/>
          </p:nvSpPr>
          <p:spPr bwMode="auto">
            <a:xfrm>
              <a:off x="0" y="1864445"/>
              <a:ext cx="12664004" cy="6899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defTabSz="609600">
                <a:lnSpc>
                  <a:spcPts val="2713"/>
                </a:lnSpc>
              </a:pPr>
              <a:endParaRPr lang="uk-UA" sz="1200">
                <a:latin typeface="Calibri" pitchFamily="34" charset="0"/>
              </a:endParaRPr>
            </a:p>
          </p:txBody>
        </p:sp>
        <p:sp>
          <p:nvSpPr>
            <p:cNvPr id="18441" name="TextBox 5"/>
            <p:cNvSpPr txBox="1">
              <a:spLocks noChangeArrowheads="1"/>
            </p:cNvSpPr>
            <p:nvPr/>
          </p:nvSpPr>
          <p:spPr bwMode="auto">
            <a:xfrm>
              <a:off x="0" y="3146914"/>
              <a:ext cx="12664004" cy="7576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defTabSz="609600">
                <a:lnSpc>
                  <a:spcPts val="2988"/>
                </a:lnSpc>
              </a:pPr>
              <a:endParaRPr lang="uk-UA">
                <a:solidFill>
                  <a:srgbClr val="FFFFFF"/>
                </a:solidFill>
                <a:latin typeface="Arvo Italics"/>
              </a:endParaRPr>
            </a:p>
          </p:txBody>
        </p:sp>
      </p:grpSp>
      <p:sp>
        <p:nvSpPr>
          <p:cNvPr id="18434" name="Rectangle 9"/>
          <p:cNvSpPr>
            <a:spLocks noChangeArrowheads="1"/>
          </p:cNvSpPr>
          <p:nvPr/>
        </p:nvSpPr>
        <p:spPr bwMode="auto">
          <a:xfrm>
            <a:off x="569913" y="508000"/>
            <a:ext cx="449103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54" tIns="30477" rIns="60954" bIns="30477" anchor="ctr"/>
          <a:lstStyle/>
          <a:p>
            <a:pPr algn="ctr" defTabSz="609600" eaLnBrk="0" hangingPunct="0"/>
            <a:endParaRPr lang="uk-UA" sz="3200" b="1">
              <a:solidFill>
                <a:srgbClr val="000066"/>
              </a:solidFill>
            </a:endParaRPr>
          </a:p>
        </p:txBody>
      </p:sp>
      <p:sp>
        <p:nvSpPr>
          <p:cNvPr id="18435" name="Rectangle 10"/>
          <p:cNvSpPr>
            <a:spLocks noChangeArrowheads="1"/>
          </p:cNvSpPr>
          <p:nvPr/>
        </p:nvSpPr>
        <p:spPr bwMode="auto">
          <a:xfrm>
            <a:off x="211138" y="2667000"/>
            <a:ext cx="5721350" cy="3938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54" tIns="30477" rIns="60954" bIns="30477"/>
          <a:lstStyle/>
          <a:p>
            <a:pPr marL="228600" indent="-228600" defTabSz="6096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Світова культура як феномен загальнолюдської єдності </a:t>
            </a:r>
          </a:p>
          <a:p>
            <a:pPr marL="228600" indent="-228600" defTabSz="6096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Взаємодія культур і культурна самобутність народів у контексті глобалізації.  Ідея рівноправності культур</a:t>
            </a:r>
          </a:p>
          <a:p>
            <a:pPr marL="228600" indent="-228600" defTabSz="6096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Єдність і взаємозалежність світової та національної культур </a:t>
            </a:r>
          </a:p>
          <a:p>
            <a:pPr marL="228600" indent="-228600" defTabSz="6096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Проблеми культурної ідентифікації і самоідентифікації </a:t>
            </a:r>
          </a:p>
          <a:p>
            <a:pPr marL="228600" indent="-228600" defTabSz="6096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Протилежності сучасної світової культури: свобода і насильство; елітарність і масовість; плюралізм та уніфікація; традиції і новаторство; індивідуалізм і колективізм</a:t>
            </a:r>
          </a:p>
          <a:p>
            <a:pPr marL="228600" indent="-228600" defTabSz="6096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Ідеологізація культури. Тоталітаризм і культура</a:t>
            </a:r>
          </a:p>
          <a:p>
            <a:pPr marL="228600" indent="-228600" defTabSz="6096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Антропоцентризм і гуманізм у європейській культурній традиції</a:t>
            </a:r>
          </a:p>
          <a:p>
            <a:pPr marL="228600" indent="-228600" defTabSz="6096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Ідеологічні та духовні виклики ХХ ст. Криза гуманізму. </a:t>
            </a:r>
          </a:p>
          <a:p>
            <a:pPr marL="228600" indent="-228600" defTabSz="6096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Суть сучасної глобальної соціокультурної кризи </a:t>
            </a:r>
          </a:p>
          <a:p>
            <a:pPr marL="228600" indent="-228600" defTabSz="6096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Культурний шок і його негативні та позитивні наслідки </a:t>
            </a:r>
          </a:p>
          <a:p>
            <a:pPr marL="228600" indent="-228600" defTabSz="6096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Феномен культурно-етичного песимізму та його причини </a:t>
            </a:r>
          </a:p>
          <a:p>
            <a:pPr marL="228600" indent="-228600" defTabSz="6096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Культурна дипломатія </a:t>
            </a:r>
          </a:p>
          <a:p>
            <a:pPr marL="228600" indent="-228600" defTabSz="609600" eaLnBrk="0" hangingPunct="0">
              <a:spcBef>
                <a:spcPct val="20000"/>
              </a:spcBef>
              <a:buFont typeface="Arial" charset="0"/>
              <a:buChar char="•"/>
            </a:pPr>
            <a:endParaRPr lang="uk-UA" sz="1300" b="1">
              <a:solidFill>
                <a:schemeClr val="bg1"/>
              </a:solidFill>
            </a:endParaRPr>
          </a:p>
        </p:txBody>
      </p:sp>
      <p:sp>
        <p:nvSpPr>
          <p:cNvPr id="18436" name="Rectangle 11"/>
          <p:cNvSpPr>
            <a:spLocks noChangeArrowheads="1"/>
          </p:cNvSpPr>
          <p:nvPr/>
        </p:nvSpPr>
        <p:spPr bwMode="auto">
          <a:xfrm>
            <a:off x="6278563" y="2625725"/>
            <a:ext cx="5689600" cy="391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54" tIns="30477" rIns="60954" bIns="30477"/>
          <a:lstStyle/>
          <a:p>
            <a:pPr marL="228600" indent="-228600" defTabSz="6096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Екологізація культури </a:t>
            </a:r>
          </a:p>
          <a:p>
            <a:pPr marL="228600" indent="-228600" defTabSz="6096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Мистецтво за екологію </a:t>
            </a:r>
          </a:p>
          <a:p>
            <a:pPr marL="228600" indent="-228600" defTabSz="6096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Архітектура майбутнього. Біоніка </a:t>
            </a:r>
          </a:p>
          <a:p>
            <a:pPr marL="228600" indent="-228600" defTabSz="6096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Оптичні ілюзії в мистецтві </a:t>
            </a:r>
          </a:p>
          <a:p>
            <a:pPr marL="228600" indent="-228600" defTabSz="6096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Культура повсякдення </a:t>
            </a:r>
          </a:p>
          <a:p>
            <a:pPr marL="228600" indent="-228600" defTabSz="6096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Символіка кольору в різних культурах </a:t>
            </a:r>
          </a:p>
          <a:p>
            <a:pPr marL="228600" indent="-228600" defTabSz="6096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Невербальна комунікація. Символіка жестів </a:t>
            </a:r>
          </a:p>
          <a:p>
            <a:pPr marL="228600" indent="-228600" defTabSz="6096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Комп’ютерна графіка як різновид сучасного мистецтва </a:t>
            </a:r>
          </a:p>
          <a:p>
            <a:pPr marL="228600" indent="-228600" defTabSz="6096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Музеї: сучасна концепція. Ніч музеїв </a:t>
            </a:r>
          </a:p>
          <a:p>
            <a:pPr marL="228600" indent="-228600" defTabSz="6096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Скансени</a:t>
            </a:r>
          </a:p>
          <a:p>
            <a:pPr marL="228600" indent="-228600" defTabSz="6096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Молодіжні музичні субкультури: течії, стилі, виконавці </a:t>
            </a:r>
          </a:p>
          <a:p>
            <a:pPr marL="228600" indent="-228600" defTabSz="6096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Глобалізація популярної музики </a:t>
            </a:r>
          </a:p>
          <a:p>
            <a:pPr marL="228600" indent="-228600" defTabSz="6096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Вестернізація та американізація масової культури </a:t>
            </a:r>
          </a:p>
          <a:p>
            <a:pPr marL="228600" indent="-228600" defTabSz="6096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Все на продаж або комерціалізація мистецтва </a:t>
            </a:r>
          </a:p>
          <a:p>
            <a:pPr marL="228600" indent="-228600" defTabSz="6096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Кому належить майбутнє? Альтернативні шляхи розвитку світової цивілізації </a:t>
            </a:r>
          </a:p>
          <a:p>
            <a:pPr marL="228600" indent="-228600" defTabSz="6096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Культурний потенціал людства</a:t>
            </a:r>
          </a:p>
          <a:p>
            <a:pPr marL="228600" indent="-228600" defTabSz="6096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Char char="•"/>
            </a:pPr>
            <a:endParaRPr lang="uk-UA" sz="1200" b="1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8437" name="Заголовок 1"/>
          <p:cNvSpPr>
            <a:spLocks/>
          </p:cNvSpPr>
          <p:nvPr/>
        </p:nvSpPr>
        <p:spPr bwMode="auto">
          <a:xfrm>
            <a:off x="750888" y="684213"/>
            <a:ext cx="4360862" cy="1695450"/>
          </a:xfrm>
          <a:prstGeom prst="rect">
            <a:avLst/>
          </a:prstGeom>
          <a:solidFill>
            <a:schemeClr val="bg1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 eaLnBrk="0" hangingPunct="0"/>
            <a:r>
              <a:rPr lang="uk-UA" sz="2800" b="1">
                <a:solidFill>
                  <a:srgbClr val="000066"/>
                </a:solidFill>
                <a:latin typeface="Gill Sans MT"/>
              </a:rPr>
              <a:t>Також будуть розглядатись такі теми:</a:t>
            </a:r>
          </a:p>
        </p:txBody>
      </p:sp>
      <p:sp>
        <p:nvSpPr>
          <p:cNvPr id="18438" name="Rectangle 12"/>
          <p:cNvSpPr>
            <a:spLocks noChangeArrowheads="1"/>
          </p:cNvSpPr>
          <p:nvPr/>
        </p:nvSpPr>
        <p:spPr bwMode="auto">
          <a:xfrm>
            <a:off x="6308725" y="889000"/>
            <a:ext cx="5648325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>
              <a:buFontTx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Мистецтво і війна </a:t>
            </a:r>
          </a:p>
          <a:p>
            <a:pPr defTabSz="914400">
              <a:buFontTx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Культура як чинник системи національної безпеки </a:t>
            </a:r>
          </a:p>
          <a:p>
            <a:pPr defTabSz="914400">
              <a:buFontTx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Масова культура як засіб культурної війни </a:t>
            </a:r>
          </a:p>
          <a:p>
            <a:pPr defTabSz="914400">
              <a:buFontTx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Злочини проти культури</a:t>
            </a:r>
            <a:r>
              <a:rPr lang="uk-UA" sz="1400">
                <a:latin typeface="Calibri" pitchFamily="34" charset="0"/>
                <a:cs typeface="Calibri" pitchFamily="34" charset="0"/>
              </a:rPr>
              <a:t> </a:t>
            </a:r>
          </a:p>
          <a:p>
            <a:pPr defTabSz="914400">
              <a:buFontTx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Роль інформаційних технологій в розвитку людства та суспільства </a:t>
            </a:r>
          </a:p>
          <a:p>
            <a:pPr defTabSz="914400">
              <a:buFontTx/>
              <a:buChar char="•"/>
            </a:pPr>
            <a:r>
              <a:rPr lang="uk-UA" sz="1400" b="1">
                <a:latin typeface="Calibri" pitchFamily="34" charset="0"/>
                <a:cs typeface="Calibri" pitchFamily="34" charset="0"/>
              </a:rPr>
              <a:t>Вплив соціального і технічного прогресу на духовну культуру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7" name="Group 2"/>
          <p:cNvGrpSpPr>
            <a:grpSpLocks/>
          </p:cNvGrpSpPr>
          <p:nvPr/>
        </p:nvGrpSpPr>
        <p:grpSpPr bwMode="auto">
          <a:xfrm>
            <a:off x="5029200" y="990600"/>
            <a:ext cx="6332538" cy="1962150"/>
            <a:chOff x="0" y="-19050"/>
            <a:chExt cx="12664004" cy="3923595"/>
          </a:xfrm>
        </p:grpSpPr>
        <p:sp>
          <p:nvSpPr>
            <p:cNvPr id="19462" name="TextBox 3"/>
            <p:cNvSpPr txBox="1">
              <a:spLocks noChangeArrowheads="1"/>
            </p:cNvSpPr>
            <p:nvPr/>
          </p:nvSpPr>
          <p:spPr bwMode="auto">
            <a:xfrm>
              <a:off x="0" y="-19050"/>
              <a:ext cx="12664004" cy="15237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defTabSz="609600">
                <a:lnSpc>
                  <a:spcPts val="6000"/>
                </a:lnSpc>
              </a:pPr>
              <a:endParaRPr lang="uk-UA" sz="4800">
                <a:solidFill>
                  <a:schemeClr val="bg1"/>
                </a:solidFill>
              </a:endParaRPr>
            </a:p>
          </p:txBody>
        </p:sp>
        <p:sp>
          <p:nvSpPr>
            <p:cNvPr id="19463" name="TextBox 4"/>
            <p:cNvSpPr txBox="1">
              <a:spLocks noChangeArrowheads="1"/>
            </p:cNvSpPr>
            <p:nvPr/>
          </p:nvSpPr>
          <p:spPr bwMode="auto">
            <a:xfrm>
              <a:off x="0" y="1864445"/>
              <a:ext cx="12664004" cy="6899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defTabSz="609600">
                <a:lnSpc>
                  <a:spcPts val="2713"/>
                </a:lnSpc>
              </a:pPr>
              <a:endParaRPr lang="uk-UA" sz="1200">
                <a:latin typeface="Calibri" pitchFamily="34" charset="0"/>
              </a:endParaRPr>
            </a:p>
          </p:txBody>
        </p:sp>
        <p:sp>
          <p:nvSpPr>
            <p:cNvPr id="19464" name="TextBox 5"/>
            <p:cNvSpPr txBox="1">
              <a:spLocks noChangeArrowheads="1"/>
            </p:cNvSpPr>
            <p:nvPr/>
          </p:nvSpPr>
          <p:spPr bwMode="auto">
            <a:xfrm>
              <a:off x="0" y="3146914"/>
              <a:ext cx="12664004" cy="7576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defTabSz="609600">
                <a:lnSpc>
                  <a:spcPts val="2988"/>
                </a:lnSpc>
              </a:pPr>
              <a:endParaRPr lang="uk-UA">
                <a:solidFill>
                  <a:srgbClr val="FFFFFF"/>
                </a:solidFill>
                <a:latin typeface="Arvo Italics"/>
              </a:endParaRPr>
            </a:p>
          </p:txBody>
        </p:sp>
      </p:grpSp>
      <p:sp>
        <p:nvSpPr>
          <p:cNvPr id="19458" name="Rectangle 9"/>
          <p:cNvSpPr>
            <a:spLocks noChangeArrowheads="1"/>
          </p:cNvSpPr>
          <p:nvPr/>
        </p:nvSpPr>
        <p:spPr bwMode="auto">
          <a:xfrm>
            <a:off x="3962400" y="279400"/>
            <a:ext cx="6959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54" tIns="30477" rIns="60954" bIns="30477" anchor="ctr"/>
          <a:lstStyle/>
          <a:p>
            <a:pPr algn="ctr" defTabSz="609600" eaLnBrk="0" hangingPunct="0"/>
            <a:endParaRPr lang="uk-UA" sz="2700" b="1">
              <a:solidFill>
                <a:srgbClr val="FF9933"/>
              </a:solidFill>
              <a:latin typeface="Calibri" pitchFamily="34" charset="0"/>
            </a:endParaRPr>
          </a:p>
        </p:txBody>
      </p:sp>
      <p:sp>
        <p:nvSpPr>
          <p:cNvPr id="19459" name="Rectangle 10"/>
          <p:cNvSpPr>
            <a:spLocks noChangeArrowheads="1"/>
          </p:cNvSpPr>
          <p:nvPr/>
        </p:nvSpPr>
        <p:spPr bwMode="auto">
          <a:xfrm>
            <a:off x="6450013" y="1203325"/>
            <a:ext cx="5365750" cy="5192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54" tIns="30477" rIns="60954" bIns="30477" anchor="ctr">
            <a:spAutoFit/>
          </a:bodyPr>
          <a:lstStyle/>
          <a:p>
            <a:pPr defTabSz="609600"/>
            <a:r>
              <a:rPr lang="uk-UA" sz="2200">
                <a:latin typeface="Calibri" pitchFamily="34" charset="0"/>
                <a:cs typeface="Calibri" pitchFamily="34" charset="0"/>
              </a:rPr>
              <a:t>Виникнення нових </a:t>
            </a:r>
            <a:r>
              <a:rPr lang="uk-UA" sz="2200" b="1">
                <a:latin typeface="Calibri" pitchFamily="34" charset="0"/>
                <a:cs typeface="Calibri" pitchFamily="34" charset="0"/>
              </a:rPr>
              <a:t>течій, напрямків, форм і жанрів</a:t>
            </a:r>
            <a:r>
              <a:rPr lang="uk-UA" sz="2200">
                <a:latin typeface="Calibri" pitchFamily="34" charset="0"/>
                <a:cs typeface="Calibri" pitchFamily="34" charset="0"/>
              </a:rPr>
              <a:t> мистецтва, </a:t>
            </a:r>
            <a:r>
              <a:rPr lang="uk-UA" sz="2200" b="1">
                <a:latin typeface="Calibri" pitchFamily="34" charset="0"/>
                <a:cs typeface="Calibri" pitchFamily="34" charset="0"/>
              </a:rPr>
              <a:t>субкультур</a:t>
            </a:r>
            <a:r>
              <a:rPr lang="uk-UA" sz="2200">
                <a:latin typeface="Calibri" pitchFamily="34" charset="0"/>
                <a:cs typeface="Calibri" pitchFamily="34" charset="0"/>
              </a:rPr>
              <a:t> </a:t>
            </a:r>
          </a:p>
          <a:p>
            <a:pPr defTabSz="609600"/>
            <a:r>
              <a:rPr lang="uk-UA" sz="2200">
                <a:latin typeface="Calibri" pitchFamily="34" charset="0"/>
                <a:cs typeface="Calibri" pitchFamily="34" charset="0"/>
              </a:rPr>
              <a:t>у кінці ХХ – </a:t>
            </a:r>
            <a:r>
              <a:rPr lang="uk-UA" sz="2200" b="1">
                <a:latin typeface="Calibri" pitchFamily="34" charset="0"/>
                <a:cs typeface="Calibri" pitchFamily="34" charset="0"/>
              </a:rPr>
              <a:t>на поч. ХХІ ст.: </a:t>
            </a:r>
          </a:p>
          <a:p>
            <a:pPr defTabSz="609600"/>
            <a:endParaRPr lang="uk-UA" sz="2200">
              <a:latin typeface="Calibri" pitchFamily="34" charset="0"/>
              <a:cs typeface="Calibri" pitchFamily="34" charset="0"/>
            </a:endParaRPr>
          </a:p>
          <a:p>
            <a:pPr defTabSz="609600"/>
            <a:r>
              <a:rPr lang="uk-UA" sz="2200">
                <a:latin typeface="Calibri" pitchFamily="34" charset="0"/>
                <a:cs typeface="Calibri" pitchFamily="34" charset="0"/>
              </a:rPr>
              <a:t>стріт-арт, соц-арт, поп-арт, оп-арт, ленд-арт та енвайронмент, еко-арт, біо-арт, мейл-арт, боді-арт, психоделічне мистецтво, пісочна анімація,</a:t>
            </a:r>
          </a:p>
          <a:p>
            <a:pPr defTabSz="609600"/>
            <a:r>
              <a:rPr lang="uk-UA" sz="2200">
                <a:latin typeface="Calibri" pitchFamily="34" charset="0"/>
                <a:cs typeface="Calibri" pitchFamily="34" charset="0"/>
              </a:rPr>
              <a:t>Акціонізм (хеппенінг, перформанс, </a:t>
            </a:r>
            <a:r>
              <a:rPr lang="ru-RU" sz="2200">
                <a:latin typeface="Calibri" pitchFamily="34" charset="0"/>
                <a:cs typeface="Calibri" pitchFamily="34" charset="0"/>
              </a:rPr>
              <a:t>флешмоб</a:t>
            </a:r>
            <a:r>
              <a:rPr lang="uk-UA" sz="2200">
                <a:latin typeface="Calibri" pitchFamily="34" charset="0"/>
                <a:cs typeface="Calibri" pitchFamily="34" charset="0"/>
              </a:rPr>
              <a:t>), інсталяція</a:t>
            </a:r>
          </a:p>
          <a:p>
            <a:pPr defTabSz="609600"/>
            <a:r>
              <a:rPr lang="uk-UA" sz="2200">
                <a:latin typeface="Calibri" pitchFamily="34" charset="0"/>
                <a:cs typeface="Calibri" pitchFamily="34" charset="0"/>
              </a:rPr>
              <a:t>Люмінографія, світлографіка, відео-арт, паблік-арт, медіа-арт </a:t>
            </a:r>
          </a:p>
          <a:p>
            <a:pPr defTabSz="609600"/>
            <a:r>
              <a:rPr lang="uk-UA" sz="2200">
                <a:latin typeface="Calibri" pitchFamily="34" charset="0"/>
                <a:cs typeface="Calibri" pitchFamily="34" charset="0"/>
              </a:rPr>
              <a:t>Нові субкультури: емо, стімпанк, гоблінкор, грендтранскор, котеджкор </a:t>
            </a:r>
          </a:p>
          <a:p>
            <a:pPr defTabSz="609600"/>
            <a:r>
              <a:rPr lang="uk-UA" sz="1600"/>
              <a:t> </a:t>
            </a:r>
          </a:p>
          <a:p>
            <a:pPr defTabSz="609600"/>
            <a:endParaRPr lang="uk-UA" sz="1300"/>
          </a:p>
        </p:txBody>
      </p:sp>
      <p:sp>
        <p:nvSpPr>
          <p:cNvPr id="19460" name="Заголовок 1"/>
          <p:cNvSpPr>
            <a:spLocks/>
          </p:cNvSpPr>
          <p:nvPr/>
        </p:nvSpPr>
        <p:spPr bwMode="auto">
          <a:xfrm>
            <a:off x="842963" y="360363"/>
            <a:ext cx="4360862" cy="1695450"/>
          </a:xfrm>
          <a:prstGeom prst="rect">
            <a:avLst/>
          </a:prstGeom>
          <a:solidFill>
            <a:schemeClr val="bg1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 eaLnBrk="0" hangingPunct="0"/>
            <a:r>
              <a:rPr lang="uk-UA" sz="2800" b="1">
                <a:solidFill>
                  <a:srgbClr val="000066"/>
                </a:solidFill>
                <a:latin typeface="Gill Sans MT"/>
              </a:rPr>
              <a:t>Будемо визначати стилі мистецтва:</a:t>
            </a:r>
            <a:endParaRPr lang="uk-UA" sz="4400" b="1">
              <a:solidFill>
                <a:srgbClr val="000066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9461" name="Rectangle 13"/>
          <p:cNvSpPr>
            <a:spLocks noChangeArrowheads="1"/>
          </p:cNvSpPr>
          <p:nvPr/>
        </p:nvSpPr>
        <p:spPr bwMode="auto">
          <a:xfrm>
            <a:off x="304800" y="2408238"/>
            <a:ext cx="5641975" cy="427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/>
            <a:r>
              <a:rPr lang="uk-UA" sz="2200">
                <a:latin typeface="Calibri" pitchFamily="34" charset="0"/>
                <a:cs typeface="Calibri" pitchFamily="34" charset="0"/>
              </a:rPr>
              <a:t>Доричний, іонічний, коринфський ордери; </a:t>
            </a:r>
          </a:p>
          <a:p>
            <a:pPr defTabSz="914400"/>
            <a:r>
              <a:rPr lang="uk-UA" sz="2200">
                <a:latin typeface="Calibri" pitchFamily="34" charset="0"/>
                <a:cs typeface="Calibri" pitchFamily="34" charset="0"/>
              </a:rPr>
              <a:t>Романський стиль, готика, </a:t>
            </a:r>
          </a:p>
          <a:p>
            <a:pPr defTabSz="914400"/>
            <a:r>
              <a:rPr lang="uk-UA" sz="2200">
                <a:latin typeface="Calibri" pitchFamily="34" charset="0"/>
                <a:cs typeface="Calibri" pitchFamily="34" charset="0"/>
              </a:rPr>
              <a:t>маньєризм, бароко, рококо, </a:t>
            </a:r>
          </a:p>
          <a:p>
            <a:pPr defTabSz="914400"/>
            <a:r>
              <a:rPr lang="uk-UA" sz="2200">
                <a:latin typeface="Calibri" pitchFamily="34" charset="0"/>
                <a:cs typeface="Calibri" pitchFamily="34" charset="0"/>
              </a:rPr>
              <a:t>класицизм, романтизм, </a:t>
            </a:r>
          </a:p>
          <a:p>
            <a:pPr defTabSz="914400"/>
            <a:r>
              <a:rPr lang="uk-UA" sz="2200">
                <a:latin typeface="Calibri" pitchFamily="34" charset="0"/>
                <a:cs typeface="Calibri" pitchFamily="34" charset="0"/>
              </a:rPr>
              <a:t>натуралізм, реалізм, </a:t>
            </a:r>
          </a:p>
          <a:p>
            <a:pPr defTabSz="914400"/>
            <a:r>
              <a:rPr lang="uk-UA" sz="2200">
                <a:latin typeface="Calibri" pitchFamily="34" charset="0"/>
                <a:cs typeface="Calibri" pitchFamily="34" charset="0"/>
              </a:rPr>
              <a:t>імпресіонізм, постімпресіонізм, модерн</a:t>
            </a:r>
          </a:p>
          <a:p>
            <a:pPr defTabSz="914400"/>
            <a:endParaRPr lang="uk-UA" sz="2200">
              <a:latin typeface="Calibri" pitchFamily="34" charset="0"/>
              <a:cs typeface="Calibri" pitchFamily="34" charset="0"/>
            </a:endParaRPr>
          </a:p>
          <a:p>
            <a:pPr defTabSz="914400"/>
            <a:r>
              <a:rPr lang="uk-UA" sz="2200">
                <a:latin typeface="Calibri" pitchFamily="34" charset="0"/>
                <a:cs typeface="Calibri" pitchFamily="34" charset="0"/>
              </a:rPr>
              <a:t>Течії модернізму: </a:t>
            </a:r>
          </a:p>
          <a:p>
            <a:pPr defTabSz="914400"/>
            <a:r>
              <a:rPr lang="uk-UA" sz="2200">
                <a:latin typeface="Calibri" pitchFamily="34" charset="0"/>
                <a:cs typeface="Calibri" pitchFamily="34" charset="0"/>
              </a:rPr>
              <a:t>експресіонізм, абстракціонізм, футуризм, дадаїзм, фовізм, кубізм, сюрреалізм, конструктивізм </a:t>
            </a:r>
          </a:p>
          <a:p>
            <a:pPr defTabSz="914400">
              <a:spcBef>
                <a:spcPct val="50000"/>
              </a:spcBef>
            </a:pPr>
            <a:endParaRPr lang="uk-UA" sz="220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9800" y="233363"/>
            <a:ext cx="4486275" cy="1143000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sz="2000" b="1" cap="none" smtClean="0"/>
              <a:t>ВИЯВИМО, ЯКІ СИМВОЛИ ЗАШИФРОВАНІ НА КАРТИНАХ</a:t>
            </a:r>
            <a:endParaRPr lang="uk-UA" sz="2000" cap="none" smtClean="0"/>
          </a:p>
        </p:txBody>
      </p:sp>
      <p:pic>
        <p:nvPicPr>
          <p:cNvPr id="20483" name="Picture 5" descr="Рисунок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61188" y="236538"/>
            <a:ext cx="4492625" cy="608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5" descr="Рисунок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0225" y="1627188"/>
            <a:ext cx="5205413" cy="46815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8"/>
          <p:cNvSpPr>
            <a:spLocks noChangeArrowheads="1"/>
          </p:cNvSpPr>
          <p:nvPr/>
        </p:nvSpPr>
        <p:spPr bwMode="auto">
          <a:xfrm>
            <a:off x="3302000" y="3798888"/>
            <a:ext cx="8636000" cy="63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54" tIns="30477" rIns="60954" bIns="30477" anchor="ctr">
            <a:spAutoFit/>
          </a:bodyPr>
          <a:lstStyle/>
          <a:p>
            <a:pPr marL="228600" indent="-228600" algn="ctr" defTabSz="609600"/>
            <a:endParaRPr lang="uk-UA" sz="1900">
              <a:solidFill>
                <a:schemeClr val="bg1"/>
              </a:solidFill>
            </a:endParaRPr>
          </a:p>
          <a:p>
            <a:pPr marL="228600" indent="-228600" defTabSz="609600">
              <a:buFontTx/>
              <a:buAutoNum type="arabicPeriod"/>
            </a:pPr>
            <a:endParaRPr lang="uk-UA" sz="1900">
              <a:solidFill>
                <a:schemeClr val="bg1"/>
              </a:solidFill>
            </a:endParaRPr>
          </a:p>
        </p:txBody>
      </p:sp>
      <p:sp>
        <p:nvSpPr>
          <p:cNvPr id="21506" name="Rectangle 2"/>
          <p:cNvSpPr>
            <a:spLocks/>
          </p:cNvSpPr>
          <p:nvPr/>
        </p:nvSpPr>
        <p:spPr bwMode="auto">
          <a:xfrm>
            <a:off x="3810000" y="381000"/>
            <a:ext cx="8128000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54" tIns="30477" rIns="60954" bIns="30477"/>
          <a:lstStyle/>
          <a:p>
            <a:pPr algn="ctr" defTabSz="609600" eaLnBrk="0" hangingPunct="0"/>
            <a:endParaRPr lang="uk-UA" sz="2900" b="1">
              <a:solidFill>
                <a:srgbClr val="FF9933"/>
              </a:solidFill>
            </a:endParaRPr>
          </a:p>
        </p:txBody>
      </p:sp>
      <p:sp>
        <p:nvSpPr>
          <p:cNvPr id="21507" name="Rectangle 11"/>
          <p:cNvSpPr>
            <a:spLocks noChangeArrowheads="1"/>
          </p:cNvSpPr>
          <p:nvPr/>
        </p:nvSpPr>
        <p:spPr bwMode="auto">
          <a:xfrm>
            <a:off x="6167438" y="412750"/>
            <a:ext cx="5881687" cy="580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0954" tIns="30477" rIns="60954" bIns="30477">
            <a:spAutoFit/>
          </a:bodyPr>
          <a:lstStyle/>
          <a:p>
            <a:pPr marL="228600" indent="-228600" defTabSz="609600">
              <a:lnSpc>
                <a:spcPct val="150000"/>
              </a:lnSpc>
              <a:buFontTx/>
              <a:buAutoNum type="arabicPeriod"/>
            </a:pP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Медична символіка</a:t>
            </a:r>
          </a:p>
          <a:p>
            <a:pPr marL="228600" indent="-228600" defTabSz="609600">
              <a:lnSpc>
                <a:spcPct val="150000"/>
              </a:lnSpc>
              <a:buFontTx/>
              <a:buAutoNum type="arabicPeriod"/>
            </a:pP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 Медична тематика у творчості митців різних епох та сучасному мистецтві</a:t>
            </a:r>
          </a:p>
          <a:p>
            <a:pPr marL="228600" indent="-228600" defTabSz="609600">
              <a:lnSpc>
                <a:spcPct val="150000"/>
              </a:lnSpc>
              <a:buFontTx/>
              <a:buAutoNum type="arabicPeriod"/>
            </a:pP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 Д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агноз по картин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: що бачать медики на картинах в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домих художник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в. </a:t>
            </a:r>
          </a:p>
          <a:p>
            <a:pPr marL="228600" indent="-228600" defTabSz="609600">
              <a:lnSpc>
                <a:spcPct val="150000"/>
              </a:lnSpc>
              <a:buFontTx/>
              <a:buAutoNum type="arabicPeriod"/>
            </a:pP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 Профес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йн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 та псих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чн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 хвороби митц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в (живописц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в, музикант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в, танц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вник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в). </a:t>
            </a:r>
          </a:p>
          <a:p>
            <a:pPr marL="228600" indent="-228600" defTabSz="609600">
              <a:lnSpc>
                <a:spcPct val="150000"/>
              </a:lnSpc>
              <a:buFontTx/>
              <a:buAutoNum type="arabicPeriod"/>
            </a:pP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стор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я медичних технолог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й та 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нструмент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в, в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дображена у живопис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у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. </a:t>
            </a:r>
          </a:p>
          <a:p>
            <a:pPr marL="228600" indent="-228600" defTabSz="609600">
              <a:lnSpc>
                <a:spcPct val="150000"/>
              </a:lnSpc>
              <a:buFontTx/>
              <a:buAutoNum type="arabicPeriod"/>
            </a:pP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 Образ л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каря у к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номистецтв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.</a:t>
            </a:r>
          </a:p>
          <a:p>
            <a:pPr marL="228600" indent="-228600" defTabSz="609600">
              <a:lnSpc>
                <a:spcPct val="150000"/>
              </a:lnSpc>
              <a:buFontTx/>
              <a:buAutoNum type="arabicPeriod"/>
            </a:pP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 Художня фотограф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я для медицини.</a:t>
            </a:r>
          </a:p>
          <a:p>
            <a:pPr marL="228600" indent="-228600" defTabSz="609600">
              <a:lnSpc>
                <a:spcPct val="150000"/>
              </a:lnSpc>
              <a:buFontTx/>
              <a:buAutoNum type="arabicPeriod"/>
            </a:pP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 Т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ло людини як арт-об’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є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кт.</a:t>
            </a:r>
          </a:p>
          <a:p>
            <a:pPr marL="228600" indent="-228600" defTabSz="609600">
              <a:lnSpc>
                <a:spcPct val="150000"/>
              </a:lnSpc>
              <a:buFontTx/>
              <a:buAutoNum type="arabicPeriod"/>
            </a:pP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 Вшанування л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кар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в: нагороди, мистецьк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 акц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ї, граф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т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, пам’ятники та 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н.</a:t>
            </a:r>
          </a:p>
          <a:p>
            <a:pPr marL="228600" indent="-228600" defTabSz="609600">
              <a:lnSpc>
                <a:spcPct val="150000"/>
              </a:lnSpc>
              <a:buFontTx/>
              <a:buAutoNum type="arabicPeriod"/>
            </a:pP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 Вплив живописного образу на психосоматичний стан людини.</a:t>
            </a:r>
          </a:p>
          <a:p>
            <a:pPr marL="228600" indent="-228600" defTabSz="609600">
              <a:lnSpc>
                <a:spcPct val="150000"/>
              </a:lnSpc>
              <a:buFontTx/>
              <a:buAutoNum type="arabicPeriod"/>
            </a:pP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 Арт-терап</a:t>
            </a:r>
            <a:r>
              <a:rPr lang="uk-UA" altLang="ko-KR" sz="1400" b="1">
                <a:latin typeface="Calibri" pitchFamily="34" charset="0"/>
                <a:cs typeface="Calibri" pitchFamily="34" charset="0"/>
              </a:rPr>
              <a:t>і</a:t>
            </a: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я.</a:t>
            </a:r>
          </a:p>
          <a:p>
            <a:pPr marL="228600" indent="-228600" defTabSz="609600">
              <a:lnSpc>
                <a:spcPct val="150000"/>
              </a:lnSpc>
              <a:buFontTx/>
              <a:buAutoNum type="arabicPeriod"/>
            </a:pPr>
            <a:r>
              <a:rPr lang="uk-UA" altLang="ko-KR" sz="1400" b="1">
                <a:latin typeface="Calibri" pitchFamily="34" charset="0"/>
                <a:ea typeface="맑은 고딕" pitchFamily="34" charset="-127"/>
                <a:cs typeface="Calibri" pitchFamily="34" charset="0"/>
              </a:rPr>
              <a:t> Вплив художньої культури на розвиток медичного обслуговування населення</a:t>
            </a:r>
            <a:endParaRPr lang="uk-UA" sz="1400" b="1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508" name="Title 1"/>
          <p:cNvSpPr>
            <a:spLocks/>
          </p:cNvSpPr>
          <p:nvPr/>
        </p:nvSpPr>
        <p:spPr bwMode="auto">
          <a:xfrm>
            <a:off x="419100" y="477838"/>
            <a:ext cx="5224463" cy="1870075"/>
          </a:xfrm>
          <a:prstGeom prst="rect">
            <a:avLst/>
          </a:prstGeom>
          <a:solidFill>
            <a:schemeClr val="bg1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2800" b="1">
                <a:solidFill>
                  <a:srgbClr val="000066"/>
                </a:solidFill>
                <a:latin typeface="Gill Sans MT"/>
              </a:rPr>
              <a:t>Будемо розглядати зв</a:t>
            </a:r>
            <a:r>
              <a:rPr lang="uk-UA" sz="2800" b="1" i="1">
                <a:solidFill>
                  <a:srgbClr val="000066"/>
                </a:solidFill>
                <a:latin typeface="Gill Sans MT"/>
              </a:rPr>
              <a:t>’</a:t>
            </a:r>
            <a:r>
              <a:rPr lang="uk-UA" sz="2800" b="1">
                <a:solidFill>
                  <a:srgbClr val="000066"/>
                </a:solidFill>
                <a:latin typeface="Gill Sans MT"/>
              </a:rPr>
              <a:t>язок </a:t>
            </a:r>
            <a:br>
              <a:rPr lang="uk-UA" sz="2800" b="1">
                <a:solidFill>
                  <a:srgbClr val="000066"/>
                </a:solidFill>
                <a:latin typeface="Gill Sans MT"/>
              </a:rPr>
            </a:br>
            <a:r>
              <a:rPr lang="uk-UA" sz="2800" b="1">
                <a:solidFill>
                  <a:srgbClr val="000066"/>
                </a:solidFill>
                <a:latin typeface="Gill Sans MT"/>
              </a:rPr>
              <a:t>мистецтва  та  медицини: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738" y="322263"/>
            <a:ext cx="5638800" cy="206057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algn="l" eaLnBrk="1" hangingPunct="1">
              <a:defRPr/>
            </a:pPr>
            <a:r>
              <a:rPr lang="uk-UA" sz="2000" b="1" cap="none" smtClean="0">
                <a:solidFill>
                  <a:srgbClr val="000066"/>
                </a:solidFill>
              </a:rPr>
              <a:t>РОЗГЛЯНЕМО МЕДИЧНУ ТЕМАТИКУ </a:t>
            </a:r>
            <a:br>
              <a:rPr lang="uk-UA" sz="2000" b="1" cap="none" smtClean="0">
                <a:solidFill>
                  <a:srgbClr val="000066"/>
                </a:solidFill>
              </a:rPr>
            </a:br>
            <a:r>
              <a:rPr lang="uk-UA" sz="2000" b="1" cap="none" smtClean="0">
                <a:solidFill>
                  <a:srgbClr val="000066"/>
                </a:solidFill>
              </a:rPr>
              <a:t>У ТВОРЧОСТІ МИТЦІВ РІЗНИХ ЕПОХ ТА СУЧАСНОМУ МИСТЕЦТВІ: </a:t>
            </a:r>
            <a:br>
              <a:rPr lang="uk-UA" sz="2000" b="1" cap="none" smtClean="0">
                <a:solidFill>
                  <a:srgbClr val="000066"/>
                </a:solidFill>
              </a:rPr>
            </a:br>
            <a:r>
              <a:rPr lang="uk-UA" sz="2000" cap="none" smtClean="0"/>
              <a:t/>
            </a:r>
            <a:br>
              <a:rPr lang="uk-UA" sz="2000" cap="none" smtClean="0"/>
            </a:br>
            <a:r>
              <a:rPr lang="uk-UA" sz="2000" b="1" cap="none" smtClean="0"/>
              <a:t>1. АНАТОМІЯ</a:t>
            </a:r>
            <a:r>
              <a:rPr lang="uk-UA" sz="2000" cap="none" smtClean="0"/>
              <a:t> </a:t>
            </a:r>
            <a:br>
              <a:rPr lang="uk-UA" sz="2000" cap="none" smtClean="0"/>
            </a:br>
            <a:r>
              <a:rPr lang="uk-UA" sz="2000" cap="none" smtClean="0"/>
              <a:t>(СЕРІЯ РОБІТ З АНАТОМІЧНИХ КЛАСІВ ТА У СУЧАСНОМУ МИСТЕЦТВІ)</a:t>
            </a:r>
          </a:p>
        </p:txBody>
      </p:sp>
      <p:sp>
        <p:nvSpPr>
          <p:cNvPr id="22530" name="Прямоугольник 5"/>
          <p:cNvSpPr>
            <a:spLocks noChangeArrowheads="1"/>
          </p:cNvSpPr>
          <p:nvPr/>
        </p:nvSpPr>
        <p:spPr bwMode="auto">
          <a:xfrm>
            <a:off x="360363" y="5995988"/>
            <a:ext cx="4956175" cy="86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1600" i="1"/>
          </a:p>
          <a:p>
            <a:r>
              <a:rPr lang="ru-RU" sz="1600" i="1"/>
              <a:t>«Урок анатомии доктора Тульпа»,</a:t>
            </a:r>
            <a:br>
              <a:rPr lang="ru-RU" sz="1600" i="1"/>
            </a:br>
            <a:r>
              <a:rPr lang="ru-RU" sz="1600" i="1"/>
              <a:t>Рембрандт, 1632</a:t>
            </a:r>
            <a:endParaRPr lang="uk-UA" sz="1600" i="1"/>
          </a:p>
        </p:txBody>
      </p:sp>
      <p:sp>
        <p:nvSpPr>
          <p:cNvPr id="22531" name="Прямоугольник 7"/>
          <p:cNvSpPr>
            <a:spLocks noChangeArrowheads="1"/>
          </p:cNvSpPr>
          <p:nvPr/>
        </p:nvSpPr>
        <p:spPr bwMode="auto">
          <a:xfrm>
            <a:off x="6326188" y="6113463"/>
            <a:ext cx="5494337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 i="1"/>
              <a:t>«Космічний магніт» (Мандрівний скелет), 28 м. </a:t>
            </a:r>
          </a:p>
          <a:p>
            <a:r>
              <a:rPr lang="ru-RU" sz="1600" i="1"/>
              <a:t>Джино Де Домінісіс, 1990 </a:t>
            </a:r>
          </a:p>
        </p:txBody>
      </p:sp>
      <p:sp>
        <p:nvSpPr>
          <p:cNvPr id="22532" name="Прямоугольник 8"/>
          <p:cNvSpPr>
            <a:spLocks noChangeArrowheads="1"/>
          </p:cNvSpPr>
          <p:nvPr/>
        </p:nvSpPr>
        <p:spPr bwMode="auto">
          <a:xfrm>
            <a:off x="4876800" y="6259513"/>
            <a:ext cx="2492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i="1"/>
              <a:t> </a:t>
            </a:r>
            <a:endParaRPr lang="uk-UA"/>
          </a:p>
        </p:txBody>
      </p:sp>
      <p:pic>
        <p:nvPicPr>
          <p:cNvPr id="22533" name="Picture 8" descr="Рисунок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34125" y="1063625"/>
            <a:ext cx="5597525" cy="443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8" descr="Рисунок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8163" y="2466975"/>
            <a:ext cx="5162550" cy="365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9938" y="360363"/>
            <a:ext cx="4486275" cy="1141412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/>
          <a:lstStyle/>
          <a:p>
            <a:pPr eaLnBrk="1" hangingPunct="1">
              <a:defRPr/>
            </a:pPr>
            <a:r>
              <a:rPr lang="ru-RU" sz="2000" b="1" dirty="0"/>
              <a:t>2. </a:t>
            </a:r>
            <a:r>
              <a:rPr lang="uk-UA" sz="2000" b="1" dirty="0" smtClean="0"/>
              <a:t>Хвороби</a:t>
            </a:r>
            <a:r>
              <a:rPr lang="ru-RU" sz="2000" b="1" dirty="0" smtClean="0"/>
              <a:t> </a:t>
            </a:r>
            <a:r>
              <a:rPr lang="ru-RU" sz="2000" b="1" dirty="0"/>
              <a:t>та </a:t>
            </a:r>
            <a:r>
              <a:rPr lang="uk-UA" sz="2000" b="1" dirty="0" smtClean="0"/>
              <a:t>епідемії</a:t>
            </a:r>
            <a:r>
              <a:rPr lang="ru-RU" sz="2000" b="1" dirty="0" smtClean="0"/>
              <a:t> 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 smtClean="0"/>
              <a:t>(в </a:t>
            </a:r>
            <a:r>
              <a:rPr lang="uk-UA" sz="2000" dirty="0" smtClean="0"/>
              <a:t>поглядах</a:t>
            </a:r>
            <a:r>
              <a:rPr lang="ru-RU" sz="2000" dirty="0" smtClean="0"/>
              <a:t> </a:t>
            </a:r>
            <a:r>
              <a:rPr lang="uk-UA" sz="2000" dirty="0" smtClean="0"/>
              <a:t>різних</a:t>
            </a:r>
            <a:r>
              <a:rPr lang="ru-RU" sz="2000" dirty="0" smtClean="0"/>
              <a:t> </a:t>
            </a:r>
            <a:r>
              <a:rPr lang="uk-UA" sz="2000" dirty="0" smtClean="0"/>
              <a:t>епох</a:t>
            </a:r>
            <a:r>
              <a:rPr lang="ru-RU" sz="2000" dirty="0" smtClean="0"/>
              <a:t>)</a:t>
            </a:r>
            <a:endParaRPr lang="uk-UA" sz="2000" dirty="0"/>
          </a:p>
        </p:txBody>
      </p:sp>
      <p:sp>
        <p:nvSpPr>
          <p:cNvPr id="23554" name="Прямоугольник 5"/>
          <p:cNvSpPr>
            <a:spLocks noChangeArrowheads="1"/>
          </p:cNvSpPr>
          <p:nvPr/>
        </p:nvSpPr>
        <p:spPr bwMode="auto">
          <a:xfrm>
            <a:off x="387350" y="6065838"/>
            <a:ext cx="51720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i="1"/>
              <a:t>«Тріумф смерті»,</a:t>
            </a:r>
          </a:p>
          <a:p>
            <a:r>
              <a:rPr lang="ru-RU" i="1"/>
              <a:t>Пітер Брейгель Старший, 1562</a:t>
            </a:r>
          </a:p>
        </p:txBody>
      </p:sp>
      <p:pic>
        <p:nvPicPr>
          <p:cNvPr id="23555" name="Picture 6" descr="Рисунок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3550" y="1712913"/>
            <a:ext cx="5249863" cy="421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7" descr="22cdebola-themed-5446efc1a6c1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15075" y="595313"/>
            <a:ext cx="5708650" cy="427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7" name="Прямоугольник 5"/>
          <p:cNvSpPr>
            <a:spLocks noChangeArrowheads="1"/>
          </p:cNvSpPr>
          <p:nvPr/>
        </p:nvSpPr>
        <p:spPr bwMode="auto">
          <a:xfrm>
            <a:off x="6478588" y="5226050"/>
            <a:ext cx="51720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i="1"/>
              <a:t>Картина, що зображає вірус Ебола </a:t>
            </a:r>
          </a:p>
          <a:p>
            <a:r>
              <a:rPr lang="ru-RU" i="1"/>
              <a:t>в стилі Енді Уорхола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769938" y="233363"/>
            <a:ext cx="4486275" cy="811212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sz="2000" b="1" cap="none" smtClean="0"/>
              <a:t>3. ОБРАЗ  </a:t>
            </a:r>
            <a:r>
              <a:rPr lang="uk-UA" sz="2000" b="1" cap="none" smtClean="0"/>
              <a:t>ЛІКАРЯ</a:t>
            </a:r>
            <a:r>
              <a:rPr lang="ru-RU" sz="2000" b="1" cap="none" smtClean="0"/>
              <a:t>  У </a:t>
            </a:r>
            <a:r>
              <a:rPr lang="uk-UA" sz="2000" b="1" cap="none" smtClean="0"/>
              <a:t>ЖИВОПИСУ</a:t>
            </a:r>
            <a:r>
              <a:rPr lang="ru-RU" sz="2000" b="1" cap="none" smtClean="0"/>
              <a:t>  ТА  </a:t>
            </a:r>
            <a:r>
              <a:rPr lang="uk-UA" sz="2000" b="1" cap="none" smtClean="0"/>
              <a:t>КІНО</a:t>
            </a:r>
            <a:endParaRPr lang="uk-UA" sz="2000" cap="none" smtClean="0"/>
          </a:p>
        </p:txBody>
      </p:sp>
      <p:sp>
        <p:nvSpPr>
          <p:cNvPr id="24578" name="Прямоугольник 5"/>
          <p:cNvSpPr>
            <a:spLocks noChangeArrowheads="1"/>
          </p:cNvSpPr>
          <p:nvPr/>
        </p:nvSpPr>
        <p:spPr bwMode="auto">
          <a:xfrm>
            <a:off x="325438" y="6089650"/>
            <a:ext cx="5721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/>
              <a:t>наприклад, образи лікаря та дитини-пацієнта на плакаті «Перед уколом», Норманна Роквелла</a:t>
            </a:r>
          </a:p>
        </p:txBody>
      </p:sp>
      <p:pic>
        <p:nvPicPr>
          <p:cNvPr id="24579" name="Picture 7" descr="Рисунок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37400" y="206375"/>
            <a:ext cx="3943350" cy="598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8" descr="Рисунок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9788" y="1339850"/>
            <a:ext cx="4486275" cy="4522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1692275"/>
            <a:ext cx="4879975" cy="2914650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</a:t>
            </a:r>
            <a:r>
              <a:rPr lang="uk-UA" sz="3600" b="1" dirty="0" smtClean="0">
                <a:solidFill>
                  <a:srgbClr val="002060"/>
                </a:solidFill>
              </a:rPr>
              <a:t>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25602" name="Объект 2"/>
          <p:cNvSpPr>
            <a:spLocks noGrp="1"/>
          </p:cNvSpPr>
          <p:nvPr>
            <p:ph idx="1"/>
          </p:nvPr>
        </p:nvSpPr>
        <p:spPr>
          <a:xfrm>
            <a:off x="6389688" y="615950"/>
            <a:ext cx="5476875" cy="5649913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uk-UA" sz="2400" smtClean="0">
                <a:solidFill>
                  <a:srgbClr val="262626"/>
                </a:solidFill>
                <a:latin typeface="Calibri" pitchFamily="34" charset="0"/>
                <a:cs typeface="Calibri" pitchFamily="34" charset="0"/>
              </a:rPr>
              <a:t>добирати та опрацьовувати наукові й інформаційні джерела;  </a:t>
            </a:r>
          </a:p>
          <a:p>
            <a:pPr>
              <a:lnSpc>
                <a:spcPct val="110000"/>
              </a:lnSpc>
            </a:pPr>
            <a:r>
              <a:rPr lang="uk-UA" sz="2400" smtClean="0">
                <a:solidFill>
                  <a:srgbClr val="262626"/>
                </a:solidFill>
                <a:latin typeface="Calibri" pitchFamily="34" charset="0"/>
                <a:cs typeface="Calibri" pitchFamily="34" charset="0"/>
              </a:rPr>
              <a:t>готувати доповіді та презентації;  </a:t>
            </a:r>
          </a:p>
          <a:p>
            <a:pPr>
              <a:lnSpc>
                <a:spcPct val="110000"/>
              </a:lnSpc>
            </a:pPr>
            <a:r>
              <a:rPr lang="uk-UA" sz="2400" smtClean="0">
                <a:solidFill>
                  <a:srgbClr val="262626"/>
                </a:solidFill>
                <a:latin typeface="Calibri" pitchFamily="34" charset="0"/>
                <a:cs typeface="Calibri" pitchFamily="34" charset="0"/>
              </a:rPr>
              <a:t>аналізувати й інтерпретувати культурні явища та художні твори;  </a:t>
            </a:r>
          </a:p>
          <a:p>
            <a:pPr>
              <a:lnSpc>
                <a:spcPct val="110000"/>
              </a:lnSpc>
            </a:pPr>
            <a:r>
              <a:rPr lang="uk-UA" sz="2400" smtClean="0">
                <a:solidFill>
                  <a:srgbClr val="262626"/>
                </a:solidFill>
                <a:latin typeface="Calibri" pitchFamily="34" charset="0"/>
                <a:cs typeface="Calibri" pitchFamily="34" charset="0"/>
              </a:rPr>
              <a:t>характеризувати культурні епохи та творчість їх представників;  </a:t>
            </a:r>
          </a:p>
          <a:p>
            <a:pPr>
              <a:lnSpc>
                <a:spcPct val="110000"/>
              </a:lnSpc>
            </a:pPr>
            <a:r>
              <a:rPr lang="uk-UA" sz="2400" smtClean="0">
                <a:solidFill>
                  <a:srgbClr val="262626"/>
                </a:solidFill>
                <a:latin typeface="Calibri" pitchFamily="34" charset="0"/>
                <a:cs typeface="Calibri" pitchFamily="34" charset="0"/>
              </a:rPr>
              <a:t>порівнювати культурні процеси та визначати їх взаємозв’язки;  </a:t>
            </a:r>
          </a:p>
          <a:p>
            <a:pPr>
              <a:lnSpc>
                <a:spcPct val="110000"/>
              </a:lnSpc>
            </a:pPr>
            <a:r>
              <a:rPr lang="uk-UA" sz="2400" smtClean="0">
                <a:solidFill>
                  <a:srgbClr val="262626"/>
                </a:solidFill>
                <a:latin typeface="Calibri" pitchFamily="34" charset="0"/>
                <a:cs typeface="Calibri" pitchFamily="34" charset="0"/>
              </a:rPr>
              <a:t>застосовувати культурологічні знання у навчальній і професійній діяльності.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ПІДСУМКОВИЙ КОНТРОЛЬ</a:t>
            </a:r>
          </a:p>
        </p:txBody>
      </p:sp>
      <p:sp>
        <p:nvSpPr>
          <p:cNvPr id="26626" name="Content Placeholder 2"/>
          <p:cNvSpPr>
            <a:spLocks noGrp="1"/>
          </p:cNvSpPr>
          <p:nvPr>
            <p:ph idx="1"/>
          </p:nvPr>
        </p:nvSpPr>
        <p:spPr>
          <a:xfrm>
            <a:off x="431800" y="2527300"/>
            <a:ext cx="5551488" cy="2857500"/>
          </a:xfrm>
        </p:spPr>
        <p:txBody>
          <a:bodyPr/>
          <a:lstStyle/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Лекції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Практичні / Семінарські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Самостійна робота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Індивідуальна самостійна робота</a:t>
            </a:r>
          </a:p>
        </p:txBody>
      </p:sp>
      <p:sp>
        <p:nvSpPr>
          <p:cNvPr id="26627" name="Прямоугольник 3"/>
          <p:cNvSpPr>
            <a:spLocks noChangeArrowheads="1"/>
          </p:cNvSpPr>
          <p:nvPr/>
        </p:nvSpPr>
        <p:spPr bwMode="auto">
          <a:xfrm>
            <a:off x="6503988" y="1974850"/>
            <a:ext cx="5492750" cy="314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8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Залік: </a:t>
            </a:r>
          </a:p>
          <a:p>
            <a:pPr algn="ctr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на останньому практичному занятті </a:t>
            </a:r>
          </a:p>
          <a:p>
            <a:pPr algn="ctr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за умов успішного проходження курсу</a:t>
            </a:r>
            <a:r>
              <a:rPr lang="en-US" sz="2400">
                <a:latin typeface="Calibri" pitchFamily="34" charset="0"/>
                <a:cs typeface="Calibri" pitchFamily="34" charset="0"/>
              </a:rPr>
              <a:t> (</a:t>
            </a:r>
            <a:r>
              <a:rPr lang="ru-RU" sz="2400">
                <a:latin typeface="Calibri" pitchFamily="34" charset="0"/>
                <a:cs typeface="Calibri" pitchFamily="34" charset="0"/>
              </a:rPr>
              <a:t>сума балів </a:t>
            </a:r>
          </a:p>
          <a:p>
            <a:pPr algn="ctr">
              <a:lnSpc>
                <a:spcPct val="120000"/>
              </a:lnSpc>
            </a:pPr>
            <a:r>
              <a:rPr lang="ru-RU" sz="2400">
                <a:latin typeface="Calibri" pitchFamily="34" charset="0"/>
                <a:cs typeface="Calibri" pitchFamily="34" charset="0"/>
              </a:rPr>
              <a:t>за всі види навчальної діяльності – </a:t>
            </a:r>
          </a:p>
          <a:p>
            <a:pPr algn="ctr">
              <a:lnSpc>
                <a:spcPct val="120000"/>
              </a:lnSpc>
            </a:pPr>
            <a:r>
              <a:rPr lang="en-US" sz="2400">
                <a:latin typeface="Calibri" pitchFamily="34" charset="0"/>
                <a:cs typeface="Calibri" pitchFamily="34" charset="0"/>
              </a:rPr>
              <a:t>122</a:t>
            </a:r>
            <a:r>
              <a:rPr lang="ru-RU"/>
              <a:t>–</a:t>
            </a:r>
            <a:r>
              <a:rPr lang="en-US" sz="2400">
                <a:latin typeface="Calibri" pitchFamily="34" charset="0"/>
                <a:cs typeface="Calibri" pitchFamily="34" charset="0"/>
              </a:rPr>
              <a:t>200 </a:t>
            </a:r>
            <a:r>
              <a:rPr lang="uk-UA" sz="2400">
                <a:latin typeface="Calibri" pitchFamily="34" charset="0"/>
                <a:cs typeface="Calibri" pitchFamily="34" charset="0"/>
              </a:rPr>
              <a:t>балів) </a:t>
            </a:r>
          </a:p>
          <a:p>
            <a:pPr algn="just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і відсутності академічної заборгованості.</a:t>
            </a:r>
          </a:p>
        </p:txBody>
      </p:sp>
      <p:sp>
        <p:nvSpPr>
          <p:cNvPr id="26628" name="Title 1"/>
          <p:cNvSpPr txBox="1">
            <a:spLocks/>
          </p:cNvSpPr>
          <p:nvPr/>
        </p:nvSpPr>
        <p:spPr bwMode="auto">
          <a:xfrm>
            <a:off x="1042988" y="511175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ФОРМИ НАВЧАННЯ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КОНТАКТНА ІНФОРМАЦІЯ</a:t>
            </a:r>
          </a:p>
        </p:txBody>
      </p:sp>
      <p:sp>
        <p:nvSpPr>
          <p:cNvPr id="27650" name="Content Placeholder 2"/>
          <p:cNvSpPr>
            <a:spLocks noGrp="1"/>
          </p:cNvSpPr>
          <p:nvPr>
            <p:ph idx="1"/>
          </p:nvPr>
        </p:nvSpPr>
        <p:spPr>
          <a:xfrm>
            <a:off x="536575" y="2209800"/>
            <a:ext cx="5319713" cy="2665413"/>
          </a:xfrm>
        </p:spPr>
        <p:txBody>
          <a:bodyPr/>
          <a:lstStyle/>
          <a:p>
            <a:pPr eaLnBrk="1" hangingPunct="1"/>
            <a:r>
              <a:rPr lang="ru-RU" sz="2800" smtClean="0">
                <a:latin typeface="Calibri" pitchFamily="34" charset="0"/>
                <a:cs typeface="Calibri" pitchFamily="34" charset="0"/>
              </a:rPr>
              <a:t>Доцент Трухманова С. Л.</a:t>
            </a:r>
          </a:p>
          <a:p>
            <a:pPr eaLnBrk="1" hangingPunct="1"/>
            <a:r>
              <a:rPr lang="ru-RU" sz="2800" smtClean="0">
                <a:latin typeface="Calibri" pitchFamily="34" charset="0"/>
                <a:cs typeface="Calibri" pitchFamily="34" charset="0"/>
              </a:rPr>
              <a:t>Доцент Школьнікова Т. Ю.</a:t>
            </a:r>
          </a:p>
          <a:p>
            <a:pPr eaLnBrk="1" hangingPunct="1"/>
            <a:r>
              <a:rPr lang="ru-RU" sz="2800" smtClean="0">
                <a:latin typeface="Calibri" pitchFamily="34" charset="0"/>
                <a:cs typeface="Calibri" pitchFamily="34" charset="0"/>
              </a:rPr>
              <a:t>Старший </a:t>
            </a:r>
            <a:r>
              <a:rPr lang="uk-UA" sz="2800" smtClean="0">
                <a:latin typeface="Calibri" pitchFamily="34" charset="0"/>
                <a:cs typeface="Calibri" pitchFamily="34" charset="0"/>
              </a:rPr>
              <a:t>викладач</a:t>
            </a:r>
            <a:r>
              <a:rPr lang="ru-RU" sz="2800" smtClean="0">
                <a:latin typeface="Calibri" pitchFamily="34" charset="0"/>
                <a:cs typeface="Calibri" pitchFamily="34" charset="0"/>
              </a:rPr>
              <a:t> </a:t>
            </a:r>
            <a:r>
              <a:rPr lang="uk-UA" sz="2800" smtClean="0">
                <a:latin typeface="Calibri" pitchFamily="34" charset="0"/>
                <a:cs typeface="Calibri" pitchFamily="34" charset="0"/>
              </a:rPr>
              <a:t>Іванова</a:t>
            </a:r>
            <a:r>
              <a:rPr lang="ru-RU" sz="2800" smtClean="0">
                <a:latin typeface="Calibri" pitchFamily="34" charset="0"/>
                <a:cs typeface="Calibri" pitchFamily="34" charset="0"/>
              </a:rPr>
              <a:t> Н. В.</a:t>
            </a:r>
          </a:p>
          <a:p>
            <a:pPr eaLnBrk="1" hangingPunct="1"/>
            <a:r>
              <a:rPr lang="ru-RU" sz="2800" smtClean="0">
                <a:latin typeface="Calibri" pitchFamily="34" charset="0"/>
                <a:cs typeface="Calibri" pitchFamily="34" charset="0"/>
              </a:rPr>
              <a:t>Старший </a:t>
            </a:r>
            <a:r>
              <a:rPr lang="uk-UA" sz="2800" smtClean="0">
                <a:latin typeface="Calibri" pitchFamily="34" charset="0"/>
                <a:cs typeface="Calibri" pitchFamily="34" charset="0"/>
              </a:rPr>
              <a:t>викладач</a:t>
            </a:r>
            <a:r>
              <a:rPr lang="ru-RU" sz="2800" smtClean="0">
                <a:latin typeface="Calibri" pitchFamily="34" charset="0"/>
                <a:cs typeface="Calibri" pitchFamily="34" charset="0"/>
              </a:rPr>
              <a:t> </a:t>
            </a:r>
            <a:r>
              <a:rPr lang="uk-UA" sz="2800" smtClean="0">
                <a:latin typeface="Calibri" pitchFamily="34" charset="0"/>
                <a:cs typeface="Calibri" pitchFamily="34" charset="0"/>
              </a:rPr>
              <a:t>Ратушняк</a:t>
            </a:r>
            <a:r>
              <a:rPr lang="ru-RU" sz="2800" smtClean="0">
                <a:latin typeface="Calibri" pitchFamily="34" charset="0"/>
                <a:cs typeface="Calibri" pitchFamily="34" charset="0"/>
              </a:rPr>
              <a:t> І. І.</a:t>
            </a:r>
            <a:endParaRPr lang="uk-UA" sz="280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7651" name="Title 1"/>
          <p:cNvSpPr txBox="1">
            <a:spLocks/>
          </p:cNvSpPr>
          <p:nvPr/>
        </p:nvSpPr>
        <p:spPr bwMode="auto">
          <a:xfrm>
            <a:off x="974725" y="330200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РОЗРОБНИКИ КУРСУ</a:t>
            </a:r>
          </a:p>
        </p:txBody>
      </p:sp>
      <p:sp>
        <p:nvSpPr>
          <p:cNvPr id="27652" name="Прямоугольник 4"/>
          <p:cNvSpPr>
            <a:spLocks noChangeArrowheads="1"/>
          </p:cNvSpPr>
          <p:nvPr/>
        </p:nvSpPr>
        <p:spPr bwMode="auto">
          <a:xfrm>
            <a:off x="6716713" y="1879600"/>
            <a:ext cx="5033962" cy="356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Вінниця, 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вул. Данила Галицького 58а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Кафедра філософії та суспільних наук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en-US" sz="2400">
                <a:solidFill>
                  <a:srgbClr val="000000"/>
                </a:solidFill>
                <a:latin typeface="Calibri" pitchFamily="34" charset="0"/>
                <a:cs typeface="Calibri" pitchFamily="34" charset="0"/>
                <a:hlinkClick r:id="rId2"/>
              </a:rPr>
              <a:t>philosophy@vnmu.edu.ua</a:t>
            </a:r>
            <a:endParaRPr lang="en-US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endParaRPr lang="en-US"/>
          </a:p>
          <a:p>
            <a:r>
              <a:rPr lang="uk-UA" altLang="ko-KR">
                <a:cs typeface="휴먼매직체"/>
                <a:hlinkClick r:id="rId3"/>
              </a:rPr>
              <a:t>https://www.vnmu.edu.ua/кафедра-філософії#</a:t>
            </a:r>
            <a:r>
              <a:rPr lang="uk-UA" altLang="ko-KR">
                <a:cs typeface="휴먼매직체"/>
              </a:rPr>
              <a:t> </a:t>
            </a:r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367</TotalTime>
  <Words>870</Words>
  <Application>Microsoft Office PowerPoint</Application>
  <PresentationFormat>Произвольный</PresentationFormat>
  <Paragraphs>166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Шаблон оформления</vt:lpstr>
      </vt:variant>
      <vt:variant>
        <vt:i4>3</vt:i4>
      </vt:variant>
      <vt:variant>
        <vt:lpstr>Заголовки слайдов</vt:lpstr>
      </vt:variant>
      <vt:variant>
        <vt:i4>15</vt:i4>
      </vt:variant>
    </vt:vector>
  </HeadingPairs>
  <TitlesOfParts>
    <vt:vector size="25" baseType="lpstr">
      <vt:lpstr>Arial</vt:lpstr>
      <vt:lpstr>Gill Sans MT</vt:lpstr>
      <vt:lpstr>Calibri</vt:lpstr>
      <vt:lpstr>Arvo Italics</vt:lpstr>
      <vt:lpstr>Corbel</vt:lpstr>
      <vt:lpstr>맑은 고딕</vt:lpstr>
      <vt:lpstr>휴먼매직체</vt:lpstr>
      <vt:lpstr>Parcel</vt:lpstr>
      <vt:lpstr>Parcel</vt:lpstr>
      <vt:lpstr>Parcel</vt:lpstr>
      <vt:lpstr>ВК 1.2. ІСТОРІЯ СВІТОВОЇ КУЛЬТУРИ</vt:lpstr>
      <vt:lpstr>ПАСПОРТ ОСВІТНЬОГО КОМПОНЕНТА   ВК 1.2. «ІСТОРІЯ СВІТОВОЇ КУЛЬТУРИ» </vt:lpstr>
      <vt:lpstr>ЧОМУ ВАРТО ОБРАТИ ЦЕЙ КУРС</vt:lpstr>
      <vt:lpstr>Мета:</vt:lpstr>
      <vt:lpstr>ЩО ВИ БУДЕТЕ ВИВЧАТИ</vt:lpstr>
      <vt:lpstr>Слайд 6</vt:lpstr>
      <vt:lpstr>Слайд 7</vt:lpstr>
      <vt:lpstr>ВИЯВИМО, ЯКІ СИМВОЛИ ЗАШИФРОВАНІ НА КАРТИНАХ</vt:lpstr>
      <vt:lpstr>Слайд 9</vt:lpstr>
      <vt:lpstr>РОЗГЛЯНЕМО МЕДИЧНУ ТЕМАТИКУ  У ТВОРЧОСТІ МИТЦІВ РІЗНИХ ЕПОХ ТА СУЧАСНОМУ МИСТЕЦТВІ:   1. АНАТОМІЯ  (СЕРІЯ РОБІТ З АНАТОМІЧНИХ КЛАСІВ ТА У СУЧАСНОМУ МИСТЕЦТВІ)</vt:lpstr>
      <vt:lpstr>2. ХВОРОБИ ТА ЕПІДЕМІЇ  (В ПОГЛЯДАХ РІЗНИХ ЕПОХ)</vt:lpstr>
      <vt:lpstr>3. ОБРАЗ  ЛІКАРЯ  У ЖИВОПИСУ  ТА  КІНО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 Windows</cp:lastModifiedBy>
  <cp:revision>33</cp:revision>
  <dcterms:created xsi:type="dcterms:W3CDTF">2026-04-08T10:22:59Z</dcterms:created>
  <dcterms:modified xsi:type="dcterms:W3CDTF">2026-04-23T10:21:31Z</dcterms:modified>
</cp:coreProperties>
</file>