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444"/>
  </p:normalViewPr>
  <p:slideViewPr>
    <p:cSldViewPr snapToGrid="0" snapToObjects="1">
      <p:cViewPr varScale="1">
        <p:scale>
          <a:sx n="107" d="100"/>
          <a:sy n="107" d="100"/>
        </p:scale>
        <p:origin x="7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67618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6685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85768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974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64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893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050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7631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68516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9195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9078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4403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E376FB-6C93-D040-939F-7DD72F1CB0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8579" y="3563026"/>
            <a:ext cx="9144000" cy="2387600"/>
          </a:xfrm>
        </p:spPr>
        <p:txBody>
          <a:bodyPr/>
          <a:lstStyle/>
          <a:p>
            <a:r>
              <a:rPr lang="ru-UA" dirty="0"/>
              <a:t>Ендоскопічні методи в гінекології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095C3D0-E6AA-C245-BF1E-5D1DB3C504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8579" y="2091648"/>
            <a:ext cx="9144000" cy="1337352"/>
          </a:xfrm>
        </p:spPr>
        <p:txBody>
          <a:bodyPr>
            <a:noAutofit/>
          </a:bodyPr>
          <a:lstStyle/>
          <a:p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з акушерства та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99A98E-2B0D-9840-BE71-68C2463AD82F}"/>
              </a:ext>
            </a:extLst>
          </p:cNvPr>
          <p:cNvSpPr txBox="1"/>
          <p:nvPr/>
        </p:nvSpPr>
        <p:spPr>
          <a:xfrm>
            <a:off x="2390609" y="107155"/>
            <a:ext cx="9284786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b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М.І. Пирогова</a:t>
            </a:r>
          </a:p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№2</a:t>
            </a:r>
          </a:p>
          <a:p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Завідувач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доктор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наук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Ольга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Василівна</a:t>
            </a:r>
            <a:br>
              <a:rPr lang="ru-RU" dirty="0"/>
            </a:br>
            <a:endParaRPr lang="ru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137526-B947-834B-9813-1F6AF6848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27590" y="-14169"/>
            <a:ext cx="1187811" cy="184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24319B-29B2-9043-879D-6E3A0E8D8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8" y="907374"/>
            <a:ext cx="1257300" cy="127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FBBD92-CBA9-CB46-B7E3-AC494873A930}"/>
              </a:ext>
            </a:extLst>
          </p:cNvPr>
          <p:cNvSpPr txBox="1"/>
          <p:nvPr/>
        </p:nvSpPr>
        <p:spPr>
          <a:xfrm>
            <a:off x="721495" y="6084652"/>
            <a:ext cx="105448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для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І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медичного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факультету  №1, 2.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28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FE098-7883-DC40-AE29-C7466CC9F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 fontScale="90000"/>
          </a:bodyPr>
          <a:lstStyle/>
          <a:p>
            <a:pPr algn="l" fontAlgn="base"/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снують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без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обійтися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потрапивши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подібну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страх, 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іноді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паніку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досягло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побоювання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стають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необгрунтованими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відносяться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безболісних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проводяться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новітньої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апаратури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Вбудовані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оптичні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дають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осередок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проводяться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травматизацією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показами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оперативного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726790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8DE8920-2F2D-3A4E-8B4C-803F1A06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83" y="315885"/>
            <a:ext cx="11604567" cy="6234544"/>
          </a:xfrm>
        </p:spPr>
        <p:txBody>
          <a:bodyPr>
            <a:normAutofit fontScale="90000"/>
          </a:bodyPr>
          <a:lstStyle/>
          <a:p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анотація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лікувально-діагностичних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кольпоскопії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кольпоцервікоскопії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гістерорезектоскопії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лапараскопії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акушерства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№2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для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фертильного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 а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буде проведено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протоколам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86084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E437A-EC9B-584B-BDC7-01D182D10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83" y="166255"/>
            <a:ext cx="11554691" cy="1987157"/>
          </a:xfrm>
        </p:spPr>
        <p:txBody>
          <a:bodyPr>
            <a:normAutofit fontScale="90000"/>
          </a:bodyPr>
          <a:lstStyle/>
          <a:p>
            <a:br>
              <a:rPr lang="ru-RU" b="1" i="1" dirty="0"/>
            </a:br>
            <a:r>
              <a:rPr lang="ru-RU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огляд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3FD807-78AB-254C-B6EB-4FC037A65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883" y="2376787"/>
            <a:ext cx="5799118" cy="38340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в ургентному порядку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Позаматкова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Апоплексія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внутрішньочеревною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кровотечею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Перекрут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5.Гнійно-запальні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малого тазу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гнійнии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сальпінгіт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піовар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піосальпінкс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гнійні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тубооваріальні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абсцеси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міхурово-маткового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прямокишково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маткового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простору).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Диференційна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Некроз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субсерозних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міоматозних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8.Діагностика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маніпуляціи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̆. </a:t>
            </a:r>
          </a:p>
          <a:p>
            <a:pPr marL="0" indent="0">
              <a:buNone/>
            </a:pPr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CE15D3-8C28-E841-A4EE-F04333936E58}"/>
              </a:ext>
            </a:extLst>
          </p:cNvPr>
          <p:cNvSpPr txBox="1"/>
          <p:nvPr/>
        </p:nvSpPr>
        <p:spPr>
          <a:xfrm>
            <a:off x="5955475" y="2366634"/>
            <a:ext cx="589609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лапароскопіі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у плановому порядку: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біопсією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органу, за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2. Трубна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стерилізація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Неплідність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Доброякісні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Міома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статевих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тазовии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/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малого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тазу для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заключного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підозра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генітальнии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запальнии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придатків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матки, синдром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Allen-Masters). 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Моніторинг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ІІІ-І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Моніторинг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спеціалізованих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закладах “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 look”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комбінованого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9.Вибір доступу та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оперативного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неуточнених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пухлинах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малого тазу. 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600646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F5114D-24C6-F743-BD4C-C77E435F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i="1" dirty="0"/>
            </a:b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̈: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A46051-E8E9-CD41-8A71-B71A189F5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861" y="2364912"/>
            <a:ext cx="9679814" cy="34064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декомпенсаціі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печінкова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ниркова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коматозні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Розлитии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перитоніт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Ожиріння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ІІІ-І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Тяжкии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спайковии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геніталіи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4.Грижа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передньоі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/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діафрагми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гігантських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5.Інфекційні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ангіна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пієлонефрит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.). 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276835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C25DD4D-AF7C-475A-A237-1E6041A940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491851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C02C8-8156-E54B-891A-1BE209BFB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4269282"/>
            <a:ext cx="11715750" cy="1845768"/>
          </a:xfrm>
          <a:prstGeom prst="ellipse">
            <a:avLst/>
          </a:prstGeom>
        </p:spPr>
        <p:txBody>
          <a:bodyPr vert="horz" lIns="274320" tIns="182880" rIns="274320" bIns="182880" rtlCol="0" anchor="ctr" anchorCtr="1">
            <a:normAutofit fontScale="90000"/>
          </a:bodyPr>
          <a:lstStyle/>
          <a:p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анестезія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ендотрахеальною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інтубацією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ШВЛ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solidFill>
                <a:srgbClr val="26262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377E6B5-FFE7-D541-9879-235AB347F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206" y="587858"/>
            <a:ext cx="3977478" cy="3301307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5D1B9925-5430-0144-9617-18C49FE06F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38316" y="626881"/>
            <a:ext cx="4297680" cy="322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76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197BD5-9451-6B41-8DC9-96BDEEDD3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99" y="214313"/>
            <a:ext cx="11744325" cy="1939099"/>
          </a:xfrm>
        </p:spPr>
        <p:txBody>
          <a:bodyPr>
            <a:normAutofit fontScale="90000"/>
          </a:bodyPr>
          <a:lstStyle/>
          <a:p>
            <a:br>
              <a:rPr lang="ru-RU" b="1" i="1" dirty="0"/>
            </a:br>
            <a:br>
              <a:rPr lang="ru-RU" dirty="0"/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огляд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внутрішньоматковоі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E4004A-237B-F042-8523-FAEDB60F1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2249936"/>
            <a:ext cx="3100388" cy="4393751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в ургентному порядку: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метрорагія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Метрорагія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субмукозноі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міоми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Некроз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субмукозноі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міоми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C2CD49-96C9-2D41-A105-E743B32A3EC1}"/>
              </a:ext>
            </a:extLst>
          </p:cNvPr>
          <p:cNvSpPr txBox="1"/>
          <p:nvPr/>
        </p:nvSpPr>
        <p:spPr>
          <a:xfrm>
            <a:off x="3829050" y="2249936"/>
            <a:ext cx="825817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в плановому порядку: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Дисфункціональні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Субмукозна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міома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Гіперплазія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Підозра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рак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Внутрішньоматкові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сінехіі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Аденоміоз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Чужорідні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матковим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проксимальною трубною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оклюзією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допоміжних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Моніторинг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гіперпластичних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Атипова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гіперплазія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спеціалізованих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закладах). </a:t>
            </a:r>
          </a:p>
        </p:txBody>
      </p:sp>
    </p:spTree>
    <p:extLst>
      <p:ext uri="{BB962C8B-B14F-4D97-AF65-F5344CB8AC3E}">
        <p14:creationId xmlns:p14="http://schemas.microsoft.com/office/powerpoint/2010/main" val="458031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B49679-62C2-1245-89B7-A229C616B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8365" y="956750"/>
            <a:ext cx="3879323" cy="1449896"/>
          </a:xfrm>
        </p:spPr>
        <p:txBody>
          <a:bodyPr>
            <a:noAutofit/>
          </a:bodyPr>
          <a:lstStyle/>
          <a:p>
            <a:br>
              <a:rPr lang="ru-RU" sz="2400" b="1" i="1" dirty="0"/>
            </a:b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гістероскопіі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̈: </a:t>
            </a:r>
            <a:br>
              <a:rPr lang="ru-RU" sz="2400" dirty="0"/>
            </a:br>
            <a:endParaRPr lang="ru-UA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279462-C377-4545-808A-BE333D100D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795" y="964692"/>
            <a:ext cx="6885432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B67055-73BA-466D-9A33-0287757061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8415" y="1128683"/>
            <a:ext cx="6558192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C3114B-CD44-564B-8310-238DB4960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541" y="1293275"/>
            <a:ext cx="6129939" cy="4279392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8A78503-01B1-004B-9F69-D78A7EA9A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1249" y="2638044"/>
            <a:ext cx="3063765" cy="326320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Профузна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маткова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кровотеча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Вагітність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Гострі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запальні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жіночих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статевих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Інфекційні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грип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ангіна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пневмонія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пієлонефрит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.). </a:t>
            </a:r>
          </a:p>
          <a:p>
            <a:pPr>
              <a:lnSpc>
                <a:spcPct val="90000"/>
              </a:lnSpc>
            </a:pP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Рак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шийки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матки,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інфільтративнии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̆ рак </a:t>
            </a: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ендометрія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150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Цервікальнии</a:t>
            </a:r>
            <a:r>
              <a:rPr 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̆ стеноз. </a:t>
            </a:r>
          </a:p>
          <a:p>
            <a:pPr marL="0" indent="0">
              <a:lnSpc>
                <a:spcPct val="90000"/>
              </a:lnSpc>
              <a:buNone/>
            </a:pPr>
            <a:endParaRPr lang="ru-UA" sz="1500"/>
          </a:p>
        </p:txBody>
      </p:sp>
    </p:spTree>
    <p:extLst>
      <p:ext uri="{BB962C8B-B14F-4D97-AF65-F5344CB8AC3E}">
        <p14:creationId xmlns:p14="http://schemas.microsoft.com/office/powerpoint/2010/main" val="207041373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902</Words>
  <Application>Microsoft Macintosh PowerPoint</Application>
  <PresentationFormat>Широкоэкранный</PresentationFormat>
  <Paragraphs>51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Corbel</vt:lpstr>
      <vt:lpstr>Gill Sans MT</vt:lpstr>
      <vt:lpstr>Times New Roman</vt:lpstr>
      <vt:lpstr>Wingdings</vt:lpstr>
      <vt:lpstr>Посылка</vt:lpstr>
      <vt:lpstr>Ендоскопічні методи в гінекології</vt:lpstr>
      <vt:lpstr>      Актуальність: снують такі стани здоров'я, коли без оперативної допомоги не обійтися. Кожна жінка, потрапивши в подібну ситуацію, відчуває страх, а іноді і паніку. На щастя, сучасний розвиток медицини досягло такого рівня, що всі побоювання стають часто необгрунтованими. Ендоскопічні втручання відносяться до безпечних і безболісних методів оперативного лікування. Малоінвазивні операції проводяться з використанням новітньої сучасної апаратури. Вбудовані оптичні системи дають можливість лікарю побачити патологічний осередок, збільшений в кілька разів. Тому такі втручання проводяться з мінімальною травматизацією і з максимальним збереженням тканин.  Мета: ознайомити з показами та протипоказами до даного виду оперативного втручання, особливості кожного етапу оперативного втручання, ознайомити з особливостями методу гістероскопії в гінекологічній практиці.     </vt:lpstr>
      <vt:lpstr>     Коротка анотація курсу Рекомендований елективний курс передбачає  викладання  сучасних  показань до застосування наступних лікувально-діагностичних ендоскопічних методів – кольпоскопії (простої та розширеної), кольпоцервікоскопії, гістероскопії, гістерорезектоскопії, лапараскопії в клінічній  акушерсько – гінекологічній практиці. З урахуванням клінічного досвіду кафедри акушерства і гінекології №2 будуть розглянуті можливості застосування ендоскопічних методик для  збереження та відновлення репродуктивної функції у жінок фертильного  віку,  а  також для  профілактики  онкогінекологічних  захворювань. Викладання клінічних рекомендацій щодо лікувально – діагностичних ендоскопічних методів втручання в акушерсько – гінекологічній практиці  буде проведено згідно існуючим міжнародним і вітчизняним клінічним протоколам і критеріям доказової медицини.      </vt:lpstr>
      <vt:lpstr> Лапароскопія – це огляд органів черевної порожнини за допомогою ендоскопа з метою  діагностики та проведення лікувальних хірургічних втручань.  </vt:lpstr>
      <vt:lpstr> Протипоказання до проведення лапароскопії:  </vt:lpstr>
      <vt:lpstr> Оптимальним для проведення лапароскопії є загальна анестезія з ендотрахеальною інтубацією та ШВЛ  </vt:lpstr>
      <vt:lpstr>  Гістероскопія - це огляд стінок порожнини матки за допомогою ендоскопа з метою діагностики та проведення лікувальних хірургічних втручань при різних видах внутрішньоматкової патології.  </vt:lpstr>
      <vt:lpstr> Протипоказання до проведення гістероскопії: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Ендоскопічні методи в гінекології</dc:title>
  <dc:creator>Інна Гайченя</dc:creator>
  <cp:lastModifiedBy>Інна Гайченя</cp:lastModifiedBy>
  <cp:revision>1</cp:revision>
  <dcterms:created xsi:type="dcterms:W3CDTF">2020-12-21T10:41:51Z</dcterms:created>
  <dcterms:modified xsi:type="dcterms:W3CDTF">2020-12-21T10:42:13Z</dcterms:modified>
</cp:coreProperties>
</file>