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8" r:id="rId2"/>
    <p:sldId id="259" r:id="rId3"/>
    <p:sldId id="263" r:id="rId4"/>
    <p:sldId id="261" r:id="rId5"/>
    <p:sldId id="265" r:id="rId6"/>
    <p:sldId id="262" r:id="rId7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00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uk-UA"/>
              <a:t>Зразок заголовка</a:t>
            </a:r>
            <a:endParaRPr kumimoji="0" lang="en-US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uk-UA"/>
              <a:t>Зразок підзаголовка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BE1D-A63B-4D3F-907E-8291B24F3D9C}" type="datetimeFigureOut">
              <a:rPr lang="uk-UA" smtClean="0"/>
              <a:pPr/>
              <a:t>20.05.2024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412F-95FA-411E-977E-0CBE69753956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10" name="Прямокут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uk-UA"/>
              <a:t>Зразок заголовка</a:t>
            </a:r>
            <a:endParaRPr kumimoji="0" lang="en-US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uk-UA"/>
              <a:t>Зразок тексту</a:t>
            </a:r>
          </a:p>
          <a:p>
            <a:pPr lvl="1" eaLnBrk="1" latinLnBrk="0" hangingPunct="1"/>
            <a:r>
              <a:rPr lang="uk-UA"/>
              <a:t>Другий рівень</a:t>
            </a:r>
          </a:p>
          <a:p>
            <a:pPr lvl="2" eaLnBrk="1" latinLnBrk="0" hangingPunct="1"/>
            <a:r>
              <a:rPr lang="uk-UA"/>
              <a:t>Третій рівень</a:t>
            </a:r>
          </a:p>
          <a:p>
            <a:pPr lvl="3" eaLnBrk="1" latinLnBrk="0" hangingPunct="1"/>
            <a:r>
              <a:rPr lang="uk-UA"/>
              <a:t>Четвертий рівень</a:t>
            </a:r>
          </a:p>
          <a:p>
            <a:pPr lvl="4" eaLnBrk="1" latinLnBrk="0" hangingPunct="1"/>
            <a:r>
              <a:rPr lang="uk-UA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BE1D-A63B-4D3F-907E-8291B24F3D9C}" type="datetimeFigureOut">
              <a:rPr lang="uk-UA" smtClean="0"/>
              <a:pPr/>
              <a:t>20.05.2024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412F-95FA-411E-977E-0CBE69753956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кут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uk-UA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uk-UA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BE1D-A63B-4D3F-907E-8291B24F3D9C}" type="datetimeFigureOut">
              <a:rPr lang="uk-UA" smtClean="0"/>
              <a:pPr/>
              <a:t>20.05.2024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412F-95FA-411E-977E-0CBE69753956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/>
              <a:t>Зразок заголовка</a:t>
            </a:r>
            <a:endParaRPr kumimoji="0" lang="en-US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uk-UA"/>
              <a:t>Зразок тексту</a:t>
            </a:r>
          </a:p>
          <a:p>
            <a:pPr lvl="1" eaLnBrk="1" latinLnBrk="0" hangingPunct="1"/>
            <a:r>
              <a:rPr lang="uk-UA"/>
              <a:t>Другий рівень</a:t>
            </a:r>
          </a:p>
          <a:p>
            <a:pPr lvl="2" eaLnBrk="1" latinLnBrk="0" hangingPunct="1"/>
            <a:r>
              <a:rPr lang="uk-UA"/>
              <a:t>Третій рівень</a:t>
            </a:r>
          </a:p>
          <a:p>
            <a:pPr lvl="3" eaLnBrk="1" latinLnBrk="0" hangingPunct="1"/>
            <a:r>
              <a:rPr lang="uk-UA"/>
              <a:t>Четвертий рівень</a:t>
            </a:r>
          </a:p>
          <a:p>
            <a:pPr lvl="4" eaLnBrk="1" latinLnBrk="0" hangingPunct="1"/>
            <a:r>
              <a:rPr lang="uk-UA"/>
              <a:t>П'ятий рівень</a:t>
            </a:r>
            <a:endParaRPr kumimoji="0" lang="en-US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uk-UA"/>
              <a:t>Зразок тексту</a:t>
            </a:r>
          </a:p>
          <a:p>
            <a:pPr lvl="1" eaLnBrk="1" latinLnBrk="0" hangingPunct="1"/>
            <a:r>
              <a:rPr lang="uk-UA"/>
              <a:t>Другий рівень</a:t>
            </a:r>
          </a:p>
          <a:p>
            <a:pPr lvl="2" eaLnBrk="1" latinLnBrk="0" hangingPunct="1"/>
            <a:r>
              <a:rPr lang="uk-UA"/>
              <a:t>Третій рівень</a:t>
            </a:r>
          </a:p>
          <a:p>
            <a:pPr lvl="3" eaLnBrk="1" latinLnBrk="0" hangingPunct="1"/>
            <a:r>
              <a:rPr lang="uk-UA"/>
              <a:t>Четвертий рівень</a:t>
            </a:r>
          </a:p>
          <a:p>
            <a:pPr lvl="4" eaLnBrk="1" latinLnBrk="0" hangingPunct="1"/>
            <a:r>
              <a:rPr lang="uk-UA"/>
              <a:t>П'ятий рівень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BE1D-A63B-4D3F-907E-8291B24F3D9C}" type="datetimeFigureOut">
              <a:rPr lang="uk-UA" smtClean="0"/>
              <a:pPr/>
              <a:t>20.05.2024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412F-95FA-411E-977E-0CBE69753956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uk-UA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uk-UA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uk-UA"/>
              <a:t>Зразок тексту</a:t>
            </a:r>
          </a:p>
          <a:p>
            <a:pPr lvl="1" eaLnBrk="1" latinLnBrk="0" hangingPunct="1"/>
            <a:r>
              <a:rPr lang="uk-UA"/>
              <a:t>Другий рівень</a:t>
            </a:r>
          </a:p>
          <a:p>
            <a:pPr lvl="2" eaLnBrk="1" latinLnBrk="0" hangingPunct="1"/>
            <a:r>
              <a:rPr lang="uk-UA"/>
              <a:t>Третій рівень</a:t>
            </a:r>
          </a:p>
          <a:p>
            <a:pPr lvl="3" eaLnBrk="1" latinLnBrk="0" hangingPunct="1"/>
            <a:r>
              <a:rPr lang="uk-UA"/>
              <a:t>Четвертий рівень</a:t>
            </a:r>
          </a:p>
          <a:p>
            <a:pPr lvl="4" eaLnBrk="1" latinLnBrk="0" hangingPunct="1"/>
            <a:r>
              <a:rPr lang="uk-UA"/>
              <a:t>П'ятий рівень</a:t>
            </a:r>
            <a:endParaRPr kumimoji="0" lang="en-US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uk-UA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uk-UA"/>
              <a:t>Зразок тексту</a:t>
            </a:r>
          </a:p>
          <a:p>
            <a:pPr lvl="1" eaLnBrk="1" latinLnBrk="0" hangingPunct="1"/>
            <a:r>
              <a:rPr lang="uk-UA"/>
              <a:t>Другий рівень</a:t>
            </a:r>
          </a:p>
          <a:p>
            <a:pPr lvl="2" eaLnBrk="1" latinLnBrk="0" hangingPunct="1"/>
            <a:r>
              <a:rPr lang="uk-UA"/>
              <a:t>Третій рівень</a:t>
            </a:r>
          </a:p>
          <a:p>
            <a:pPr lvl="3" eaLnBrk="1" latinLnBrk="0" hangingPunct="1"/>
            <a:r>
              <a:rPr lang="uk-UA"/>
              <a:t>Четвертий рівень</a:t>
            </a:r>
          </a:p>
          <a:p>
            <a:pPr lvl="4" eaLnBrk="1" latinLnBrk="0" hangingPunct="1"/>
            <a:r>
              <a:rPr lang="uk-UA"/>
              <a:t>П'ятий рівень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BE1D-A63B-4D3F-907E-8291B24F3D9C}" type="datetimeFigureOut">
              <a:rPr lang="uk-UA" smtClean="0"/>
              <a:pPr/>
              <a:t>20.05.2024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412F-95FA-411E-977E-0CBE69753956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/>
              <a:t>Зразок заголовка</a:t>
            </a:r>
            <a:endParaRPr kumimoji="0"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BE1D-A63B-4D3F-907E-8291B24F3D9C}" type="datetimeFigureOut">
              <a:rPr lang="uk-UA" smtClean="0"/>
              <a:pPr/>
              <a:t>20.05.2024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412F-95FA-411E-977E-0CBE69753956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BE1D-A63B-4D3F-907E-8291B24F3D9C}" type="datetimeFigureOut">
              <a:rPr lang="uk-UA" smtClean="0"/>
              <a:pPr/>
              <a:t>20.05.2024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412F-95FA-411E-977E-0CBE69753956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uk-UA"/>
              <a:t>Зразок заголовка</a:t>
            </a:r>
            <a:endParaRPr kumimoji="0" lang="en-US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uk-UA"/>
              <a:t>Зразок тексту</a:t>
            </a:r>
          </a:p>
          <a:p>
            <a:pPr lvl="1" eaLnBrk="1" latinLnBrk="0" hangingPunct="1"/>
            <a:r>
              <a:rPr lang="uk-UA"/>
              <a:t>Другий рівень</a:t>
            </a:r>
          </a:p>
          <a:p>
            <a:pPr lvl="2" eaLnBrk="1" latinLnBrk="0" hangingPunct="1"/>
            <a:r>
              <a:rPr lang="uk-UA"/>
              <a:t>Третій рівень</a:t>
            </a:r>
          </a:p>
          <a:p>
            <a:pPr lvl="3" eaLnBrk="1" latinLnBrk="0" hangingPunct="1"/>
            <a:r>
              <a:rPr lang="uk-UA"/>
              <a:t>Четвертий рівень</a:t>
            </a:r>
          </a:p>
          <a:p>
            <a:pPr lvl="4" eaLnBrk="1" latinLnBrk="0" hangingPunct="1"/>
            <a:r>
              <a:rPr lang="uk-UA"/>
              <a:t>П'ятий рівень</a:t>
            </a:r>
            <a:endParaRPr kumimoji="0" lang="en-US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BE1D-A63B-4D3F-907E-8291B24F3D9C}" type="datetimeFigureOut">
              <a:rPr lang="uk-UA" smtClean="0"/>
              <a:pPr/>
              <a:t>20.05.2024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412F-95FA-411E-977E-0CBE69753956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12" name="Прямокут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кут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uk-UA"/>
              <a:t>Зразок заголовка</a:t>
            </a:r>
            <a:endParaRPr kumimoji="0" lang="en-US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uk-UA"/>
              <a:t>Клацніть піктограму, щоб додати зображення</a:t>
            </a:r>
            <a:endParaRPr kumimoji="0"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528BE1D-A63B-4D3F-907E-8291B24F3D9C}" type="datetimeFigureOut">
              <a:rPr lang="uk-UA" smtClean="0"/>
              <a:pPr/>
              <a:t>20.05.2024</a:t>
            </a:fld>
            <a:endParaRPr lang="uk-UA"/>
          </a:p>
        </p:txBody>
      </p:sp>
      <p:sp>
        <p:nvSpPr>
          <p:cNvPr id="11" name="Прямокут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кут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550A412F-95FA-411E-977E-0CBE69753956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uk-UA"/>
              <a:t>Зразок тексту</a:t>
            </a:r>
          </a:p>
          <a:p>
            <a:pPr lvl="1" eaLnBrk="1" latinLnBrk="0" hangingPunct="1"/>
            <a:r>
              <a:rPr lang="uk-UA"/>
              <a:t>Другий рівень</a:t>
            </a:r>
          </a:p>
          <a:p>
            <a:pPr lvl="2" eaLnBrk="1" latinLnBrk="0" hangingPunct="1"/>
            <a:r>
              <a:rPr lang="uk-UA"/>
              <a:t>Третій рівень</a:t>
            </a:r>
          </a:p>
          <a:p>
            <a:pPr lvl="3" eaLnBrk="1" latinLnBrk="0" hangingPunct="1"/>
            <a:r>
              <a:rPr lang="uk-UA"/>
              <a:t>Четвертий рівень</a:t>
            </a:r>
          </a:p>
          <a:p>
            <a:pPr lvl="4" eaLnBrk="1" latinLnBrk="0" hangingPunct="1"/>
            <a:r>
              <a:rPr lang="uk-UA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BE1D-A63B-4D3F-907E-8291B24F3D9C}" type="datetimeFigureOut">
              <a:rPr lang="uk-UA" smtClean="0"/>
              <a:pPr/>
              <a:t>20.05.2024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412F-95FA-411E-977E-0CBE69753956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кут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uk-UA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uk-UA"/>
              <a:t>Зразок тексту</a:t>
            </a:r>
          </a:p>
          <a:p>
            <a:pPr lvl="1" eaLnBrk="1" latinLnBrk="0" hangingPunct="1"/>
            <a:r>
              <a:rPr lang="uk-UA"/>
              <a:t>Другий рівень</a:t>
            </a:r>
          </a:p>
          <a:p>
            <a:pPr lvl="2" eaLnBrk="1" latinLnBrk="0" hangingPunct="1"/>
            <a:r>
              <a:rPr lang="uk-UA"/>
              <a:t>Третій рівень</a:t>
            </a:r>
          </a:p>
          <a:p>
            <a:pPr lvl="3" eaLnBrk="1" latinLnBrk="0" hangingPunct="1"/>
            <a:r>
              <a:rPr lang="uk-UA"/>
              <a:t>Четвертий рівень</a:t>
            </a:r>
          </a:p>
          <a:p>
            <a:pPr lvl="4" eaLnBrk="1" latinLnBrk="0" hangingPunct="1"/>
            <a:r>
              <a:rPr lang="uk-UA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8BE1D-A63B-4D3F-907E-8291B24F3D9C}" type="datetimeFigureOut">
              <a:rPr lang="uk-UA" smtClean="0"/>
              <a:pPr/>
              <a:t>20.05.2024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A412F-95FA-411E-977E-0CBE69753956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кут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uk-UA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uk-UA"/>
              <a:t>Зразок тексту</a:t>
            </a:r>
          </a:p>
          <a:p>
            <a:pPr lvl="1" eaLnBrk="1" latinLnBrk="0" hangingPunct="1"/>
            <a:r>
              <a:rPr kumimoji="0" lang="uk-UA"/>
              <a:t>Другий рівень</a:t>
            </a:r>
          </a:p>
          <a:p>
            <a:pPr lvl="2" eaLnBrk="1" latinLnBrk="0" hangingPunct="1"/>
            <a:r>
              <a:rPr kumimoji="0" lang="uk-UA"/>
              <a:t>Третій рівень</a:t>
            </a:r>
          </a:p>
          <a:p>
            <a:pPr lvl="3" eaLnBrk="1" latinLnBrk="0" hangingPunct="1"/>
            <a:r>
              <a:rPr kumimoji="0" lang="uk-UA"/>
              <a:t>Четвертий рівень</a:t>
            </a:r>
          </a:p>
          <a:p>
            <a:pPr lvl="4" eaLnBrk="1" latinLnBrk="0" hangingPunct="1"/>
            <a:r>
              <a:rPr kumimoji="0" lang="uk-UA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528BE1D-A63B-4D3F-907E-8291B24F3D9C}" type="datetimeFigureOut">
              <a:rPr lang="uk-UA" smtClean="0"/>
              <a:pPr/>
              <a:t>20.05.2024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50A412F-95FA-411E-977E-0CBE69753956}" type="slidenum">
              <a:rPr lang="uk-UA" smtClean="0"/>
              <a:pPr/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55448"/>
            <a:ext cx="8858312" cy="1058974"/>
          </a:xfrm>
        </p:spPr>
        <p:txBody>
          <a:bodyPr>
            <a:normAutofit fontScale="90000"/>
          </a:bodyPr>
          <a:lstStyle/>
          <a:p>
            <a:pPr algn="ctr"/>
            <a:br>
              <a:rPr lang="uk-UA" sz="2200" b="1" dirty="0">
                <a:latin typeface="Times New Roman" pitchFamily="18" charset="0"/>
                <a:cs typeface="Times New Roman" pitchFamily="18" charset="0"/>
              </a:rPr>
            </a:br>
            <a:br>
              <a:rPr lang="uk-UA" sz="2200" b="1" dirty="0">
                <a:latin typeface="Times New Roman" pitchFamily="18" charset="0"/>
                <a:cs typeface="Times New Roman" pitchFamily="18" charset="0"/>
              </a:rPr>
            </a:br>
            <a:br>
              <a:rPr lang="uk-UA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Вінницький національний медичний університет ім. М.І.Пирогова</a:t>
            </a:r>
            <a:br>
              <a:rPr lang="uk-UA" sz="2200" dirty="0">
                <a:latin typeface="Times New Roman" pitchFamily="18" charset="0"/>
                <a:cs typeface="Times New Roman" pitchFamily="18" charset="0"/>
              </a:rPr>
            </a:br>
            <a:r>
              <a:rPr lang="uk-UA" sz="2200" dirty="0">
                <a:latin typeface="Times New Roman" pitchFamily="18" charset="0"/>
                <a:cs typeface="Times New Roman" pitchFamily="18" charset="0"/>
              </a:rPr>
              <a:t>кафедра терапевтичної стоматології</a:t>
            </a:r>
            <a:br>
              <a:rPr lang="uk-UA" sz="2200" dirty="0">
                <a:latin typeface="Times New Roman" pitchFamily="18" charset="0"/>
                <a:cs typeface="Times New Roman" pitchFamily="18" charset="0"/>
              </a:rPr>
            </a:br>
            <a:br>
              <a:rPr lang="uk-UA" sz="2200" b="1" dirty="0">
                <a:latin typeface="Times New Roman" pitchFamily="18" charset="0"/>
                <a:cs typeface="Times New Roman" pitchFamily="18" charset="0"/>
              </a:rPr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28596" y="1600200"/>
            <a:ext cx="8358246" cy="52578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algn="ctr">
              <a:buNone/>
            </a:pPr>
            <a:r>
              <a:rPr lang="ru-RU" b="1" i="1" dirty="0">
                <a:solidFill>
                  <a:srgbClr val="00B050"/>
                </a:solidFill>
              </a:rPr>
              <a:t>В И Б І Р КО В А  Д И С Ц И П Л І Н А </a:t>
            </a:r>
            <a:endParaRPr lang="uk-UA" b="1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6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“ФАРМАКОТЕРАПІЯ </a:t>
            </a:r>
          </a:p>
          <a:p>
            <a:pPr algn="ctr">
              <a:buNone/>
            </a:pPr>
            <a:r>
              <a:rPr lang="uk-UA" sz="6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ТЕРАПЕВТИЧНІЙ СТОМАТОЛОГІЇ</a:t>
            </a:r>
            <a:r>
              <a:rPr lang="uk-UA" sz="4800" b="1" dirty="0">
                <a:latin typeface="Times New Roman" pitchFamily="18" charset="0"/>
                <a:cs typeface="Times New Roman" pitchFamily="18" charset="0"/>
              </a:rPr>
              <a:t>”</a:t>
            </a:r>
            <a:endParaRPr lang="uk-UA" sz="48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1800" b="1">
                <a:latin typeface="Times New Roman" pitchFamily="18" charset="0"/>
                <a:cs typeface="Times New Roman" pitchFamily="18" charset="0"/>
              </a:rPr>
              <a:t>ВІННИЦЯ-2024</a:t>
            </a:r>
            <a:endParaRPr lang="uk-UA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4" name="AutoShape 2" descr="Всероссийское совещание по клинической фармакологии и лекарственному  обеспечению - Волгоградский государственный медицинский университет  (ВолгГМУ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" name="Рисунок 4" descr="Всероссийское совещание по клинической фармакологии и лекарственному  обеспечению - Волгоградский государственный медицинский университет  (ВолгГМУ)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72074"/>
            <a:ext cx="1841847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Стоматологія Вівчаренка – ISIC Ukraine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5072074"/>
            <a:ext cx="1857356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МЕТА ВИВЧЕННЯ: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85720" y="1643050"/>
            <a:ext cx="8572592" cy="5072098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ctr">
              <a:buNone/>
            </a:pPr>
            <a:r>
              <a:rPr lang="uk-UA" b="1" dirty="0">
                <a:solidFill>
                  <a:srgbClr val="FFFF00"/>
                </a:solidFill>
              </a:rPr>
              <a:t>   </a:t>
            </a:r>
            <a:r>
              <a:rPr lang="uk-UA" sz="4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Вивчити  лікарські засоби та систематизувати навички з оптимізації їх вибору  при лікуванні стоматологічних захворювань різної етіології</a:t>
            </a:r>
            <a:endParaRPr lang="uk-UA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Новини / МОЗ регулюватиме ціни на ліки з Нацпереліку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714884"/>
            <a:ext cx="207170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Стоматологія Вівчаренка – ISIC Ukraine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4714884"/>
            <a:ext cx="1928811" cy="1785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ЗАДАЧІ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071670" y="1643050"/>
            <a:ext cx="6858048" cy="5000660"/>
          </a:xfrm>
        </p:spPr>
        <p:style>
          <a:lnRef idx="2">
            <a:schemeClr val="dk1">
              <a:shade val="50000"/>
            </a:schemeClr>
          </a:lnRef>
          <a:fillRef idx="1002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uk-UA" sz="2800" b="1" dirty="0">
                <a:solidFill>
                  <a:srgbClr val="FFFF00"/>
                </a:solidFill>
              </a:rPr>
              <a:t>І.Фармакотерапія захворювань твердих тканин зуба.</a:t>
            </a:r>
          </a:p>
          <a:p>
            <a:r>
              <a:rPr lang="uk-UA" sz="2800" b="1" dirty="0">
                <a:solidFill>
                  <a:srgbClr val="FFFF00"/>
                </a:solidFill>
              </a:rPr>
              <a:t>1.Карієс.</a:t>
            </a:r>
          </a:p>
          <a:p>
            <a:r>
              <a:rPr lang="uk-UA" sz="2800" b="1" dirty="0">
                <a:solidFill>
                  <a:srgbClr val="FFFF00"/>
                </a:solidFill>
              </a:rPr>
              <a:t>2.Некаріозні ураження.</a:t>
            </a:r>
          </a:p>
          <a:p>
            <a:pPr>
              <a:buFont typeface="Wingdings" pitchFamily="2" charset="2"/>
              <a:buChar char="v"/>
            </a:pPr>
            <a:r>
              <a:rPr lang="uk-UA" sz="2800" b="1" dirty="0">
                <a:solidFill>
                  <a:srgbClr val="FFFF00"/>
                </a:solidFill>
              </a:rPr>
              <a:t>ІІ. Фармакотерапія пульпіту.</a:t>
            </a:r>
          </a:p>
          <a:p>
            <a:pPr>
              <a:buFont typeface="Wingdings" pitchFamily="2" charset="2"/>
              <a:buChar char="v"/>
            </a:pPr>
            <a:r>
              <a:rPr lang="uk-UA" sz="2800" b="1" dirty="0">
                <a:solidFill>
                  <a:srgbClr val="FFFF00"/>
                </a:solidFill>
              </a:rPr>
              <a:t>ІІІ. Фармакотерапія </a:t>
            </a:r>
            <a:r>
              <a:rPr lang="uk-UA" sz="2800" b="1" dirty="0" err="1">
                <a:solidFill>
                  <a:srgbClr val="FFFF00"/>
                </a:solidFill>
              </a:rPr>
              <a:t>періодонтиту</a:t>
            </a:r>
            <a:r>
              <a:rPr lang="uk-UA" sz="2800" b="1" dirty="0">
                <a:solidFill>
                  <a:srgbClr val="FFFF00"/>
                </a:solidFill>
              </a:rPr>
              <a:t>.</a:t>
            </a:r>
          </a:p>
          <a:p>
            <a:pPr>
              <a:buFont typeface="Wingdings" pitchFamily="2" charset="2"/>
              <a:buChar char="v"/>
            </a:pPr>
            <a:r>
              <a:rPr lang="uk-UA" sz="2800" b="1" dirty="0">
                <a:solidFill>
                  <a:srgbClr val="FFFF00"/>
                </a:solidFill>
              </a:rPr>
              <a:t>І</a:t>
            </a:r>
            <a:r>
              <a:rPr lang="en-US" sz="2800" b="1" dirty="0">
                <a:solidFill>
                  <a:srgbClr val="FFFF00"/>
                </a:solidFill>
              </a:rPr>
              <a:t>V</a:t>
            </a:r>
            <a:r>
              <a:rPr lang="uk-UA" sz="2800" b="1" dirty="0">
                <a:solidFill>
                  <a:srgbClr val="FFFF00"/>
                </a:solidFill>
              </a:rPr>
              <a:t>. Фармакотерапія захворювань пародонту.</a:t>
            </a:r>
          </a:p>
          <a:p>
            <a:pPr>
              <a:buFont typeface="Wingdings" pitchFamily="2" charset="2"/>
              <a:buChar char="v"/>
            </a:pPr>
            <a:r>
              <a:rPr lang="en-US" sz="2800" b="1" dirty="0">
                <a:solidFill>
                  <a:srgbClr val="FFFF00"/>
                </a:solidFill>
              </a:rPr>
              <a:t>V</a:t>
            </a:r>
            <a:r>
              <a:rPr lang="uk-UA" sz="2800" b="1" dirty="0">
                <a:solidFill>
                  <a:srgbClr val="FFFF00"/>
                </a:solidFill>
              </a:rPr>
              <a:t>. Фармакотерапія захворювань слизової оболонки порожнини рота.</a:t>
            </a:r>
            <a:endParaRPr lang="en-US" sz="2800" b="1" dirty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sz="2800" b="1" dirty="0">
                <a:solidFill>
                  <a:srgbClr val="FFFF00"/>
                </a:solidFill>
              </a:rPr>
              <a:t>VI</a:t>
            </a:r>
            <a:r>
              <a:rPr lang="uk-UA" sz="2800" b="1" dirty="0" err="1">
                <a:solidFill>
                  <a:srgbClr val="FFFF00"/>
                </a:solidFill>
              </a:rPr>
              <a:t>.Фармакотерапія</a:t>
            </a:r>
            <a:r>
              <a:rPr lang="uk-UA" sz="2800" b="1" dirty="0">
                <a:solidFill>
                  <a:srgbClr val="FFFF00"/>
                </a:solidFill>
              </a:rPr>
              <a:t> невідкладних станів</a:t>
            </a:r>
            <a:r>
              <a:rPr lang="uk-UA" b="1" dirty="0">
                <a:solidFill>
                  <a:srgbClr val="FFFF00"/>
                </a:solidFill>
              </a:rPr>
              <a:t>.</a:t>
            </a:r>
          </a:p>
          <a:p>
            <a:endParaRPr lang="uk-UA" dirty="0"/>
          </a:p>
        </p:txBody>
      </p:sp>
      <p:pic>
        <p:nvPicPr>
          <p:cNvPr id="5" name="Рисунок 4" descr="Стоматолог не розповість: є цілих 12 способів зняти зубний біль | Тутк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3500438"/>
            <a:ext cx="1785918" cy="122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928694"/>
          </a:xfrm>
        </p:spPr>
        <p:txBody>
          <a:bodyPr>
            <a:normAutofit/>
          </a:bodyPr>
          <a:lstStyle/>
          <a:p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КОРОТКИЙ ЗМІСТ ДИСЦИПЛІНИ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000232" y="1714488"/>
            <a:ext cx="7000924" cy="5000660"/>
          </a:xfrm>
        </p:spPr>
        <p:style>
          <a:lnRef idx="1">
            <a:schemeClr val="dk1"/>
          </a:lnRef>
          <a:fillRef idx="1002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514350" indent="-514350">
              <a:buNone/>
            </a:pPr>
            <a:r>
              <a:rPr lang="uk-UA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1.Вплив лікарських засобів на стан порожнини рота.</a:t>
            </a:r>
          </a:p>
          <a:p>
            <a:pPr marL="514350" indent="-514350">
              <a:buNone/>
            </a:pPr>
            <a:r>
              <a:rPr lang="uk-UA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2.Основні групи лікарських засобів для місцевого застосування в клініці терапевтичної стоматології</a:t>
            </a:r>
          </a:p>
          <a:p>
            <a:pPr marL="514350" indent="-514350">
              <a:buNone/>
            </a:pPr>
            <a:r>
              <a:rPr lang="uk-UA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3.Основні групи лікарських засобів для системного застосування в клініці терапевтичної стоматології</a:t>
            </a:r>
          </a:p>
          <a:p>
            <a:pPr marL="514350" indent="-514350">
              <a:buNone/>
            </a:pPr>
            <a:r>
              <a:rPr lang="uk-UA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4.Медикаментозні засоби для  </a:t>
            </a:r>
            <a:r>
              <a:rPr lang="uk-UA" sz="20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премедикації</a:t>
            </a:r>
            <a:r>
              <a:rPr lang="uk-UA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місцевого та загального знеболення.</a:t>
            </a:r>
          </a:p>
          <a:p>
            <a:pPr marL="514350" indent="-514350">
              <a:buNone/>
            </a:pPr>
            <a:r>
              <a:rPr lang="uk-UA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5.Медикаментозні засоби та особливості їх застосування при лікуванні карієсу і </a:t>
            </a:r>
            <a:r>
              <a:rPr lang="uk-UA" sz="20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некаріозних</a:t>
            </a:r>
            <a:r>
              <a:rPr lang="uk-UA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уражень.</a:t>
            </a:r>
          </a:p>
          <a:p>
            <a:pPr marL="514350" indent="-514350">
              <a:buNone/>
            </a:pPr>
            <a:r>
              <a:rPr lang="uk-UA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6.Медикаментозні засоби та особливості їх застосування при лікуванні ускладненого карієсу.</a:t>
            </a:r>
          </a:p>
          <a:p>
            <a:pPr marL="514350" indent="-514350">
              <a:buNone/>
            </a:pPr>
            <a:r>
              <a:rPr lang="uk-UA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7.Медикаментозні засоби та особливості їх застосування при лікуванні запальних захворювань  пародонту.</a:t>
            </a:r>
          </a:p>
          <a:p>
            <a:pPr marL="514350" indent="-514350">
              <a:buNone/>
            </a:pPr>
            <a:r>
              <a:rPr lang="uk-UA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8.Медикаментозні засоби та особливості їх застосування при лікуванні деструктивно-запальних захворювань  пародонту</a:t>
            </a:r>
            <a:r>
              <a:rPr lang="uk-UA" sz="2000" b="1" dirty="0">
                <a:solidFill>
                  <a:srgbClr val="FFFF00"/>
                </a:solidFill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endParaRPr lang="uk-UA" sz="1600" dirty="0"/>
          </a:p>
          <a:p>
            <a:pPr marL="514350" indent="-514350">
              <a:buFont typeface="+mj-lt"/>
              <a:buAutoNum type="arabicPeriod"/>
            </a:pPr>
            <a:endParaRPr lang="uk-UA" sz="1600" dirty="0"/>
          </a:p>
          <a:p>
            <a:pPr marL="514350" indent="-514350">
              <a:buFont typeface="+mj-lt"/>
              <a:buAutoNum type="arabicPeriod"/>
            </a:pPr>
            <a:endParaRPr lang="uk-UA" dirty="0"/>
          </a:p>
          <a:p>
            <a:endParaRPr lang="uk-UA" dirty="0"/>
          </a:p>
        </p:txBody>
      </p:sp>
      <p:pic>
        <p:nvPicPr>
          <p:cNvPr id="6" name="Рисунок 5" descr="Стоматолог не розповість: є цілих 12 способів зняти зубний біль | Тутк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4643446"/>
            <a:ext cx="1785918" cy="122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фармакология | Новости и события мира телемедицины, mHealth, медицинских  гаджетов и устройст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2143116"/>
            <a:ext cx="1714512" cy="135732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928694"/>
          </a:xfrm>
        </p:spPr>
        <p:txBody>
          <a:bodyPr>
            <a:normAutofit/>
          </a:bodyPr>
          <a:lstStyle/>
          <a:p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КОРОТКИЙ ЗМІСТ ДИСЦИПЛІНИ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928794" y="1643050"/>
            <a:ext cx="7072362" cy="5000660"/>
          </a:xfrm>
        </p:spPr>
        <p:style>
          <a:lnRef idx="3">
            <a:schemeClr val="lt1"/>
          </a:lnRef>
          <a:fillRef idx="1002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514350" indent="-514350">
              <a:buNone/>
            </a:pPr>
            <a:r>
              <a:rPr lang="uk-UA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9.Медикаментозні засоби та особливості їх застосування при лікуванні травматичних уражень СОПР.</a:t>
            </a:r>
          </a:p>
          <a:p>
            <a:pPr marL="514350" indent="-514350">
              <a:buNone/>
            </a:pPr>
            <a:r>
              <a:rPr lang="uk-UA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10.Медикаментозні засоби та особливості їх застосування при лікуванні уражень СОПР </a:t>
            </a:r>
            <a:r>
              <a:rPr lang="ru-RU" sz="20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бактеріального</a:t>
            </a:r>
            <a:r>
              <a:rPr lang="ru-RU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походження</a:t>
            </a:r>
            <a:r>
              <a:rPr lang="ru-RU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uk-UA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uk-UA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11.Медикаментозні засоби та особливості їх застосування при лікуванні грибкових уражень СОПР .</a:t>
            </a:r>
          </a:p>
          <a:p>
            <a:pPr marL="514350" indent="-514350">
              <a:buNone/>
            </a:pPr>
            <a:r>
              <a:rPr lang="uk-UA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12.Медикаментозні засоби та особливості їх застосування при лікуванні уражень СОПР вірусного </a:t>
            </a:r>
            <a:r>
              <a:rPr lang="ru-RU" sz="20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походження</a:t>
            </a:r>
            <a:r>
              <a:rPr lang="ru-RU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14350" indent="-514350">
              <a:buNone/>
            </a:pPr>
            <a:r>
              <a:rPr lang="uk-UA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13.Медикаментозні засоби та особливості їх застосування при лікуванні уражень СОПР алергійного </a:t>
            </a:r>
            <a:r>
              <a:rPr lang="ru-RU" sz="20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походження</a:t>
            </a:r>
            <a:r>
              <a:rPr lang="ru-RU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14350" indent="-514350">
              <a:buNone/>
            </a:pPr>
            <a:r>
              <a:rPr lang="uk-UA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14.Медикаментозні засоби та особливості їх застосування при лікуванні уражень СОПР іншого походження.</a:t>
            </a:r>
          </a:p>
          <a:p>
            <a:pPr marL="514350" indent="-514350">
              <a:buNone/>
            </a:pPr>
            <a:r>
              <a:rPr lang="uk-UA" sz="20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15.Медикаментозні </a:t>
            </a:r>
            <a:r>
              <a:rPr lang="uk-UA" sz="20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засоби та особливості їх застосування при невідкладних станах в амбулаторній стоматологічній практиц</a:t>
            </a:r>
            <a:r>
              <a:rPr lang="uk-UA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і.</a:t>
            </a:r>
          </a:p>
          <a:p>
            <a:pPr marL="514350" indent="-514350">
              <a:buFont typeface="+mj-lt"/>
              <a:buAutoNum type="arabicPeriod"/>
            </a:pPr>
            <a:endParaRPr lang="uk-UA" sz="1600" dirty="0"/>
          </a:p>
          <a:p>
            <a:pPr marL="514350" indent="-514350">
              <a:buFont typeface="+mj-lt"/>
              <a:buAutoNum type="arabicPeriod"/>
            </a:pPr>
            <a:endParaRPr lang="uk-UA" sz="1600" dirty="0"/>
          </a:p>
          <a:p>
            <a:pPr marL="514350" indent="-514350">
              <a:buFont typeface="+mj-lt"/>
              <a:buAutoNum type="arabicPeriod"/>
            </a:pPr>
            <a:endParaRPr lang="uk-UA" dirty="0"/>
          </a:p>
          <a:p>
            <a:endParaRPr lang="uk-UA" dirty="0"/>
          </a:p>
        </p:txBody>
      </p:sp>
      <p:pic>
        <p:nvPicPr>
          <p:cNvPr id="1026" name="Picture 2" descr="фармакология | Новости и события мира телемедицины, mHealth, медицинских  гаджетов и устройст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143116"/>
            <a:ext cx="1714512" cy="1357322"/>
          </a:xfrm>
          <a:prstGeom prst="rect">
            <a:avLst/>
          </a:prstGeom>
          <a:noFill/>
        </p:spPr>
      </p:pic>
      <p:pic>
        <p:nvPicPr>
          <p:cNvPr id="6" name="Рисунок 5" descr="Стоматолог не розповість: є цілих 12 способів зняти зубний біль | Тутк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4000504"/>
            <a:ext cx="1643074" cy="1367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РЕЗУЛЬТАТИ ВИВЧЕННЯ</a:t>
            </a:r>
            <a:endParaRPr lang="uk-UA" sz="32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14282" y="1643050"/>
            <a:ext cx="8715436" cy="5072098"/>
          </a:xfrm>
        </p:spPr>
        <p:style>
          <a:lnRef idx="3">
            <a:schemeClr val="lt1"/>
          </a:lnRef>
          <a:fillRef idx="1002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pPr algn="ctr">
              <a:buFont typeface="Wingdings" pitchFamily="2" charset="2"/>
              <a:buChar char="q"/>
            </a:pPr>
            <a:r>
              <a:rPr lang="uk-UA" b="1" dirty="0">
                <a:solidFill>
                  <a:srgbClr val="FFFF00"/>
                </a:solidFill>
              </a:rPr>
              <a:t>Студент повинен знати:</a:t>
            </a:r>
          </a:p>
          <a:p>
            <a:r>
              <a:rPr lang="uk-UA" b="1" dirty="0">
                <a:solidFill>
                  <a:srgbClr val="FFFF00"/>
                </a:solidFill>
              </a:rPr>
              <a:t>групи і рецептуру медикаментозних засобів для проведення місцевої і загальної анестезії та </a:t>
            </a:r>
            <a:r>
              <a:rPr lang="uk-UA" b="1" dirty="0" err="1">
                <a:solidFill>
                  <a:srgbClr val="FFFF00"/>
                </a:solidFill>
              </a:rPr>
              <a:t>премедикації</a:t>
            </a:r>
            <a:endParaRPr lang="uk-UA" b="1" dirty="0">
              <a:solidFill>
                <a:srgbClr val="FFFF00"/>
              </a:solidFill>
            </a:endParaRPr>
          </a:p>
          <a:p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групи,фармакологічну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дію</a:t>
            </a:r>
            <a:r>
              <a:rPr lang="ru-RU" b="1" dirty="0">
                <a:solidFill>
                  <a:srgbClr val="FFFF00"/>
                </a:solidFill>
              </a:rPr>
              <a:t>, </a:t>
            </a:r>
            <a:r>
              <a:rPr lang="ru-RU" b="1" dirty="0" err="1">
                <a:solidFill>
                  <a:srgbClr val="FFFF00"/>
                </a:solidFill>
              </a:rPr>
              <a:t>покази</a:t>
            </a:r>
            <a:r>
              <a:rPr lang="ru-RU" b="1" dirty="0">
                <a:solidFill>
                  <a:srgbClr val="FFFF00"/>
                </a:solidFill>
              </a:rPr>
              <a:t> та </a:t>
            </a:r>
            <a:r>
              <a:rPr lang="ru-RU" b="1" dirty="0" err="1">
                <a:solidFill>
                  <a:srgbClr val="FFFF00"/>
                </a:solidFill>
              </a:rPr>
              <a:t>протипокази</a:t>
            </a:r>
            <a:r>
              <a:rPr lang="ru-RU" b="1" dirty="0">
                <a:solidFill>
                  <a:srgbClr val="FFFF00"/>
                </a:solidFill>
              </a:rPr>
              <a:t> до </a:t>
            </a:r>
            <a:r>
              <a:rPr lang="ru-RU" b="1" dirty="0" err="1">
                <a:solidFill>
                  <a:srgbClr val="FFFF00"/>
                </a:solidFill>
              </a:rPr>
              <a:t>застосування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медикаментозних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засобів</a:t>
            </a:r>
            <a:r>
              <a:rPr lang="ru-RU" b="1" dirty="0">
                <a:solidFill>
                  <a:srgbClr val="FFFF00"/>
                </a:solidFill>
              </a:rPr>
              <a:t>, </a:t>
            </a:r>
            <a:r>
              <a:rPr lang="ru-RU" b="1" dirty="0" err="1">
                <a:solidFill>
                  <a:srgbClr val="FFFF00"/>
                </a:solidFill>
              </a:rPr>
              <a:t>що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застосовуються</a:t>
            </a:r>
            <a:r>
              <a:rPr lang="ru-RU" b="1" dirty="0">
                <a:solidFill>
                  <a:srgbClr val="FFFF00"/>
                </a:solidFill>
              </a:rPr>
              <a:t> при </a:t>
            </a:r>
            <a:r>
              <a:rPr lang="ru-RU" b="1" dirty="0" err="1">
                <a:solidFill>
                  <a:srgbClr val="FFFF00"/>
                </a:solidFill>
              </a:rPr>
              <a:t>лікуванні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основних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стоматологічних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захворювань</a:t>
            </a:r>
            <a:r>
              <a:rPr lang="ru-RU" b="1" dirty="0">
                <a:solidFill>
                  <a:srgbClr val="FFFF00"/>
                </a:solidFill>
              </a:rPr>
              <a:t> </a:t>
            </a:r>
          </a:p>
          <a:p>
            <a:r>
              <a:rPr lang="ru-RU" b="1" dirty="0">
                <a:solidFill>
                  <a:srgbClr val="FFFF00"/>
                </a:solidFill>
              </a:rPr>
              <a:t>тактику, </a:t>
            </a:r>
            <a:r>
              <a:rPr lang="ru-RU" b="1" dirty="0" err="1">
                <a:solidFill>
                  <a:srgbClr val="FFFF00"/>
                </a:solidFill>
              </a:rPr>
              <a:t>алгоритми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надання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екстреної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медичної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допомоги</a:t>
            </a:r>
            <a:r>
              <a:rPr lang="ru-RU" b="1" dirty="0">
                <a:solidFill>
                  <a:srgbClr val="FFFF00"/>
                </a:solidFill>
              </a:rPr>
              <a:t> на </a:t>
            </a:r>
            <a:r>
              <a:rPr lang="ru-RU" b="1" dirty="0" err="1">
                <a:solidFill>
                  <a:srgbClr val="FFFF00"/>
                </a:solidFill>
              </a:rPr>
              <a:t>стоматологічному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прийомі</a:t>
            </a:r>
            <a:r>
              <a:rPr lang="ru-RU" b="1" dirty="0">
                <a:solidFill>
                  <a:srgbClr val="FFFF00"/>
                </a:solidFill>
              </a:rPr>
              <a:t> </a:t>
            </a:r>
          </a:p>
          <a:p>
            <a:pPr>
              <a:buFont typeface="Wingdings" pitchFamily="2" charset="2"/>
              <a:buChar char="q"/>
            </a:pPr>
            <a:r>
              <a:rPr lang="uk-UA" b="1" dirty="0">
                <a:solidFill>
                  <a:srgbClr val="FFFF00"/>
                </a:solidFill>
              </a:rPr>
              <a:t>Студент повинен вміти:</a:t>
            </a:r>
          </a:p>
          <a:p>
            <a:r>
              <a:rPr lang="uk-UA" b="1" dirty="0">
                <a:solidFill>
                  <a:srgbClr val="FFFF00"/>
                </a:solidFill>
              </a:rPr>
              <a:t>призначати медикаментозні в залежності від загального стану хворого, перебігу і ступеня розвитку захворювання,  реактивності організму, віку і т.д.</a:t>
            </a:r>
          </a:p>
          <a:p>
            <a:endParaRPr lang="uk-UA" dirty="0"/>
          </a:p>
        </p:txBody>
      </p:sp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396" y="1785926"/>
            <a:ext cx="1214447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">
  <a:themeElements>
    <a:clrScheme name="Відтінки сірого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Модуль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286</TotalTime>
  <Words>407</Words>
  <Application>Microsoft Office PowerPoint</Application>
  <PresentationFormat>Екран (4:3)</PresentationFormat>
  <Paragraphs>46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3" baseType="lpstr">
      <vt:lpstr>Arial</vt:lpstr>
      <vt:lpstr>Corbel</vt:lpstr>
      <vt:lpstr>Times New Roman</vt:lpstr>
      <vt:lpstr>Wingdings</vt:lpstr>
      <vt:lpstr>Wingdings 2</vt:lpstr>
      <vt:lpstr>Wingdings 3</vt:lpstr>
      <vt:lpstr>Модуль</vt:lpstr>
      <vt:lpstr>   Вінницький національний медичний університет ім. М.І.Пирогова кафедра терапевтичної стоматології  </vt:lpstr>
      <vt:lpstr>МЕТА ВИВЧЕННЯ:</vt:lpstr>
      <vt:lpstr>ЗАДАЧІ</vt:lpstr>
      <vt:lpstr>КОРОТКИЙ ЗМІСТ ДИСЦИПЛІНИ</vt:lpstr>
      <vt:lpstr>КОРОТКИЙ ЗМІСТ ДИСЦИПЛІНИ</vt:lpstr>
      <vt:lpstr>РЕЗУЛЬТАТИ ВИВЧЕННЯ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олег</dc:creator>
  <cp:lastModifiedBy>user</cp:lastModifiedBy>
  <cp:revision>130</cp:revision>
  <dcterms:created xsi:type="dcterms:W3CDTF">2020-12-15T15:29:12Z</dcterms:created>
  <dcterms:modified xsi:type="dcterms:W3CDTF">2024-05-20T08:24:52Z</dcterms:modified>
</cp:coreProperties>
</file>