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64" r:id="rId2"/>
    <p:sldId id="258" r:id="rId3"/>
    <p:sldId id="259" r:id="rId4"/>
    <p:sldId id="265" r:id="rId5"/>
    <p:sldId id="266" r:id="rId6"/>
    <p:sldId id="267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-72" y="-5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CB9E4-3846-47B6-A77E-BE489FEADB2D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565FF-8363-48CD-B6ED-A9A3D306CC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1932E-C384-43DA-844A-85F2621D7DCE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11195-14D2-4DA0-8B2E-5095BBC9DB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AF44F-57D8-4FAC-930B-52D0E7705DCD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C4724-00BA-4CE4-B204-68D301412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76384-0F27-4D18-B4B8-3BE3C778A3D7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55051-D160-49F7-BD2A-89614C61D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C6592-9807-4952-B0FE-AC3A160B35D2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BD61D-89DF-436D-8F3C-D9CF7BD370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A7842-29FA-41D6-8FE1-07ED6EA89F93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82316-F11D-4F7A-914F-574DFE91AB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06F47-11D0-43BF-B12E-8A02ACEA3846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E9D12-14C8-4E5A-B766-F1AAEA6977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2E665-8BC6-4C35-93CB-84BC5791092A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0E7CD-B674-47F1-8228-6B91031DA7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59271EA3-2E18-4913-A80E-E6CA533B2793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27E3-2E82-4E87-9ED3-A8B6FE5932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1F385-A885-4F55-A6AD-C7312E3724F1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0289F-3DB4-4461-A31A-E582B87387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7123B-51EB-4426-8790-94EAC622A329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221A9-9860-454D-A148-A3B3C2FEA7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A32795-6C2C-4E99-9B0E-C450D72012F5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7988A9-AAED-4529-A563-A1AB7DE888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49488" y="2214563"/>
            <a:ext cx="8239125" cy="19272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1.10. </a:t>
            </a:r>
            <a:r>
              <a:rPr lang="uk-UA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Естетична культура особистості сучасного лікаря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1.10. «</a:t>
            </a:r>
            <a:r>
              <a:rPr lang="uk-UA" sz="34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Естетична культура сучасного лікаря</a:t>
            </a: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1-й, </a:t>
            </a:r>
            <a:r>
              <a:rPr lang="uk-UA" sz="2800" smtClean="0">
                <a:solidFill>
                  <a:srgbClr val="000000"/>
                </a:solidFill>
              </a:rPr>
              <a:t>ІІ семестр 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не вимагаються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38036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розвиток гуманітарної експертизи →  формування високого рівня професійної культури та емпатії лікаря</a:t>
            </a:r>
            <a:endParaRPr lang="uk-UA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5275263" cy="5254625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</a:pPr>
            <a:endParaRPr lang="uk-UA" sz="1200" smtClean="0"/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розкриває роль мистецтва </a:t>
            </a:r>
            <a:r>
              <a:rPr lang="uk-UA" sz="2200" smtClean="0">
                <a:latin typeface="Calibri" pitchFamily="34" charset="0"/>
                <a:cs typeface="Calibri" pitchFamily="34" charset="0"/>
              </a:rPr>
              <a:t>у розвитку особистості майбутнього медика</a:t>
            </a: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endParaRPr lang="uk-UA" sz="2200" smtClean="0"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навчає застосовувати </a:t>
            </a:r>
            <a:r>
              <a:rPr lang="uk-UA" sz="2200" smtClean="0">
                <a:latin typeface="Calibri" pitchFamily="34" charset="0"/>
                <a:cs typeface="Calibri" pitchFamily="34" charset="0"/>
              </a:rPr>
              <a:t>естетичні принципи у професійній комунікації з пацієнтами</a:t>
            </a: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endParaRPr lang="uk-UA" sz="2200" smtClean="0"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допомагає сформувати </a:t>
            </a:r>
            <a:r>
              <a:rPr lang="uk-UA" sz="2200" smtClean="0">
                <a:latin typeface="Calibri" pitchFamily="34" charset="0"/>
                <a:cs typeface="Calibri" pitchFamily="34" charset="0"/>
              </a:rPr>
              <a:t>власну систему ціннісних орієнтацій та світогляду</a:t>
            </a: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endParaRPr lang="uk-UA" sz="2200" smtClean="0"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сприяє розумінню </a:t>
            </a:r>
            <a:r>
              <a:rPr lang="uk-UA" sz="2200" smtClean="0">
                <a:latin typeface="Calibri" pitchFamily="34" charset="0"/>
                <a:cs typeface="Calibri" pitchFamily="34" charset="0"/>
              </a:rPr>
              <a:t>естетичних аспектів професійної поведінки фахівця</a:t>
            </a: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endParaRPr lang="uk-UA" sz="2200" smtClean="0"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8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надає інструменти </a:t>
            </a:r>
            <a:r>
              <a:rPr lang="uk-UA" sz="2200" smtClean="0">
                <a:latin typeface="Calibri" pitchFamily="34" charset="0"/>
                <a:cs typeface="Calibri" pitchFamily="34" charset="0"/>
              </a:rPr>
              <a:t>для використання культурних знань у практичній діяльності</a:t>
            </a:r>
          </a:p>
        </p:txBody>
      </p:sp>
      <p:pic>
        <p:nvPicPr>
          <p:cNvPr id="15364" name="Picture 5" descr="5 новейших открытий медицины, которые скоро изменят мир к лучшему | Пикаб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26000"/>
            <a:ext cx="38100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Подбадривание и поддержка пациентов — стоковое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5713" y="4827588"/>
            <a:ext cx="229235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863" y="604838"/>
            <a:ext cx="4556125" cy="135096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Актуальність</a:t>
            </a:r>
            <a:endParaRPr lang="uk-UA" sz="32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6386" name="Объект 2"/>
          <p:cNvSpPr>
            <a:spLocks noGrp="1"/>
          </p:cNvSpPr>
          <p:nvPr>
            <p:ph idx="1"/>
          </p:nvPr>
        </p:nvSpPr>
        <p:spPr>
          <a:xfrm>
            <a:off x="6426200" y="419100"/>
            <a:ext cx="5443538" cy="5049838"/>
          </a:xfrm>
        </p:spPr>
        <p:txBody>
          <a:bodyPr/>
          <a:lstStyle/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Кожен медик повинен бути не лише висококваліфікованим фахівцем,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а й висококультурною особистістю, інтелігентом,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не лише моральним взірцем, але й культурним, естетичним наставником.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А для цього він має бути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естетично підготовленим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і уміти використовувати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у своїй професійній роботі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естетичні фактори. 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Тож він сам має бути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естетично вихованою людиною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і володіти методикою </a:t>
            </a:r>
          </a:p>
          <a:p>
            <a:pPr marL="0" indent="0" algn="ctr" eaLnBrk="1" hangingPunct="1">
              <a:spcBef>
                <a:spcPts val="400"/>
              </a:spcBef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естетичного впливу на інших людей (зокрема, пацієнтів).</a:t>
            </a:r>
            <a:endParaRPr lang="ru-RU" sz="2200" b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389" name="Picture 4" descr="300+ Українське мистецтво ideas | живопис, сучасне мистецтво, витвори  мистецт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2800" y="2425700"/>
            <a:ext cx="4579938" cy="39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350" y="503238"/>
            <a:ext cx="4487863" cy="114141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Мета</a:t>
            </a:r>
            <a:endParaRPr lang="uk-UA" dirty="0"/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605588" y="371475"/>
            <a:ext cx="5170487" cy="35274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uk-UA" sz="2600" b="1" smtClean="0"/>
              <a:t>Предметом</a:t>
            </a:r>
            <a:r>
              <a:rPr lang="uk-UA" sz="2600" smtClean="0"/>
              <a:t>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uk-UA" sz="2400" smtClean="0"/>
              <a:t>вивчення навчальної дисципліни є естетичні цінності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uk-UA" sz="2400" smtClean="0"/>
              <a:t>вироблені людством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uk-UA" sz="2400" smtClean="0"/>
              <a:t>впродовж історії свого розвитку,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uk-UA" sz="2400" smtClean="0"/>
              <a:t>а також розмаїття видів мистецтв та їх впливів на всебічний розвиток особистості медика </a:t>
            </a:r>
          </a:p>
        </p:txBody>
      </p:sp>
      <p:sp>
        <p:nvSpPr>
          <p:cNvPr id="17411" name="Текст 3"/>
          <p:cNvSpPr>
            <a:spLocks noGrp="1"/>
          </p:cNvSpPr>
          <p:nvPr>
            <p:ph type="body" sz="half" idx="2"/>
          </p:nvPr>
        </p:nvSpPr>
        <p:spPr>
          <a:xfrm>
            <a:off x="325438" y="1943100"/>
            <a:ext cx="5326062" cy="4687888"/>
          </a:xfrm>
        </p:spPr>
        <p:txBody>
          <a:bodyPr anchorCtr="0"/>
          <a:lstStyle/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Сформувати у студента систему знань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про сутність,  специфіку і структуру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естетичних відношень між людьми,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як складову суспільного життя,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як спосіб життєдіяльності особистості,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про мистецтво як чуттєво-духовну форму самовираження людини;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усвідомити основні смислозначущі цінності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та естетичні категорії,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єдність в них загальнолюдського, регіонального, національного, класового,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специфіку їх прояву </a:t>
            </a:r>
          </a:p>
          <a:p>
            <a:pPr eaLnBrk="1" hangingPunct="1">
              <a:lnSpc>
                <a:spcPct val="8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у професійній діяльності медика.</a:t>
            </a:r>
            <a:r>
              <a:rPr lang="uk-UA" sz="180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uk-UA" sz="1300" smtClean="0"/>
          </a:p>
        </p:txBody>
      </p:sp>
      <p:pic>
        <p:nvPicPr>
          <p:cNvPr id="17412" name="Picture 5" descr="Мистецтво в історії людст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0125" y="4029075"/>
            <a:ext cx="611187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050" y="925513"/>
            <a:ext cx="4487863" cy="114141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Орієнтовна тематика курсу</a:t>
            </a:r>
            <a:endParaRPr lang="uk-UA" dirty="0"/>
          </a:p>
        </p:txBody>
      </p:sp>
      <p:sp>
        <p:nvSpPr>
          <p:cNvPr id="18434" name="Объект 4"/>
          <p:cNvSpPr>
            <a:spLocks noGrp="1"/>
          </p:cNvSpPr>
          <p:nvPr>
            <p:ph idx="1"/>
          </p:nvPr>
        </p:nvSpPr>
        <p:spPr>
          <a:xfrm>
            <a:off x="6467475" y="950913"/>
            <a:ext cx="5503863" cy="5326062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1. Естетика як навчальна дисципліна 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2. Естетичне відношення людини до дійсності 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3. Основні естетичні цінності 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4. Естетичне освоєння дійсності людиною 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5. Природа і сутність мистецтва 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6. Зміст і форма твору мистецтва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7. Система видів мистецтва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Тема 8. Естетична культура і основні проблеми естетичного виховання медика </a:t>
            </a:r>
          </a:p>
          <a:p>
            <a:pPr marL="0" indent="0" eaLnBrk="1" hangingPunct="1">
              <a:buFont typeface="Arial" charset="0"/>
              <a:buNone/>
            </a:pPr>
            <a:endParaRPr lang="uk-UA" sz="2200" b="1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8435" name="Picture 4" descr="Що таке мистецтво – Lepo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978150"/>
            <a:ext cx="5099050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875" y="468313"/>
            <a:ext cx="4837113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6461125" y="627063"/>
            <a:ext cx="5505450" cy="5729287"/>
          </a:xfrm>
        </p:spPr>
        <p:txBody>
          <a:bodyPr/>
          <a:lstStyle/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естетичні цінності та культурні надбання людства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основи естетичної культури особистості в сучасному світі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роль мистецтва у розвитку професійної культури медика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естетичні аспекти професійної поведінки та комунікації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особливості культурних епох та їхній вплив на сучасність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взаємозв’язок світової та української культури в охороні здоров’я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принципи формування власних ціннісних орієнтацій фахівця</a:t>
            </a:r>
          </a:p>
          <a:p>
            <a:pPr eaLnBrk="1" hangingPunct="1"/>
            <a:endParaRPr lang="uk-UA" sz="2200" b="1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9459" name="Picture 4" descr="АРТ-БЛОГ МИРОСЛАВА МЕЛЬНИКА: Мавританське мистецт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40088" y="4643438"/>
            <a:ext cx="2525712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2" descr="C:\Users\Ковтунович Анастасія\Desktop\2 курс\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4637088"/>
            <a:ext cx="2960688" cy="20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8" descr="Мадонна Литта (картина) — Леонардо да Винч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35113" y="2543175"/>
            <a:ext cx="1579562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9" descr="Олега Шупляка називають українським Сальвадором Далі. Ви, напевно, бачили  його картини-ілюзії. Але &quot;Берегиня&quot; для мене стал… | Folk art flowers,  Painting, Angel ar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8975" y="2551113"/>
            <a:ext cx="1658938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6588" y="6254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20482" name="Объект 2"/>
          <p:cNvSpPr>
            <a:spLocks noGrp="1"/>
          </p:cNvSpPr>
          <p:nvPr>
            <p:ph idx="1"/>
          </p:nvPr>
        </p:nvSpPr>
        <p:spPr>
          <a:xfrm>
            <a:off x="6551613" y="568325"/>
            <a:ext cx="5243512" cy="5694363"/>
          </a:xfrm>
        </p:spPr>
        <p:txBody>
          <a:bodyPr/>
          <a:lstStyle/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аналізувати культурні явища та естетичні процеси крізь призму медицини;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визначати вплив різних культурних епох на сучасні суспільні стандарти;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встановлювати взаємозв’язки між світовим та національним культурним простором;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застосовувати естетичні принципи у щоденній професійній комунікації;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формувати власну систему ціннісних орієнтацій для гармонійного розвитку;</a:t>
            </a:r>
          </a:p>
          <a:p>
            <a:pPr eaLnBrk="1" hangingPunct="1"/>
            <a:r>
              <a:rPr lang="uk-UA" sz="2200" b="1" smtClean="0">
                <a:latin typeface="Calibri" pitchFamily="34" charset="0"/>
                <a:cs typeface="Calibri" pitchFamily="34" charset="0"/>
              </a:rPr>
              <a:t>використовувати культурологічні знання у навчальній та професійній діяльності.</a:t>
            </a:r>
          </a:p>
          <a:p>
            <a:pPr eaLnBrk="1" hangingPunct="1">
              <a:lnSpc>
                <a:spcPct val="80000"/>
              </a:lnSpc>
            </a:pPr>
            <a:endParaRPr lang="uk-UA" sz="2200" b="1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485" name="Picture 6" descr="Функції мистецтва, їх значення в естетичному вихованні | Естетика у  сучасному світ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3711575"/>
            <a:ext cx="4876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361950" y="2130425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2531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2532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  <p:pic>
        <p:nvPicPr>
          <p:cNvPr id="22534" name="Picture 6" descr="Образотворче мистецтво - НВК &quot;Престиж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2825" y="4392613"/>
            <a:ext cx="3911600" cy="2330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558800" y="4903788"/>
            <a:ext cx="5192713" cy="1582737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                 Доцент </a:t>
            </a:r>
          </a:p>
          <a:p>
            <a:pPr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Куліш П. Л.           Беднарчик Т. Р.</a:t>
            </a:r>
          </a:p>
          <a:p>
            <a:pPr eaLnBrk="1" hangingPunct="1">
              <a:buFont typeface="Arial" charset="0"/>
              <a:buNone/>
            </a:pPr>
            <a:endParaRPr lang="ru-RU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555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3556" name="Прямоугольник 4"/>
          <p:cNvSpPr>
            <a:spLocks noChangeArrowheads="1"/>
          </p:cNvSpPr>
          <p:nvPr/>
        </p:nvSpPr>
        <p:spPr bwMode="auto">
          <a:xfrm>
            <a:off x="6827838" y="2408238"/>
            <a:ext cx="50339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 Данила Галицького 58а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23557" name="Picture 8" descr="IMG-5db3d8836f9fe275eae3421260e6053d-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0375" y="1787525"/>
            <a:ext cx="2481263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10" descr="IMG_0930 — копия —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60725" y="1798638"/>
            <a:ext cx="2428875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1275</TotalTime>
  <Words>488</Words>
  <Application>Microsoft Office PowerPoint</Application>
  <PresentationFormat>Произвольный</PresentationFormat>
  <Paragraphs>106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1.10. Естетична культура особистості сучасного лікаря</vt:lpstr>
      <vt:lpstr>ПАСПОРТ ОСВІТНЬОГО КОМПОНЕНТА   ВК 1.10. «Естетична культура сучасного лікаря» </vt:lpstr>
      <vt:lpstr>ЧОМУ ВАРТО ОБРАТИ ЦЕЙ КУРС</vt:lpstr>
      <vt:lpstr>Актуальність</vt:lpstr>
      <vt:lpstr>Мета</vt:lpstr>
      <vt:lpstr>Орієнтовна тематика курсу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21</cp:revision>
  <dcterms:created xsi:type="dcterms:W3CDTF">2026-04-08T10:22:59Z</dcterms:created>
  <dcterms:modified xsi:type="dcterms:W3CDTF">2026-04-21T23:36:04Z</dcterms:modified>
</cp:coreProperties>
</file>