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71" r:id="rId3"/>
    <p:sldId id="269" r:id="rId4"/>
    <p:sldId id="257" r:id="rId5"/>
    <p:sldId id="273" r:id="rId6"/>
    <p:sldId id="272" r:id="rId7"/>
    <p:sldId id="270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77" r:id="rId19"/>
    <p:sldId id="276" r:id="rId20"/>
    <p:sldId id="275" r:id="rId21"/>
    <p:sldId id="274" r:id="rId22"/>
    <p:sldId id="280" r:id="rId23"/>
    <p:sldId id="281" r:id="rId24"/>
    <p:sldId id="28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A50021"/>
    <a:srgbClr val="3333CC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90" d="100"/>
          <a:sy n="90" d="100"/>
        </p:scale>
        <p:origin x="1326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8C64C0-9F30-465F-AB73-3E286BF0117F}" type="datetimeFigureOut">
              <a:rPr lang="uk-UA" smtClean="0"/>
              <a:t>21.02.2026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8E23CB-F714-46D0-8F64-F0410C1DB6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897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8E23CB-F714-46D0-8F64-F0410C1DB6DF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5089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presentation_cover_slide_for_a_cardiology_lectu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14400" y="1645920"/>
            <a:ext cx="5511114" cy="3200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32936" y="1997839"/>
            <a:ext cx="551111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600" b="1">
                <a:solidFill>
                  <a:srgbClr val="6E0028"/>
                </a:solidFill>
                <a:latin typeface="Arial"/>
              </a:defRPr>
            </a:pPr>
            <a:r>
              <a:rPr dirty="0" err="1"/>
              <a:t>Побічні</a:t>
            </a:r>
            <a:r>
              <a:rPr dirty="0"/>
              <a:t> </a:t>
            </a:r>
            <a:r>
              <a:rPr dirty="0" err="1"/>
              <a:t>ефекти</a:t>
            </a:r>
            <a:r>
              <a:rPr dirty="0"/>
              <a:t> </a:t>
            </a:r>
            <a:r>
              <a:rPr dirty="0" err="1"/>
              <a:t>засобів</a:t>
            </a:r>
            <a:r>
              <a:rPr dirty="0"/>
              <a:t>,</a:t>
            </a:r>
            <a:br>
              <a:rPr dirty="0"/>
            </a:br>
            <a:r>
              <a:rPr dirty="0" err="1"/>
              <a:t>що</a:t>
            </a:r>
            <a:r>
              <a:rPr dirty="0"/>
              <a:t> </a:t>
            </a:r>
            <a:r>
              <a:rPr dirty="0" err="1"/>
              <a:t>впливають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серцево-судинну</a:t>
            </a:r>
            <a:r>
              <a:rPr dirty="0"/>
              <a:t> </a:t>
            </a:r>
            <a:r>
              <a:rPr dirty="0" err="1"/>
              <a:t>систему</a:t>
            </a:r>
            <a:endParaRPr dirty="0"/>
          </a:p>
        </p:txBody>
      </p:sp>
      <p:sp>
        <p:nvSpPr>
          <p:cNvPr id="5" name="TextBox 4"/>
          <p:cNvSpPr txBox="1"/>
          <p:nvPr/>
        </p:nvSpPr>
        <p:spPr>
          <a:xfrm>
            <a:off x="1668162" y="5528994"/>
            <a:ext cx="47573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800">
                <a:solidFill>
                  <a:srgbClr val="5A0028"/>
                </a:solidFill>
                <a:latin typeface="Arial"/>
              </a:defRPr>
            </a:pPr>
            <a:r>
              <a:rPr b="1" dirty="0" err="1">
                <a:latin typeface="Arial" panose="020B0604020202020204" pitchFamily="34" charset="0"/>
                <a:cs typeface="Arial" panose="020B0604020202020204" pitchFamily="34" charset="0"/>
              </a:rPr>
              <a:t>Розробник</a:t>
            </a:r>
            <a:r>
              <a:rPr b="1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b="1" dirty="0" err="1">
                <a:latin typeface="Arial" panose="020B0604020202020204" pitchFamily="34" charset="0"/>
                <a:cs typeface="Arial" panose="020B0604020202020204" pitchFamily="34" charset="0"/>
              </a:rPr>
              <a:t>проф</a:t>
            </a:r>
            <a:r>
              <a:rPr b="1" dirty="0">
                <a:latin typeface="Arial" panose="020B0604020202020204" pitchFamily="34" charset="0"/>
                <a:cs typeface="Arial" panose="020B0604020202020204" pitchFamily="34" charset="0"/>
              </a:rPr>
              <a:t>. Н.І. Волощук</a:t>
            </a:r>
            <a:br>
              <a:rPr dirty="0"/>
            </a:br>
            <a:endParaRPr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9883F0-8F8B-07E8-0F2A-8F55951209E7}"/>
              </a:ext>
            </a:extLst>
          </p:cNvPr>
          <p:cNvSpPr txBox="1"/>
          <p:nvPr/>
        </p:nvSpPr>
        <p:spPr>
          <a:xfrm>
            <a:off x="1087395" y="184924"/>
            <a:ext cx="612277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Вінницький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національний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медичний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університет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ім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 М.І. Пирогова</a:t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/>
              <a:t>Кафедра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/>
              <a:t>фармакології</a:t>
            </a:r>
            <a:endParaRPr lang="uk-UA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BE5D40-F158-7EA9-7E85-1A29920E644D}"/>
              </a:ext>
            </a:extLst>
          </p:cNvPr>
          <p:cNvSpPr txBox="1"/>
          <p:nvPr/>
        </p:nvSpPr>
        <p:spPr>
          <a:xfrm>
            <a:off x="5307231" y="1678053"/>
            <a:ext cx="12047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Лекція 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308A37-A9CA-758F-FED9-8E1F0508A46A}"/>
              </a:ext>
            </a:extLst>
          </p:cNvPr>
          <p:cNvSpPr txBox="1"/>
          <p:nvPr/>
        </p:nvSpPr>
        <p:spPr>
          <a:xfrm>
            <a:off x="2207096" y="1158971"/>
            <a:ext cx="4087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ВК 5.5. Побічна дія ліків</a:t>
            </a:r>
          </a:p>
        </p:txBody>
      </p:sp>
      <p:pic>
        <p:nvPicPr>
          <p:cNvPr id="11" name="Рисунок 5">
            <a:extLst>
              <a:ext uri="{FF2B5EF4-FFF2-40B4-BE49-F238E27FC236}">
                <a16:creationId xmlns:a16="http://schemas.microsoft.com/office/drawing/2014/main" id="{13DCBB61-AB53-D1FC-EF2F-90483AD4D4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112108" cy="11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9E326E-FBB8-B76D-743C-29621CAD8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8A263B9-ABDD-8547-2D0A-A9862FD701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56224C-C644-5F5B-9634-DEF01D2087C9}"/>
              </a:ext>
            </a:extLst>
          </p:cNvPr>
          <p:cNvSpPr txBox="1"/>
          <p:nvPr/>
        </p:nvSpPr>
        <p:spPr>
          <a:xfrm>
            <a:off x="123567" y="219949"/>
            <a:ext cx="892157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800" b="1">
                <a:solidFill>
                  <a:srgbClr val="50001E"/>
                </a:solidFill>
                <a:latin typeface="Arial"/>
              </a:defRPr>
            </a:pPr>
            <a:r>
              <a:rPr lang="ru-RU" sz="2800" b="1" dirty="0" err="1"/>
              <a:t>Класифікація</a:t>
            </a:r>
            <a:r>
              <a:rPr lang="ru-RU" sz="2800" b="1" dirty="0"/>
              <a:t> </a:t>
            </a:r>
            <a:r>
              <a:rPr lang="ru-RU" sz="2800" b="1" dirty="0" err="1"/>
              <a:t>лікарських</a:t>
            </a:r>
            <a:r>
              <a:rPr lang="ru-RU" sz="2800" b="1" dirty="0"/>
              <a:t> </a:t>
            </a:r>
            <a:r>
              <a:rPr lang="ru-RU" sz="2800" b="1" dirty="0" err="1"/>
              <a:t>засобів</a:t>
            </a:r>
            <a:r>
              <a:rPr lang="ru-RU" sz="2800" b="1" dirty="0"/>
              <a:t>, </a:t>
            </a:r>
            <a:r>
              <a:rPr lang="ru-RU" sz="2800" b="1" dirty="0" err="1"/>
              <a:t>що</a:t>
            </a:r>
            <a:r>
              <a:rPr lang="ru-RU" sz="2800" b="1" dirty="0"/>
              <a:t> </a:t>
            </a:r>
            <a:r>
              <a:rPr lang="ru-RU" sz="2800" b="1" dirty="0" err="1"/>
              <a:t>впливають</a:t>
            </a:r>
            <a:r>
              <a:rPr lang="ru-RU" sz="2800" b="1" dirty="0"/>
              <a:t> на </a:t>
            </a:r>
            <a:r>
              <a:rPr lang="ru-RU" sz="2800" b="1" dirty="0" err="1"/>
              <a:t>серцево-судинну</a:t>
            </a:r>
            <a:r>
              <a:rPr lang="ru-RU" sz="2800" b="1" dirty="0"/>
              <a:t> систему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787FC1-9410-2D58-8789-524E9A4F09C6}"/>
              </a:ext>
            </a:extLst>
          </p:cNvPr>
          <p:cNvSpPr txBox="1"/>
          <p:nvPr/>
        </p:nvSpPr>
        <p:spPr>
          <a:xfrm>
            <a:off x="-37070" y="1171292"/>
            <a:ext cx="4658496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000" b="1" dirty="0"/>
              <a:t>I. </a:t>
            </a:r>
            <a:r>
              <a:rPr lang="uk-UA" sz="2000" b="1" dirty="0"/>
              <a:t>Засоби, що впливають на міокард</a:t>
            </a:r>
          </a:p>
          <a:p>
            <a:pPr marL="185738" indent="173038">
              <a:buNone/>
            </a:pPr>
            <a:r>
              <a:rPr lang="uk-UA" b="1" dirty="0"/>
              <a:t>1. </a:t>
            </a:r>
            <a:r>
              <a:rPr lang="uk-UA" b="1" dirty="0" err="1"/>
              <a:t>Кардіотонічні</a:t>
            </a:r>
            <a:r>
              <a:rPr lang="uk-UA" b="1" dirty="0"/>
              <a:t> засоби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/>
              <a:t>Серцеві глікозиди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/>
              <a:t>Неглікозидні </a:t>
            </a:r>
            <a:r>
              <a:rPr lang="uk-UA" dirty="0" err="1"/>
              <a:t>інотропи</a:t>
            </a:r>
            <a:endParaRPr lang="uk-UA" dirty="0"/>
          </a:p>
          <a:p>
            <a:pPr marL="185738" indent="173038">
              <a:spcBef>
                <a:spcPts val="600"/>
              </a:spcBef>
              <a:spcAft>
                <a:spcPts val="600"/>
              </a:spcAft>
              <a:buNone/>
            </a:pPr>
            <a:r>
              <a:rPr lang="uk-UA" b="1" dirty="0"/>
              <a:t>2. </a:t>
            </a:r>
            <a:r>
              <a:rPr lang="uk-UA" b="1" dirty="0" err="1"/>
              <a:t>Антиангінальні</a:t>
            </a:r>
            <a:r>
              <a:rPr lang="uk-UA" b="1" dirty="0"/>
              <a:t> засоби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/>
              <a:t>Нітрати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el-GR" dirty="0"/>
              <a:t>β-</a:t>
            </a:r>
            <a:r>
              <a:rPr lang="uk-UA" dirty="0" err="1"/>
              <a:t>адреноблокатори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/>
              <a:t>Блокатори кальцієвих каналів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 err="1"/>
              <a:t>Івабрадин</a:t>
            </a:r>
            <a:r>
              <a:rPr lang="uk-UA" dirty="0"/>
              <a:t>, </a:t>
            </a:r>
            <a:r>
              <a:rPr lang="uk-UA" dirty="0" err="1"/>
              <a:t>ранолазин</a:t>
            </a:r>
            <a:endParaRPr lang="uk-UA" dirty="0"/>
          </a:p>
          <a:p>
            <a:pPr marL="185738" indent="173038">
              <a:spcBef>
                <a:spcPts val="600"/>
              </a:spcBef>
              <a:spcAft>
                <a:spcPts val="600"/>
              </a:spcAft>
              <a:buNone/>
            </a:pPr>
            <a:r>
              <a:rPr lang="uk-UA" b="1" dirty="0"/>
              <a:t>3. </a:t>
            </a:r>
            <a:r>
              <a:rPr lang="uk-UA" b="1" dirty="0" err="1"/>
              <a:t>Антиаритмічні</a:t>
            </a:r>
            <a:r>
              <a:rPr lang="uk-UA" b="1" dirty="0"/>
              <a:t> засоби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/>
              <a:t>Класи </a:t>
            </a:r>
            <a:r>
              <a:rPr lang="en-US" dirty="0"/>
              <a:t>I–IV (Vaughan Williams)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/>
              <a:t>Інші </a:t>
            </a:r>
            <a:r>
              <a:rPr lang="uk-UA" dirty="0" err="1"/>
              <a:t>антиаритмічні</a:t>
            </a:r>
            <a:endParaRPr lang="uk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4BC8FC-35EA-BB7F-4E7F-3851E1B069C0}"/>
              </a:ext>
            </a:extLst>
          </p:cNvPr>
          <p:cNvSpPr txBox="1"/>
          <p:nvPr/>
        </p:nvSpPr>
        <p:spPr>
          <a:xfrm>
            <a:off x="4361937" y="1171292"/>
            <a:ext cx="4658496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000" b="1" dirty="0"/>
              <a:t>II. </a:t>
            </a:r>
            <a:r>
              <a:rPr lang="uk-UA" sz="2000" b="1" dirty="0"/>
              <a:t>Засоби, що впливають на судинний тонус та гемодинаміку</a:t>
            </a:r>
          </a:p>
          <a:p>
            <a:pPr marL="185738" indent="173038">
              <a:spcBef>
                <a:spcPts val="600"/>
              </a:spcBef>
              <a:spcAft>
                <a:spcPts val="600"/>
              </a:spcAft>
              <a:buNone/>
            </a:pPr>
            <a:r>
              <a:rPr lang="uk-UA" b="1" dirty="0"/>
              <a:t>1. </a:t>
            </a:r>
            <a:r>
              <a:rPr lang="uk-UA" b="1" dirty="0" err="1"/>
              <a:t>Антигіпертензивні</a:t>
            </a:r>
            <a:r>
              <a:rPr lang="uk-UA" b="1" dirty="0"/>
              <a:t> засоби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 err="1"/>
              <a:t>Діуретики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el-GR" dirty="0"/>
              <a:t>β-</a:t>
            </a:r>
            <a:r>
              <a:rPr lang="uk-UA" dirty="0"/>
              <a:t>блокатори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/>
              <a:t>Інгібітори АПФ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/>
              <a:t>Блокатори рецепторів ангіотензину </a:t>
            </a:r>
            <a:r>
              <a:rPr lang="en-US" dirty="0"/>
              <a:t>II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/>
              <a:t>Блокатори кальцієвих каналів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/>
              <a:t>Центральні </a:t>
            </a:r>
            <a:r>
              <a:rPr lang="uk-UA" dirty="0" err="1"/>
              <a:t>симпатолітики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/>
              <a:t>Периферичні </a:t>
            </a:r>
            <a:r>
              <a:rPr lang="uk-UA" dirty="0" err="1"/>
              <a:t>вазодилататори</a:t>
            </a:r>
            <a:endParaRPr lang="uk-UA" dirty="0"/>
          </a:p>
          <a:p>
            <a:pPr marL="185738" indent="173038">
              <a:spcBef>
                <a:spcPts val="600"/>
              </a:spcBef>
              <a:spcAft>
                <a:spcPts val="600"/>
              </a:spcAft>
              <a:buNone/>
            </a:pPr>
            <a:r>
              <a:rPr lang="uk-UA" b="1" dirty="0"/>
              <a:t>2. </a:t>
            </a:r>
            <a:r>
              <a:rPr lang="uk-UA" b="1" dirty="0" err="1"/>
              <a:t>Пресорні</a:t>
            </a:r>
            <a:r>
              <a:rPr lang="uk-UA" b="1" dirty="0"/>
              <a:t> та </a:t>
            </a:r>
            <a:r>
              <a:rPr lang="uk-UA" b="1" dirty="0" err="1"/>
              <a:t>інотропні</a:t>
            </a:r>
            <a:r>
              <a:rPr lang="uk-UA" b="1" dirty="0"/>
              <a:t> засоби невідкладної допомоги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 err="1"/>
              <a:t>Адреноміметики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 err="1"/>
              <a:t>Вазопресори</a:t>
            </a:r>
            <a:endParaRPr lang="uk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0FF1DE-7271-B296-A54A-BD4311D516E0}"/>
              </a:ext>
            </a:extLst>
          </p:cNvPr>
          <p:cNvSpPr txBox="1"/>
          <p:nvPr/>
        </p:nvSpPr>
        <p:spPr>
          <a:xfrm>
            <a:off x="1390136" y="4984142"/>
            <a:ext cx="4658496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000" b="1" dirty="0"/>
              <a:t>III. </a:t>
            </a:r>
            <a:r>
              <a:rPr lang="uk-UA" sz="2000" b="1" dirty="0" err="1"/>
              <a:t>Гіполіпідемічні</a:t>
            </a:r>
            <a:r>
              <a:rPr lang="uk-UA" sz="2000" b="1" dirty="0"/>
              <a:t> засоби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 err="1"/>
              <a:t>Статини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 err="1"/>
              <a:t>Фібрати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/>
              <a:t>Інгібітори </a:t>
            </a:r>
            <a:r>
              <a:rPr lang="en-US" dirty="0"/>
              <a:t>PCSK9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dirty="0"/>
              <a:t>Інші </a:t>
            </a:r>
            <a:r>
              <a:rPr lang="uk-UA" dirty="0" err="1"/>
              <a:t>гіполіпідемічні</a:t>
            </a:r>
            <a:r>
              <a:rPr lang="uk-UA" dirty="0"/>
              <a:t> препарати</a:t>
            </a:r>
          </a:p>
        </p:txBody>
      </p:sp>
    </p:spTree>
    <p:extLst>
      <p:ext uri="{BB962C8B-B14F-4D97-AF65-F5344CB8AC3E}">
        <p14:creationId xmlns:p14="http://schemas.microsoft.com/office/powerpoint/2010/main" val="2300644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2185A42-232C-5CF9-DEFB-64FF99450A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7CF7FD-4E81-6587-ECBD-0EAA0973E524}"/>
              </a:ext>
            </a:extLst>
          </p:cNvPr>
          <p:cNvSpPr txBox="1"/>
          <p:nvPr/>
        </p:nvSpPr>
        <p:spPr>
          <a:xfrm>
            <a:off x="1461186" y="67644"/>
            <a:ext cx="69012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Фізіологічні мішені </a:t>
            </a:r>
            <a:r>
              <a:rPr lang="uk-UA" sz="2000" b="1" dirty="0" err="1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кардіофармакотерапії</a:t>
            </a:r>
            <a:endParaRPr lang="uk-UA" sz="2000" b="1" dirty="0">
              <a:solidFill>
                <a:srgbClr val="66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50089F-3E29-7776-D01E-F470D115B418}"/>
              </a:ext>
            </a:extLst>
          </p:cNvPr>
          <p:cNvSpPr txBox="1"/>
          <p:nvPr/>
        </p:nvSpPr>
        <p:spPr>
          <a:xfrm>
            <a:off x="191534" y="557704"/>
            <a:ext cx="465849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/>
              <a:t>🫀 1. </a:t>
            </a:r>
            <a:r>
              <a:rPr lang="uk-UA" b="1" dirty="0">
                <a:solidFill>
                  <a:srgbClr val="003399"/>
                </a:solidFill>
              </a:rPr>
              <a:t>Ритм серця </a:t>
            </a:r>
            <a:r>
              <a:rPr lang="uk-UA" sz="1400" b="1" dirty="0"/>
              <a:t>(Автоматизм, провідність)</a:t>
            </a:r>
          </a:p>
          <a:p>
            <a:pPr algn="ctr">
              <a:buNone/>
            </a:pPr>
            <a:r>
              <a:rPr lang="uk-UA" b="1" dirty="0"/>
              <a:t>Впливають: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l-GR" b="1" dirty="0"/>
              <a:t>β-</a:t>
            </a:r>
            <a:r>
              <a:rPr lang="uk-UA" b="1" dirty="0" err="1"/>
              <a:t>адреноблокатори</a:t>
            </a:r>
            <a:endParaRPr lang="uk-UA" b="1" dirty="0"/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Антиаритмічні</a:t>
            </a:r>
            <a:r>
              <a:rPr lang="uk-UA" b="1" dirty="0"/>
              <a:t> (</a:t>
            </a:r>
            <a:r>
              <a:rPr lang="en-US" b="1" dirty="0"/>
              <a:t>Na⁺, K⁺, Ca²⁺ </a:t>
            </a:r>
            <a:r>
              <a:rPr lang="uk-UA" b="1" dirty="0"/>
              <a:t>блокатори)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Івабрадин</a:t>
            </a:r>
            <a:endParaRPr lang="uk-UA" b="1" dirty="0"/>
          </a:p>
          <a:p>
            <a:pPr>
              <a:buNone/>
            </a:pPr>
            <a:r>
              <a:rPr lang="uk-UA" dirty="0"/>
              <a:t>🔎 </a:t>
            </a:r>
            <a:r>
              <a:rPr lang="uk-UA" b="1" dirty="0"/>
              <a:t>Ризик: </a:t>
            </a:r>
            <a:r>
              <a:rPr lang="uk-UA" b="1" dirty="0" err="1"/>
              <a:t>проаритмогенність</a:t>
            </a:r>
            <a:r>
              <a:rPr lang="uk-UA" b="1" dirty="0"/>
              <a:t>, </a:t>
            </a:r>
            <a:r>
              <a:rPr lang="en-US" b="1" dirty="0"/>
              <a:t>AV-</a:t>
            </a:r>
            <a:r>
              <a:rPr lang="uk-UA" b="1" dirty="0"/>
              <a:t>блокади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8B17F9E-5102-26E8-945D-2A1A96BE0981}"/>
              </a:ext>
            </a:extLst>
          </p:cNvPr>
          <p:cNvSpPr txBox="1"/>
          <p:nvPr/>
        </p:nvSpPr>
        <p:spPr>
          <a:xfrm>
            <a:off x="4692484" y="636158"/>
            <a:ext cx="439900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/>
              <a:t>💪 2. </a:t>
            </a:r>
            <a:r>
              <a:rPr lang="uk-UA" b="1" dirty="0">
                <a:solidFill>
                  <a:srgbClr val="003399"/>
                </a:solidFill>
              </a:rPr>
              <a:t>Скоротливість міокарда </a:t>
            </a:r>
            <a:r>
              <a:rPr lang="uk-UA" sz="1400" b="1" dirty="0"/>
              <a:t>(</a:t>
            </a:r>
            <a:r>
              <a:rPr lang="uk-UA" sz="1400" b="1" dirty="0" err="1"/>
              <a:t>Інотропія</a:t>
            </a:r>
            <a:r>
              <a:rPr lang="uk-UA" sz="1400" b="1" dirty="0"/>
              <a:t>)</a:t>
            </a:r>
          </a:p>
          <a:p>
            <a:pPr algn="ctr">
              <a:buNone/>
            </a:pPr>
            <a:r>
              <a:rPr lang="uk-UA" b="1" dirty="0"/>
              <a:t>Впливають: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Серцеві глікозиди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l-GR" b="1" dirty="0"/>
              <a:t>β-</a:t>
            </a:r>
            <a:r>
              <a:rPr lang="uk-UA" b="1" dirty="0"/>
              <a:t>агоністи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Інгібітори ФДЕ-3</a:t>
            </a:r>
          </a:p>
          <a:p>
            <a:pPr>
              <a:buNone/>
            </a:pPr>
            <a:r>
              <a:rPr lang="uk-UA" b="1" dirty="0"/>
              <a:t>🔎 Ризик: аритмії, токсичність, ішемія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D44E83-5EA0-8E24-4433-DB91699ADBB6}"/>
              </a:ext>
            </a:extLst>
          </p:cNvPr>
          <p:cNvSpPr txBox="1"/>
          <p:nvPr/>
        </p:nvSpPr>
        <p:spPr>
          <a:xfrm>
            <a:off x="139019" y="2514169"/>
            <a:ext cx="48006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/>
              <a:t>🌊 3. </a:t>
            </a:r>
            <a:r>
              <a:rPr lang="uk-UA" b="1" dirty="0" err="1">
                <a:solidFill>
                  <a:srgbClr val="003399"/>
                </a:solidFill>
              </a:rPr>
              <a:t>Переднавантаження</a:t>
            </a:r>
            <a:r>
              <a:rPr lang="uk-UA" b="1" dirty="0"/>
              <a:t> </a:t>
            </a:r>
            <a:r>
              <a:rPr lang="uk-UA" sz="1400" b="1" dirty="0"/>
              <a:t>(Венозне повернення)</a:t>
            </a:r>
          </a:p>
          <a:p>
            <a:pPr algn="ctr">
              <a:buNone/>
            </a:pPr>
            <a:r>
              <a:rPr lang="uk-UA" b="1" dirty="0"/>
              <a:t>Впливають: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Нітрати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Діуретики</a:t>
            </a:r>
            <a:endParaRPr lang="uk-UA" b="1" dirty="0"/>
          </a:p>
          <a:p>
            <a:pPr>
              <a:buNone/>
            </a:pPr>
            <a:r>
              <a:rPr lang="uk-UA" b="1" dirty="0"/>
              <a:t>🔎 Ризик: </a:t>
            </a:r>
            <a:r>
              <a:rPr lang="uk-UA" b="1" dirty="0" err="1"/>
              <a:t>гіпотензія</a:t>
            </a:r>
            <a:r>
              <a:rPr lang="uk-UA" b="1" dirty="0"/>
              <a:t>, рефлекторна тахікардія, 	електролітні порушення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C9E0D5F-CF0D-946B-5389-CBB7F53E71F6}"/>
              </a:ext>
            </a:extLst>
          </p:cNvPr>
          <p:cNvSpPr txBox="1"/>
          <p:nvPr/>
        </p:nvSpPr>
        <p:spPr>
          <a:xfrm>
            <a:off x="4964334" y="2684062"/>
            <a:ext cx="410243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🔥 4. </a:t>
            </a:r>
            <a:r>
              <a:rPr lang="uk-UA" b="1" dirty="0" err="1">
                <a:solidFill>
                  <a:srgbClr val="003399"/>
                </a:solidFill>
              </a:rPr>
              <a:t>Післянавантаження</a:t>
            </a:r>
            <a:endParaRPr lang="uk-UA" b="1" dirty="0">
              <a:solidFill>
                <a:srgbClr val="003399"/>
              </a:solidFill>
            </a:endParaRPr>
          </a:p>
          <a:p>
            <a:pPr>
              <a:buNone/>
            </a:pPr>
            <a:r>
              <a:rPr lang="uk-UA" sz="1400" b="1" dirty="0"/>
              <a:t>(Периферичний судинний опір)</a:t>
            </a:r>
          </a:p>
          <a:p>
            <a:pPr algn="ctr">
              <a:buNone/>
            </a:pPr>
            <a:r>
              <a:rPr lang="uk-UA" b="1" dirty="0"/>
              <a:t>Впливають: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Інгібітори АПФ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БРА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Антагоністи кальцію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Вазодилататори</a:t>
            </a:r>
            <a:endParaRPr lang="uk-UA" b="1" dirty="0"/>
          </a:p>
          <a:p>
            <a:pPr>
              <a:buNone/>
            </a:pPr>
            <a:r>
              <a:rPr lang="uk-UA" b="1" dirty="0"/>
              <a:t>🔎 Ризик: різке падіння АТ, ниркова 	дисфункція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5D37C29-E4AE-D309-873F-BA3624BAEF2A}"/>
              </a:ext>
            </a:extLst>
          </p:cNvPr>
          <p:cNvSpPr txBox="1"/>
          <p:nvPr/>
        </p:nvSpPr>
        <p:spPr>
          <a:xfrm>
            <a:off x="139019" y="4373460"/>
            <a:ext cx="4748085" cy="2523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🧬 5. </a:t>
            </a:r>
            <a:r>
              <a:rPr lang="uk-UA" b="1" dirty="0">
                <a:solidFill>
                  <a:srgbClr val="003399"/>
                </a:solidFill>
              </a:rPr>
              <a:t>Нейрогуморальна регуляція</a:t>
            </a:r>
          </a:p>
          <a:p>
            <a:pPr>
              <a:buNone/>
            </a:pPr>
            <a:r>
              <a:rPr lang="uk-UA" sz="1400" b="1" dirty="0"/>
              <a:t>(РААС, симпатична система)</a:t>
            </a:r>
          </a:p>
          <a:p>
            <a:pPr algn="ctr">
              <a:buNone/>
            </a:pPr>
            <a:r>
              <a:rPr lang="uk-UA" b="1" dirty="0"/>
              <a:t>Впливають: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ІАПФ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БРА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l-GR" b="1" dirty="0"/>
              <a:t>β-</a:t>
            </a:r>
            <a:r>
              <a:rPr lang="uk-UA" b="1" dirty="0"/>
              <a:t>блокатори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Антагоністи альдостерону</a:t>
            </a:r>
          </a:p>
          <a:p>
            <a:pPr>
              <a:buNone/>
            </a:pPr>
            <a:r>
              <a:rPr lang="uk-UA" b="1" dirty="0"/>
              <a:t>🔎 Ризик: </a:t>
            </a:r>
            <a:r>
              <a:rPr lang="uk-UA" b="1" dirty="0" err="1"/>
              <a:t>гіперкаліємія</a:t>
            </a:r>
            <a:r>
              <a:rPr lang="uk-UA" b="1" dirty="0"/>
              <a:t>, брадикардія, декомпенсація</a:t>
            </a:r>
          </a:p>
        </p:txBody>
      </p:sp>
    </p:spTree>
    <p:extLst>
      <p:ext uri="{BB962C8B-B14F-4D97-AF65-F5344CB8AC3E}">
        <p14:creationId xmlns:p14="http://schemas.microsoft.com/office/powerpoint/2010/main" val="315223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41197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95BD8E-7FF9-BD46-70DD-4F3F6138AA4F}"/>
              </a:ext>
            </a:extLst>
          </p:cNvPr>
          <p:cNvSpPr txBox="1"/>
          <p:nvPr/>
        </p:nvSpPr>
        <p:spPr>
          <a:xfrm>
            <a:off x="135924" y="1403883"/>
            <a:ext cx="471032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b="1" dirty="0" err="1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Кардіофармакологія</a:t>
            </a:r>
            <a:r>
              <a:rPr lang="ru-RU" sz="32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критичного </a:t>
            </a:r>
            <a:r>
              <a:rPr lang="ru-RU" sz="3200" b="1" dirty="0" err="1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мислення</a:t>
            </a:r>
            <a:endParaRPr lang="ru-RU" sz="3200" b="1" dirty="0">
              <a:solidFill>
                <a:srgbClr val="66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endParaRPr lang="ru-RU" sz="3200" b="1" dirty="0">
              <a:solidFill>
                <a:srgbClr val="66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ru-RU" sz="3200" b="1" dirty="0" err="1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Механізми</a:t>
            </a:r>
            <a:r>
              <a:rPr lang="ru-RU" sz="32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3200" b="1" dirty="0" err="1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ризики</a:t>
            </a:r>
            <a:r>
              <a:rPr lang="ru-RU" sz="32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3200" b="1" dirty="0" err="1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клінічні</a:t>
            </a:r>
            <a:r>
              <a:rPr lang="ru-RU" sz="32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рішення</a:t>
            </a:r>
            <a:endParaRPr lang="ru-RU" sz="3200" b="1" dirty="0">
              <a:solidFill>
                <a:srgbClr val="66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4F71EB0-B847-C509-F374-11FB0E1399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6252" y="0"/>
            <a:ext cx="4025900" cy="60388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7D29B2-6A8F-570A-D878-D807C3C990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D985821-DA64-A16B-FB9A-C29C1E0885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A352CEF-BE2E-480F-1F58-21FB4A31C565}"/>
              </a:ext>
            </a:extLst>
          </p:cNvPr>
          <p:cNvSpPr txBox="1"/>
          <p:nvPr/>
        </p:nvSpPr>
        <p:spPr>
          <a:xfrm>
            <a:off x="404685" y="128281"/>
            <a:ext cx="839332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Чому</a:t>
            </a:r>
            <a:r>
              <a:rPr lang="ru-RU" sz="28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серцево-судинні</a:t>
            </a:r>
            <a:r>
              <a:rPr lang="ru-RU" sz="28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препарати</a:t>
            </a:r>
            <a:r>
              <a:rPr lang="ru-RU" sz="28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зона </a:t>
            </a:r>
            <a:r>
              <a:rPr lang="ru-RU" sz="2800" b="1" dirty="0" err="1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підвищеного</a:t>
            </a:r>
            <a:r>
              <a:rPr lang="ru-RU" sz="28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ризику</a:t>
            </a:r>
            <a:r>
              <a:rPr lang="ru-RU" sz="28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uk-UA" sz="2800" b="1" dirty="0">
              <a:solidFill>
                <a:srgbClr val="66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9506CB-7C9A-0AF8-071E-9803D1A6D857}"/>
              </a:ext>
            </a:extLst>
          </p:cNvPr>
          <p:cNvSpPr txBox="1"/>
          <p:nvPr/>
        </p:nvSpPr>
        <p:spPr>
          <a:xfrm>
            <a:off x="120482" y="1206194"/>
            <a:ext cx="465849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1️⃣ </a:t>
            </a:r>
            <a:r>
              <a:rPr lang="uk-UA" sz="2400" b="1" dirty="0">
                <a:solidFill>
                  <a:srgbClr val="002060"/>
                </a:solidFill>
              </a:rPr>
              <a:t>Вузьке терапевтичне вікно</a:t>
            </a:r>
          </a:p>
          <a:p>
            <a:pPr>
              <a:buNone/>
            </a:pPr>
            <a:r>
              <a:rPr lang="uk-UA" b="1" dirty="0"/>
              <a:t>(серцеві глікозиди, деякі </a:t>
            </a:r>
            <a:r>
              <a:rPr lang="uk-UA" b="1" dirty="0" err="1"/>
              <a:t>антиаритмічні</a:t>
            </a:r>
            <a:r>
              <a:rPr lang="uk-UA" b="1" dirty="0"/>
              <a:t>)</a:t>
            </a:r>
            <a:br>
              <a:rPr lang="uk-UA" b="1" dirty="0"/>
            </a:br>
            <a:r>
              <a:rPr lang="uk-UA" b="1" dirty="0"/>
              <a:t>→ мінімальна різниця між ефективною та токсичною дозою</a:t>
            </a:r>
          </a:p>
          <a:p>
            <a:pPr>
              <a:buNone/>
            </a:pPr>
            <a:br>
              <a:rPr lang="uk-UA" b="1" dirty="0"/>
            </a:br>
            <a:endParaRPr lang="uk-UA" b="1" dirty="0"/>
          </a:p>
          <a:p>
            <a:pPr>
              <a:buNone/>
            </a:pPr>
            <a:r>
              <a:rPr lang="uk-UA" b="1" dirty="0"/>
              <a:t>2️⃣ </a:t>
            </a:r>
            <a:r>
              <a:rPr lang="uk-UA" sz="2400" b="1" dirty="0" err="1">
                <a:solidFill>
                  <a:srgbClr val="002060"/>
                </a:solidFill>
              </a:rPr>
              <a:t>Проаритмогенність</a:t>
            </a:r>
            <a:endParaRPr lang="uk-UA" sz="2400" b="1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uk-UA" b="1" dirty="0"/>
              <a:t>(</a:t>
            </a:r>
            <a:r>
              <a:rPr lang="uk-UA" b="1" dirty="0" err="1"/>
              <a:t>антиаритмічні</a:t>
            </a:r>
            <a:r>
              <a:rPr lang="uk-UA" b="1" dirty="0"/>
              <a:t> засоби класу </a:t>
            </a:r>
            <a:r>
              <a:rPr lang="en-US" b="1" dirty="0"/>
              <a:t>I </a:t>
            </a:r>
            <a:r>
              <a:rPr lang="uk-UA" b="1" dirty="0"/>
              <a:t>та </a:t>
            </a:r>
            <a:r>
              <a:rPr lang="en-US" b="1" dirty="0"/>
              <a:t>III)</a:t>
            </a:r>
            <a:br>
              <a:rPr lang="en-US" b="1" dirty="0"/>
            </a:br>
            <a:r>
              <a:rPr lang="en-US" b="1" dirty="0"/>
              <a:t>→ </a:t>
            </a:r>
            <a:r>
              <a:rPr lang="uk-UA" b="1" dirty="0"/>
              <a:t>лікування аритмії може індукувати нову</a:t>
            </a:r>
          </a:p>
          <a:p>
            <a:pPr>
              <a:buNone/>
            </a:pPr>
            <a:br>
              <a:rPr lang="uk-UA" b="1" dirty="0"/>
            </a:br>
            <a:endParaRPr lang="uk-UA" b="1" dirty="0"/>
          </a:p>
          <a:p>
            <a:pPr>
              <a:buNone/>
            </a:pPr>
            <a:r>
              <a:rPr lang="uk-UA" b="1" dirty="0"/>
              <a:t>3️⃣ </a:t>
            </a:r>
            <a:r>
              <a:rPr lang="uk-UA" sz="2400" b="1" dirty="0">
                <a:solidFill>
                  <a:srgbClr val="002060"/>
                </a:solidFill>
              </a:rPr>
              <a:t>Електролітні зрушення</a:t>
            </a:r>
          </a:p>
          <a:p>
            <a:pPr>
              <a:buNone/>
            </a:pPr>
            <a:r>
              <a:rPr lang="uk-UA" b="1" dirty="0"/>
              <a:t>(</a:t>
            </a:r>
            <a:r>
              <a:rPr lang="uk-UA" b="1" dirty="0" err="1"/>
              <a:t>діуретики</a:t>
            </a:r>
            <a:r>
              <a:rPr lang="uk-UA" b="1" dirty="0"/>
              <a:t>, антагоністи альдостерону)</a:t>
            </a:r>
            <a:br>
              <a:rPr lang="uk-UA" b="1" dirty="0"/>
            </a:br>
            <a:r>
              <a:rPr lang="uk-UA" b="1" dirty="0"/>
              <a:t>→ </a:t>
            </a:r>
            <a:r>
              <a:rPr lang="uk-UA" b="1" dirty="0" err="1"/>
              <a:t>гіпо</a:t>
            </a:r>
            <a:r>
              <a:rPr lang="uk-UA" b="1" dirty="0"/>
              <a:t>-/</a:t>
            </a:r>
            <a:r>
              <a:rPr lang="uk-UA" b="1" dirty="0" err="1"/>
              <a:t>гіперкаліємія</a:t>
            </a:r>
            <a:br>
              <a:rPr lang="uk-UA" b="1" dirty="0"/>
            </a:br>
            <a:r>
              <a:rPr lang="uk-UA" b="1" dirty="0"/>
              <a:t>→ зміна збудливості міокарда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6BE74A-F550-4FFA-4492-5E24FE06E41B}"/>
              </a:ext>
            </a:extLst>
          </p:cNvPr>
          <p:cNvSpPr txBox="1"/>
          <p:nvPr/>
        </p:nvSpPr>
        <p:spPr>
          <a:xfrm>
            <a:off x="4778978" y="1365544"/>
            <a:ext cx="4284704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4️⃣ </a:t>
            </a:r>
            <a:r>
              <a:rPr lang="uk-UA" sz="2400" b="1" dirty="0">
                <a:solidFill>
                  <a:srgbClr val="002060"/>
                </a:solidFill>
              </a:rPr>
              <a:t>Раптові </a:t>
            </a:r>
            <a:r>
              <a:rPr lang="uk-UA" sz="2400" b="1" dirty="0" err="1">
                <a:solidFill>
                  <a:srgbClr val="002060"/>
                </a:solidFill>
              </a:rPr>
              <a:t>гемодинамічні</a:t>
            </a:r>
            <a:r>
              <a:rPr lang="uk-UA" sz="2400" b="1" dirty="0">
                <a:solidFill>
                  <a:srgbClr val="002060"/>
                </a:solidFill>
              </a:rPr>
              <a:t> зміни</a:t>
            </a:r>
          </a:p>
          <a:p>
            <a:pPr>
              <a:buNone/>
            </a:pPr>
            <a:r>
              <a:rPr lang="uk-UA" b="1" dirty="0"/>
              <a:t>(</a:t>
            </a:r>
            <a:r>
              <a:rPr lang="uk-UA" b="1" dirty="0" err="1"/>
              <a:t>вазодилататори</a:t>
            </a:r>
            <a:r>
              <a:rPr lang="uk-UA" b="1" dirty="0"/>
              <a:t>, </a:t>
            </a:r>
            <a:r>
              <a:rPr lang="uk-UA" b="1" dirty="0" err="1"/>
              <a:t>іАПФ</a:t>
            </a:r>
            <a:r>
              <a:rPr lang="uk-UA" b="1" dirty="0"/>
              <a:t>, нітрати)</a:t>
            </a:r>
            <a:br>
              <a:rPr lang="uk-UA" b="1" dirty="0"/>
            </a:br>
            <a:r>
              <a:rPr lang="uk-UA" b="1" dirty="0"/>
              <a:t>→ різке зниження АТ</a:t>
            </a:r>
            <a:br>
              <a:rPr lang="uk-UA" b="1" dirty="0"/>
            </a:br>
            <a:r>
              <a:rPr lang="uk-UA" b="1" dirty="0"/>
              <a:t>→ порушення ниркової перфузії</a:t>
            </a:r>
            <a:br>
              <a:rPr lang="uk-UA" b="1" dirty="0"/>
            </a:br>
            <a:r>
              <a:rPr lang="uk-UA" b="1" dirty="0"/>
              <a:t>→ </a:t>
            </a:r>
            <a:r>
              <a:rPr lang="uk-UA" b="1" dirty="0" err="1"/>
              <a:t>синкопе</a:t>
            </a:r>
            <a:endParaRPr lang="uk-UA" b="1" dirty="0"/>
          </a:p>
          <a:p>
            <a:pPr>
              <a:buNone/>
            </a:pPr>
            <a:br>
              <a:rPr lang="uk-UA" b="1" dirty="0"/>
            </a:br>
            <a:endParaRPr lang="uk-UA" b="1" dirty="0"/>
          </a:p>
          <a:p>
            <a:pPr>
              <a:buNone/>
            </a:pPr>
            <a:r>
              <a:rPr lang="uk-UA" b="1" dirty="0"/>
              <a:t>5️⃣ </a:t>
            </a:r>
            <a:r>
              <a:rPr lang="uk-UA" sz="2400" b="1" dirty="0">
                <a:solidFill>
                  <a:srgbClr val="002060"/>
                </a:solidFill>
              </a:rPr>
              <a:t>Вплив на системи адаптації</a:t>
            </a:r>
          </a:p>
          <a:p>
            <a:pPr>
              <a:buNone/>
            </a:pPr>
            <a:r>
              <a:rPr lang="uk-UA" b="1" dirty="0"/>
              <a:t>(</a:t>
            </a:r>
            <a:r>
              <a:rPr lang="el-GR" b="1" dirty="0"/>
              <a:t>β-</a:t>
            </a:r>
            <a:r>
              <a:rPr lang="uk-UA" b="1" dirty="0"/>
              <a:t>блокатори, </a:t>
            </a:r>
            <a:r>
              <a:rPr lang="uk-UA" b="1" dirty="0" err="1"/>
              <a:t>іАПФ</a:t>
            </a:r>
            <a:r>
              <a:rPr lang="uk-UA" b="1" dirty="0"/>
              <a:t>, БРА)</a:t>
            </a:r>
            <a:br>
              <a:rPr lang="uk-UA" b="1" dirty="0"/>
            </a:br>
            <a:r>
              <a:rPr lang="uk-UA" b="1" dirty="0"/>
              <a:t>→ втручання у симпатичну та РААС-регуляцію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648855-5C9B-331D-EA81-52E8F38B20AD}"/>
              </a:ext>
            </a:extLst>
          </p:cNvPr>
          <p:cNvSpPr txBox="1"/>
          <p:nvPr/>
        </p:nvSpPr>
        <p:spPr>
          <a:xfrm>
            <a:off x="296562" y="5808851"/>
            <a:ext cx="86867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 err="1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Кардіофармакотерапія</a:t>
            </a:r>
            <a:r>
              <a:rPr lang="uk-UA" sz="28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це втручання в механізми життєвої компенсації.</a:t>
            </a:r>
          </a:p>
        </p:txBody>
      </p:sp>
    </p:spTree>
    <p:extLst>
      <p:ext uri="{BB962C8B-B14F-4D97-AF65-F5344CB8AC3E}">
        <p14:creationId xmlns:p14="http://schemas.microsoft.com/office/powerpoint/2010/main" val="4099294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6ADE8F4-F250-B05C-4E94-537F5ECEFE17}"/>
              </a:ext>
            </a:extLst>
          </p:cNvPr>
          <p:cNvSpPr txBox="1"/>
          <p:nvPr/>
        </p:nvSpPr>
        <p:spPr>
          <a:xfrm>
            <a:off x="2286000" y="53820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Фізіологічні мішені </a:t>
            </a:r>
            <a:r>
              <a:rPr lang="uk-UA" dirty="0" err="1"/>
              <a:t>кардіофармакотерапії</a:t>
            </a:r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39D54AE-2A58-CD19-2EB5-7DCDE26336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500D1AB-CD15-AB87-F9C4-967F6BEDF8D3}"/>
              </a:ext>
            </a:extLst>
          </p:cNvPr>
          <p:cNvSpPr txBox="1"/>
          <p:nvPr/>
        </p:nvSpPr>
        <p:spPr>
          <a:xfrm>
            <a:off x="481914" y="215038"/>
            <a:ext cx="85261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Антиаритмічні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засоби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лікування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може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провокувати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аритмію</a:t>
            </a:r>
            <a:endParaRPr lang="uk-UA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C1F708-3658-B329-D671-3BD39BDA8C37}"/>
              </a:ext>
            </a:extLst>
          </p:cNvPr>
          <p:cNvSpPr txBox="1"/>
          <p:nvPr/>
        </p:nvSpPr>
        <p:spPr>
          <a:xfrm>
            <a:off x="716692" y="584370"/>
            <a:ext cx="805660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/>
              <a:t>📌 </a:t>
            </a:r>
            <a:r>
              <a:rPr lang="ru-RU" b="1" dirty="0" err="1">
                <a:solidFill>
                  <a:srgbClr val="003399"/>
                </a:solidFill>
              </a:rPr>
              <a:t>Основний</a:t>
            </a:r>
            <a:r>
              <a:rPr lang="ru-RU" b="1" dirty="0">
                <a:solidFill>
                  <a:srgbClr val="003399"/>
                </a:solidFill>
              </a:rPr>
              <a:t> парадокс</a:t>
            </a:r>
          </a:p>
          <a:p>
            <a:pPr>
              <a:buNone/>
            </a:pPr>
            <a:r>
              <a:rPr lang="ru-RU" b="1" dirty="0" err="1"/>
              <a:t>Препарати</a:t>
            </a:r>
            <a:r>
              <a:rPr lang="ru-RU" b="1" dirty="0"/>
              <a:t>, </a:t>
            </a:r>
            <a:r>
              <a:rPr lang="ru-RU" b="1" dirty="0" err="1"/>
              <a:t>що</a:t>
            </a:r>
            <a:r>
              <a:rPr lang="ru-RU" b="1" dirty="0"/>
              <a:t> </a:t>
            </a:r>
            <a:r>
              <a:rPr lang="ru-RU" b="1" dirty="0" err="1"/>
              <a:t>змінюють</a:t>
            </a:r>
            <a:r>
              <a:rPr lang="ru-RU" b="1" dirty="0"/>
              <a:t> </a:t>
            </a:r>
            <a:r>
              <a:rPr lang="ru-RU" b="1" dirty="0" err="1"/>
              <a:t>провідність</a:t>
            </a:r>
            <a:r>
              <a:rPr lang="ru-RU" b="1" dirty="0"/>
              <a:t> і </a:t>
            </a:r>
            <a:r>
              <a:rPr lang="ru-RU" b="1" dirty="0" err="1"/>
              <a:t>реполяризацію</a:t>
            </a:r>
            <a:r>
              <a:rPr lang="ru-RU" b="1" dirty="0"/>
              <a:t>,</a:t>
            </a:r>
            <a:br>
              <a:rPr lang="ru-RU" b="1" dirty="0"/>
            </a:br>
            <a:r>
              <a:rPr lang="ru-RU" b="1" dirty="0" err="1"/>
              <a:t>можуть</a:t>
            </a:r>
            <a:r>
              <a:rPr lang="ru-RU" b="1" dirty="0"/>
              <a:t> </a:t>
            </a:r>
            <a:r>
              <a:rPr lang="ru-RU" b="1" dirty="0" err="1"/>
              <a:t>самі</a:t>
            </a:r>
            <a:r>
              <a:rPr lang="ru-RU" b="1" dirty="0"/>
              <a:t> стати причиною </a:t>
            </a:r>
            <a:r>
              <a:rPr lang="ru-RU" b="1" dirty="0" err="1"/>
              <a:t>порушення</a:t>
            </a:r>
            <a:r>
              <a:rPr lang="ru-RU" b="1" dirty="0"/>
              <a:t> ритму.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39193C-E9D7-A3B6-315E-4C0632C2A9F3}"/>
              </a:ext>
            </a:extLst>
          </p:cNvPr>
          <p:cNvSpPr txBox="1"/>
          <p:nvPr/>
        </p:nvSpPr>
        <p:spPr>
          <a:xfrm>
            <a:off x="212638" y="1689859"/>
            <a:ext cx="4359362" cy="3570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Клас </a:t>
            </a:r>
            <a:r>
              <a:rPr lang="en-US" b="1" dirty="0">
                <a:solidFill>
                  <a:srgbClr val="003399"/>
                </a:solidFill>
              </a:rPr>
              <a:t>I — </a:t>
            </a:r>
            <a:r>
              <a:rPr lang="uk-UA" b="1" dirty="0">
                <a:solidFill>
                  <a:srgbClr val="003399"/>
                </a:solidFill>
              </a:rPr>
              <a:t>блокатори </a:t>
            </a:r>
            <a:r>
              <a:rPr lang="en-US" b="1" dirty="0">
                <a:solidFill>
                  <a:srgbClr val="003399"/>
                </a:solidFill>
              </a:rPr>
              <a:t>Na⁺-</a:t>
            </a:r>
            <a:r>
              <a:rPr lang="uk-UA" b="1" dirty="0">
                <a:solidFill>
                  <a:srgbClr val="003399"/>
                </a:solidFill>
              </a:rPr>
              <a:t>каналів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b="1" dirty="0"/>
              <a:t>IA</a:t>
            </a:r>
            <a:r>
              <a:rPr lang="uk-UA" b="1" dirty="0"/>
              <a:t> </a:t>
            </a:r>
            <a:r>
              <a:rPr lang="uk-UA" dirty="0"/>
              <a:t>(</a:t>
            </a:r>
            <a:r>
              <a:rPr lang="uk-UA" dirty="0" err="1"/>
              <a:t>хінідин</a:t>
            </a:r>
            <a:r>
              <a:rPr lang="uk-UA" dirty="0"/>
              <a:t>, </a:t>
            </a:r>
            <a:r>
              <a:rPr lang="uk-UA" dirty="0" err="1"/>
              <a:t>прокаїнамід</a:t>
            </a:r>
            <a:r>
              <a:rPr lang="uk-UA" dirty="0"/>
              <a:t>)</a:t>
            </a:r>
          </a:p>
          <a:p>
            <a:r>
              <a:rPr lang="en-US" b="1" dirty="0"/>
              <a:t>IB</a:t>
            </a:r>
            <a:r>
              <a:rPr lang="uk-UA" b="1" dirty="0"/>
              <a:t> </a:t>
            </a:r>
            <a:r>
              <a:rPr lang="uk-UA" dirty="0"/>
              <a:t>(</a:t>
            </a:r>
            <a:r>
              <a:rPr lang="uk-UA" dirty="0" err="1"/>
              <a:t>лідокаїн</a:t>
            </a:r>
            <a:r>
              <a:rPr lang="uk-UA" dirty="0"/>
              <a:t>, </a:t>
            </a:r>
            <a:r>
              <a:rPr lang="uk-UA" dirty="0" err="1"/>
              <a:t>мексилетин</a:t>
            </a:r>
            <a:r>
              <a:rPr lang="uk-UA" dirty="0"/>
              <a:t>)</a:t>
            </a:r>
          </a:p>
          <a:p>
            <a:pPr>
              <a:buNone/>
            </a:pPr>
            <a:r>
              <a:rPr lang="en-US" b="1" dirty="0"/>
              <a:t>IC</a:t>
            </a:r>
            <a:r>
              <a:rPr lang="uk-UA" b="1" dirty="0"/>
              <a:t> </a:t>
            </a:r>
            <a:r>
              <a:rPr lang="uk-UA" dirty="0"/>
              <a:t>(</a:t>
            </a:r>
            <a:r>
              <a:rPr lang="uk-UA" dirty="0" err="1"/>
              <a:t>флекаїнід</a:t>
            </a:r>
            <a:r>
              <a:rPr lang="uk-UA" dirty="0"/>
              <a:t>, </a:t>
            </a:r>
            <a:r>
              <a:rPr lang="uk-UA" dirty="0" err="1"/>
              <a:t>пропафенон</a:t>
            </a:r>
            <a:r>
              <a:rPr lang="uk-UA" dirty="0"/>
              <a:t>)</a:t>
            </a:r>
          </a:p>
          <a:p>
            <a:pPr>
              <a:buNone/>
            </a:pPr>
            <a:r>
              <a:rPr lang="uk-UA" dirty="0"/>
              <a:t>↓ швидкість деполяризації</a:t>
            </a:r>
            <a:br>
              <a:rPr lang="uk-UA" dirty="0"/>
            </a:br>
            <a:r>
              <a:rPr lang="uk-UA" dirty="0"/>
              <a:t>↓ провідність</a:t>
            </a:r>
          </a:p>
          <a:p>
            <a:pPr>
              <a:buNone/>
            </a:pPr>
            <a:endParaRPr lang="uk-UA" b="1" dirty="0"/>
          </a:p>
          <a:p>
            <a:pPr>
              <a:buNone/>
            </a:pPr>
            <a:r>
              <a:rPr lang="uk-UA" b="1" dirty="0"/>
              <a:t>⚠ Ризики:</a:t>
            </a:r>
          </a:p>
          <a:p>
            <a:pPr marL="180975" indent="180975">
              <a:buFont typeface="Arial" panose="020B0604020202020204" pitchFamily="34" charset="0"/>
              <a:buChar char="•"/>
            </a:pPr>
            <a:r>
              <a:rPr lang="uk-UA" dirty="0"/>
              <a:t>подовження </a:t>
            </a:r>
            <a:r>
              <a:rPr lang="en-US" dirty="0"/>
              <a:t>QRS</a:t>
            </a:r>
          </a:p>
          <a:p>
            <a:pPr marL="180975" indent="180975">
              <a:buFont typeface="Arial" panose="020B0604020202020204" pitchFamily="34" charset="0"/>
              <a:buChar char="•"/>
            </a:pPr>
            <a:r>
              <a:rPr lang="uk-UA" dirty="0"/>
              <a:t>шлуночкові аритмії</a:t>
            </a:r>
          </a:p>
          <a:p>
            <a:pPr marL="180975" indent="180975">
              <a:buFont typeface="Arial" panose="020B0604020202020204" pitchFamily="34" charset="0"/>
              <a:buChar char="•"/>
            </a:pPr>
            <a:r>
              <a:rPr lang="uk-UA" dirty="0"/>
              <a:t>↑ смертності при структурному 	ураженні міокарда (</a:t>
            </a:r>
            <a:r>
              <a:rPr lang="en-US" dirty="0"/>
              <a:t>IC)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A76998-B187-984B-4226-851E6392F942}"/>
              </a:ext>
            </a:extLst>
          </p:cNvPr>
          <p:cNvSpPr txBox="1"/>
          <p:nvPr/>
        </p:nvSpPr>
        <p:spPr>
          <a:xfrm>
            <a:off x="4505326" y="1689859"/>
            <a:ext cx="4638674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Клас </a:t>
            </a:r>
            <a:r>
              <a:rPr lang="en-US" b="1" dirty="0">
                <a:solidFill>
                  <a:srgbClr val="003399"/>
                </a:solidFill>
              </a:rPr>
              <a:t>III — </a:t>
            </a:r>
            <a:r>
              <a:rPr lang="uk-UA" b="1" dirty="0">
                <a:solidFill>
                  <a:srgbClr val="003399"/>
                </a:solidFill>
              </a:rPr>
              <a:t>блокатори </a:t>
            </a:r>
            <a:r>
              <a:rPr lang="en-US" b="1" dirty="0">
                <a:solidFill>
                  <a:srgbClr val="003399"/>
                </a:solidFill>
              </a:rPr>
              <a:t>K⁺-</a:t>
            </a:r>
            <a:r>
              <a:rPr lang="uk-UA" b="1" dirty="0">
                <a:solidFill>
                  <a:srgbClr val="003399"/>
                </a:solidFill>
              </a:rPr>
              <a:t>каналів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dirty="0" err="1"/>
              <a:t>Аміодарон</a:t>
            </a:r>
            <a:r>
              <a:rPr lang="uk-UA" dirty="0"/>
              <a:t>, </a:t>
            </a:r>
            <a:r>
              <a:rPr lang="uk-UA" dirty="0" err="1"/>
              <a:t>соталол</a:t>
            </a:r>
            <a:r>
              <a:rPr lang="uk-UA" dirty="0"/>
              <a:t>, </a:t>
            </a:r>
            <a:r>
              <a:rPr lang="uk-UA" dirty="0" err="1"/>
              <a:t>дофетилід</a:t>
            </a:r>
            <a:r>
              <a:rPr lang="uk-UA" dirty="0"/>
              <a:t>, </a:t>
            </a:r>
            <a:r>
              <a:rPr lang="uk-UA" dirty="0" err="1"/>
              <a:t>ібутилід</a:t>
            </a:r>
            <a:endParaRPr lang="uk-UA" dirty="0"/>
          </a:p>
          <a:p>
            <a:pPr>
              <a:buNone/>
            </a:pPr>
            <a:r>
              <a:rPr lang="ru-RU" dirty="0"/>
              <a:t>↑ </a:t>
            </a:r>
            <a:r>
              <a:rPr lang="ru-RU" dirty="0" err="1"/>
              <a:t>тривалість</a:t>
            </a:r>
            <a:r>
              <a:rPr lang="ru-RU" dirty="0"/>
              <a:t> </a:t>
            </a:r>
            <a:r>
              <a:rPr lang="ru-RU" dirty="0" err="1"/>
              <a:t>потенціалу</a:t>
            </a:r>
            <a:r>
              <a:rPr lang="ru-RU" dirty="0"/>
              <a:t> </a:t>
            </a:r>
            <a:r>
              <a:rPr lang="ru-RU" dirty="0" err="1"/>
              <a:t>дії</a:t>
            </a:r>
            <a:br>
              <a:rPr lang="ru-RU" dirty="0"/>
            </a:br>
            <a:r>
              <a:rPr lang="ru-RU" dirty="0"/>
              <a:t>↑ </a:t>
            </a:r>
            <a:r>
              <a:rPr lang="ru-RU" dirty="0" err="1"/>
              <a:t>інтервал</a:t>
            </a:r>
            <a:r>
              <a:rPr lang="ru-RU" dirty="0"/>
              <a:t> QT</a:t>
            </a:r>
          </a:p>
          <a:p>
            <a:pPr>
              <a:buNone/>
            </a:pPr>
            <a:endParaRPr lang="ru-RU" b="1" dirty="0"/>
          </a:p>
          <a:p>
            <a:pPr>
              <a:buNone/>
            </a:pPr>
            <a:r>
              <a:rPr lang="uk-UA" b="1" dirty="0"/>
              <a:t>⚠ Ризики: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подовження </a:t>
            </a:r>
            <a:r>
              <a:rPr lang="en-US" dirty="0"/>
              <a:t>QT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/>
              <a:t>torsades</a:t>
            </a:r>
            <a:r>
              <a:rPr lang="en-US" dirty="0"/>
              <a:t> de pointes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 err="1"/>
              <a:t>проаритмогенність</a:t>
            </a:r>
            <a:r>
              <a:rPr lang="uk-UA" dirty="0"/>
              <a:t> при </a:t>
            </a:r>
            <a:r>
              <a:rPr lang="uk-UA" dirty="0" err="1"/>
              <a:t>гіпокаліємії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59574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71F9E6F-2ADA-537E-33FC-C75D0B2DAB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38B3533-DBE9-D651-40D1-96DAF49564EB}"/>
              </a:ext>
            </a:extLst>
          </p:cNvPr>
          <p:cNvSpPr txBox="1"/>
          <p:nvPr/>
        </p:nvSpPr>
        <p:spPr>
          <a:xfrm>
            <a:off x="481914" y="215038"/>
            <a:ext cx="85261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Антиаритмічні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засоби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лікування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може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провокувати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аритмію</a:t>
            </a:r>
            <a:endParaRPr lang="uk-UA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529EDD-3749-982D-81F2-A40D3D800F6D}"/>
              </a:ext>
            </a:extLst>
          </p:cNvPr>
          <p:cNvSpPr txBox="1"/>
          <p:nvPr/>
        </p:nvSpPr>
        <p:spPr>
          <a:xfrm>
            <a:off x="252416" y="730370"/>
            <a:ext cx="400049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Клас </a:t>
            </a:r>
            <a:r>
              <a:rPr lang="en-US" b="1" dirty="0">
                <a:solidFill>
                  <a:srgbClr val="003399"/>
                </a:solidFill>
              </a:rPr>
              <a:t>IV — </a:t>
            </a:r>
            <a:r>
              <a:rPr lang="uk-UA" b="1" dirty="0">
                <a:solidFill>
                  <a:srgbClr val="003399"/>
                </a:solidFill>
              </a:rPr>
              <a:t>блокатори </a:t>
            </a:r>
            <a:r>
              <a:rPr lang="en-US" b="1" dirty="0">
                <a:solidFill>
                  <a:srgbClr val="003399"/>
                </a:solidFill>
              </a:rPr>
              <a:t>Ca²⁺-</a:t>
            </a:r>
            <a:r>
              <a:rPr lang="uk-UA" b="1" dirty="0">
                <a:solidFill>
                  <a:srgbClr val="003399"/>
                </a:solidFill>
              </a:rPr>
              <a:t>каналів</a:t>
            </a:r>
          </a:p>
          <a:p>
            <a:r>
              <a:rPr lang="uk-UA" dirty="0"/>
              <a:t>(</a:t>
            </a:r>
            <a:r>
              <a:rPr lang="uk-UA" dirty="0" err="1"/>
              <a:t>верапаміл</a:t>
            </a:r>
            <a:r>
              <a:rPr lang="uk-UA" dirty="0"/>
              <a:t>, </a:t>
            </a:r>
            <a:r>
              <a:rPr lang="uk-UA" dirty="0" err="1"/>
              <a:t>дилтіазем</a:t>
            </a:r>
            <a:r>
              <a:rPr lang="uk-UA" dirty="0"/>
              <a:t>)</a:t>
            </a:r>
          </a:p>
          <a:p>
            <a:pPr>
              <a:buNone/>
            </a:pPr>
            <a:endParaRPr lang="uk-UA" b="1" dirty="0"/>
          </a:p>
          <a:p>
            <a:pPr>
              <a:buNone/>
            </a:pPr>
            <a:r>
              <a:rPr lang="uk-UA" b="1" dirty="0"/>
              <a:t>⚠ Ризики: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AV-</a:t>
            </a:r>
            <a:r>
              <a:rPr lang="uk-UA" dirty="0"/>
              <a:t>блокада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брадикардія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декомпенсація при низькій фракції викиду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7EE432-1799-593D-9527-6E92AFEFF64E}"/>
              </a:ext>
            </a:extLst>
          </p:cNvPr>
          <p:cNvSpPr txBox="1"/>
          <p:nvPr/>
        </p:nvSpPr>
        <p:spPr>
          <a:xfrm>
            <a:off x="4774598" y="799408"/>
            <a:ext cx="411698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Інші </a:t>
            </a:r>
            <a:r>
              <a:rPr lang="uk-UA" b="1" dirty="0" err="1">
                <a:solidFill>
                  <a:srgbClr val="003399"/>
                </a:solidFill>
              </a:rPr>
              <a:t>антиаритмічні</a:t>
            </a:r>
            <a:r>
              <a:rPr lang="uk-UA" b="1" dirty="0">
                <a:solidFill>
                  <a:srgbClr val="003399"/>
                </a:solidFill>
              </a:rPr>
              <a:t> </a:t>
            </a:r>
            <a:r>
              <a:rPr lang="uk-UA" b="1" dirty="0"/>
              <a:t>(</a:t>
            </a:r>
            <a:r>
              <a:rPr lang="uk-UA" dirty="0"/>
              <a:t>аденозин, </a:t>
            </a:r>
            <a:r>
              <a:rPr lang="uk-UA" dirty="0" err="1"/>
              <a:t>дигоксин</a:t>
            </a:r>
            <a:r>
              <a:rPr lang="uk-UA" dirty="0"/>
              <a:t>)</a:t>
            </a:r>
          </a:p>
          <a:p>
            <a:pPr>
              <a:buNone/>
            </a:pPr>
            <a:endParaRPr lang="uk-UA" b="1" dirty="0"/>
          </a:p>
          <a:p>
            <a:pPr>
              <a:buNone/>
            </a:pPr>
            <a:r>
              <a:rPr lang="uk-UA" b="1" dirty="0"/>
              <a:t>⚠ Ризики: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AV-</a:t>
            </a:r>
            <a:r>
              <a:rPr lang="uk-UA" dirty="0"/>
              <a:t>блок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аритмії при інтоксикації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5CC931-BA6F-4D01-B052-881E59E6C337}"/>
              </a:ext>
            </a:extLst>
          </p:cNvPr>
          <p:cNvSpPr txBox="1"/>
          <p:nvPr/>
        </p:nvSpPr>
        <p:spPr>
          <a:xfrm>
            <a:off x="2455261" y="2861076"/>
            <a:ext cx="4638674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solidFill>
                  <a:srgbClr val="3333CC"/>
                </a:solidFill>
              </a:rPr>
              <a:t>Чому виникає </a:t>
            </a:r>
            <a:r>
              <a:rPr lang="uk-UA" sz="2000" b="1" dirty="0" err="1">
                <a:solidFill>
                  <a:srgbClr val="3333CC"/>
                </a:solidFill>
              </a:rPr>
              <a:t>проаритмогенність</a:t>
            </a:r>
            <a:r>
              <a:rPr lang="uk-UA" sz="2000" b="1" dirty="0">
                <a:solidFill>
                  <a:srgbClr val="3333CC"/>
                </a:solidFill>
              </a:rPr>
              <a:t>?</a:t>
            </a:r>
          </a:p>
          <a:p>
            <a:pPr marL="180975" indent="180975">
              <a:buFont typeface="Arial" panose="020B0604020202020204" pitchFamily="34" charset="0"/>
              <a:buChar char="•"/>
            </a:pPr>
            <a:r>
              <a:rPr lang="uk-UA" b="1" dirty="0"/>
              <a:t>Гетерогенність </a:t>
            </a:r>
            <a:r>
              <a:rPr lang="uk-UA" b="1" dirty="0" err="1"/>
              <a:t>реполяризації</a:t>
            </a:r>
            <a:endParaRPr lang="uk-UA" b="1" dirty="0"/>
          </a:p>
          <a:p>
            <a:pPr marL="180975" indent="180975">
              <a:buFont typeface="Arial" panose="020B0604020202020204" pitchFamily="34" charset="0"/>
              <a:buChar char="•"/>
            </a:pPr>
            <a:r>
              <a:rPr lang="uk-UA" b="1" dirty="0"/>
              <a:t>Електролітні порушення</a:t>
            </a:r>
          </a:p>
          <a:p>
            <a:pPr marL="180975" indent="180975">
              <a:buFont typeface="Arial" panose="020B0604020202020204" pitchFamily="34" charset="0"/>
              <a:buChar char="•"/>
            </a:pPr>
            <a:r>
              <a:rPr lang="uk-UA" b="1" dirty="0"/>
              <a:t>Ішемія</a:t>
            </a:r>
          </a:p>
          <a:p>
            <a:pPr marL="180975" indent="180975">
              <a:buFont typeface="Arial" panose="020B0604020202020204" pitchFamily="34" charset="0"/>
              <a:buChar char="•"/>
            </a:pPr>
            <a:r>
              <a:rPr lang="uk-UA" b="1" dirty="0"/>
              <a:t>Комбінації препаратів</a:t>
            </a:r>
          </a:p>
          <a:p>
            <a:pPr marL="180975" indent="180975">
              <a:buFont typeface="Arial" panose="020B0604020202020204" pitchFamily="34" charset="0"/>
              <a:buChar char="•"/>
            </a:pPr>
            <a:r>
              <a:rPr lang="uk-UA" b="1" dirty="0"/>
              <a:t>Генетична схильність (подовжений </a:t>
            </a:r>
            <a:r>
              <a:rPr lang="en-US" b="1" dirty="0"/>
              <a:t>QT)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7BD00E4-F0DC-01F2-133A-197619020548}"/>
              </a:ext>
            </a:extLst>
          </p:cNvPr>
          <p:cNvSpPr txBox="1"/>
          <p:nvPr/>
        </p:nvSpPr>
        <p:spPr>
          <a:xfrm>
            <a:off x="1285875" y="4815800"/>
            <a:ext cx="74866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/>
              <a:t>Чим </a:t>
            </a:r>
            <a:r>
              <a:rPr lang="ru-RU" b="1" dirty="0" err="1"/>
              <a:t>глибше</a:t>
            </a:r>
            <a:r>
              <a:rPr lang="ru-RU" b="1" dirty="0"/>
              <a:t> </a:t>
            </a:r>
            <a:r>
              <a:rPr lang="ru-RU" b="1" dirty="0" err="1"/>
              <a:t>втручання</a:t>
            </a:r>
            <a:r>
              <a:rPr lang="ru-RU" b="1" dirty="0"/>
              <a:t> в </a:t>
            </a:r>
            <a:r>
              <a:rPr lang="ru-RU" b="1" dirty="0" err="1"/>
              <a:t>електрофізіологію</a:t>
            </a:r>
            <a:r>
              <a:rPr lang="ru-RU" b="1" dirty="0"/>
              <a:t> </a:t>
            </a:r>
            <a:r>
              <a:rPr lang="ru-RU" b="1" dirty="0" err="1"/>
              <a:t>міокарда</a:t>
            </a:r>
            <a:r>
              <a:rPr lang="ru-RU" b="1" dirty="0"/>
              <a:t> — </a:t>
            </a:r>
            <a:r>
              <a:rPr lang="ru-RU" b="1" dirty="0" err="1"/>
              <a:t>тим</a:t>
            </a:r>
            <a:r>
              <a:rPr lang="ru-RU" b="1" dirty="0"/>
              <a:t> </a:t>
            </a:r>
            <a:r>
              <a:rPr lang="ru-RU" b="1" dirty="0" err="1"/>
              <a:t>вищий</a:t>
            </a:r>
            <a:r>
              <a:rPr lang="ru-RU" b="1" dirty="0"/>
              <a:t> </a:t>
            </a:r>
            <a:r>
              <a:rPr lang="ru-RU" b="1" dirty="0" err="1"/>
              <a:t>ризик</a:t>
            </a:r>
            <a:r>
              <a:rPr lang="ru-RU" b="1" dirty="0"/>
              <a:t> </a:t>
            </a:r>
            <a:r>
              <a:rPr lang="ru-RU" b="1" dirty="0" err="1"/>
              <a:t>нестабільності</a:t>
            </a:r>
            <a:r>
              <a:rPr lang="ru-RU" b="1" dirty="0"/>
              <a:t> ритму.</a:t>
            </a:r>
            <a:endParaRPr lang="uk-UA" b="1" dirty="0"/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BB205B28-F7C4-64C1-C575-C24FD17F7451}"/>
              </a:ext>
            </a:extLst>
          </p:cNvPr>
          <p:cNvSpPr/>
          <p:nvPr/>
        </p:nvSpPr>
        <p:spPr>
          <a:xfrm>
            <a:off x="285750" y="4912132"/>
            <a:ext cx="860405" cy="47901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NB!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6760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01457D7-DB09-8A9B-BD7A-FD902078E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84C2A2F-C73F-C04D-8461-620845C2DD7C}"/>
              </a:ext>
            </a:extLst>
          </p:cNvPr>
          <p:cNvSpPr txBox="1"/>
          <p:nvPr/>
        </p:nvSpPr>
        <p:spPr>
          <a:xfrm>
            <a:off x="469105" y="101717"/>
            <a:ext cx="83248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3333CC"/>
                </a:solidFill>
              </a:rPr>
              <a:t>CAST: коли </a:t>
            </a:r>
            <a:r>
              <a:rPr lang="ru-RU" sz="2400" b="1" dirty="0" err="1">
                <a:solidFill>
                  <a:srgbClr val="3333CC"/>
                </a:solidFill>
              </a:rPr>
              <a:t>антиаритмічна</a:t>
            </a:r>
            <a:r>
              <a:rPr lang="ru-RU" sz="2400" b="1" dirty="0">
                <a:solidFill>
                  <a:srgbClr val="3333CC"/>
                </a:solidFill>
              </a:rPr>
              <a:t> </a:t>
            </a:r>
            <a:r>
              <a:rPr lang="ru-RU" sz="2400" b="1" dirty="0" err="1">
                <a:solidFill>
                  <a:srgbClr val="3333CC"/>
                </a:solidFill>
              </a:rPr>
              <a:t>логіка</a:t>
            </a:r>
            <a:r>
              <a:rPr lang="ru-RU" sz="2400" b="1" dirty="0">
                <a:solidFill>
                  <a:srgbClr val="3333CC"/>
                </a:solidFill>
              </a:rPr>
              <a:t> </a:t>
            </a:r>
            <a:r>
              <a:rPr lang="ru-RU" sz="2400" b="1" dirty="0" err="1">
                <a:solidFill>
                  <a:srgbClr val="3333CC"/>
                </a:solidFill>
              </a:rPr>
              <a:t>виявилась</a:t>
            </a:r>
            <a:r>
              <a:rPr lang="ru-RU" sz="2400" b="1" dirty="0">
                <a:solidFill>
                  <a:srgbClr val="3333CC"/>
                </a:solidFill>
              </a:rPr>
              <a:t> </a:t>
            </a:r>
            <a:r>
              <a:rPr lang="ru-RU" sz="2400" b="1" dirty="0" err="1">
                <a:solidFill>
                  <a:srgbClr val="3333CC"/>
                </a:solidFill>
              </a:rPr>
              <a:t>хибною</a:t>
            </a:r>
            <a:endParaRPr lang="uk-UA" sz="2400" b="1" dirty="0">
              <a:solidFill>
                <a:srgbClr val="3333CC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5659D3-C820-173D-F80C-18AD3945E9B1}"/>
              </a:ext>
            </a:extLst>
          </p:cNvPr>
          <p:cNvSpPr txBox="1"/>
          <p:nvPr/>
        </p:nvSpPr>
        <p:spPr>
          <a:xfrm>
            <a:off x="266699" y="523102"/>
            <a:ext cx="8829676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0825" indent="-1520825">
              <a:buNone/>
            </a:pPr>
            <a:r>
              <a:rPr lang="uk-UA" b="1" dirty="0">
                <a:solidFill>
                  <a:srgbClr val="A50021"/>
                </a:solidFill>
              </a:rPr>
              <a:t>Що таке </a:t>
            </a:r>
            <a:r>
              <a:rPr lang="en-US" b="1" dirty="0">
                <a:solidFill>
                  <a:srgbClr val="A50021"/>
                </a:solidFill>
              </a:rPr>
              <a:t>CAST?</a:t>
            </a:r>
            <a:r>
              <a:rPr lang="uk-UA" b="1" dirty="0"/>
              <a:t> </a:t>
            </a:r>
            <a:r>
              <a:rPr lang="en-US" sz="1400" b="1" dirty="0"/>
              <a:t>Cardiac Arrhythmia Suppression Trial </a:t>
            </a:r>
            <a:r>
              <a:rPr lang="uk-UA" sz="1600" b="1" dirty="0"/>
              <a:t>. Велике </a:t>
            </a:r>
            <a:r>
              <a:rPr lang="uk-UA" sz="1600" b="1" dirty="0" err="1"/>
              <a:t>рандомізоване</a:t>
            </a:r>
            <a:r>
              <a:rPr lang="uk-UA" sz="1600" b="1" dirty="0"/>
              <a:t> дослідження пацієнтів після ІМ із </a:t>
            </a:r>
            <a:r>
              <a:rPr lang="uk-UA" sz="1600" b="1" dirty="0" err="1"/>
              <a:t>шлуночковими</a:t>
            </a:r>
            <a:r>
              <a:rPr lang="uk-UA" sz="1600" b="1" dirty="0"/>
              <a:t> екстрасистолами.</a:t>
            </a:r>
            <a:endParaRPr lang="uk-UA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45575FC-4AAC-C62A-5F9F-B3C56C125200}"/>
              </a:ext>
            </a:extLst>
          </p:cNvPr>
          <p:cNvSpPr txBox="1"/>
          <p:nvPr/>
        </p:nvSpPr>
        <p:spPr>
          <a:xfrm>
            <a:off x="2252663" y="1161484"/>
            <a:ext cx="46386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br>
              <a:rPr lang="uk-UA" dirty="0"/>
            </a:br>
            <a:endParaRPr lang="uk-UA" dirty="0"/>
          </a:p>
          <a:p>
            <a:pPr>
              <a:buNone/>
            </a:pPr>
            <a:br>
              <a:rPr lang="uk-UA" dirty="0"/>
            </a:br>
            <a:endParaRPr lang="uk-U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974F0EF-B41F-D4D9-0D8D-7F7AB0B9FADD}"/>
              </a:ext>
            </a:extLst>
          </p:cNvPr>
          <p:cNvSpPr txBox="1"/>
          <p:nvPr/>
        </p:nvSpPr>
        <p:spPr>
          <a:xfrm>
            <a:off x="147637" y="1275597"/>
            <a:ext cx="322659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3333CC"/>
                </a:solidFill>
              </a:rPr>
              <a:t>Що тестували?</a:t>
            </a:r>
          </a:p>
          <a:p>
            <a:pPr>
              <a:buNone/>
            </a:pPr>
            <a:r>
              <a:rPr lang="uk-UA" sz="1600" b="1" dirty="0" err="1"/>
              <a:t>Антиаритмічні</a:t>
            </a:r>
            <a:r>
              <a:rPr lang="uk-UA" sz="1600" b="1" dirty="0"/>
              <a:t> засоби класу </a:t>
            </a:r>
            <a:r>
              <a:rPr lang="en-US" sz="1600" b="1" dirty="0"/>
              <a:t>IC:</a:t>
            </a:r>
          </a:p>
          <a:p>
            <a:pPr>
              <a:buNone/>
            </a:pPr>
            <a:r>
              <a:rPr lang="en-US" sz="1600" b="1" dirty="0"/>
              <a:t>✔ </a:t>
            </a:r>
            <a:r>
              <a:rPr lang="uk-UA" sz="1600" b="1" dirty="0" err="1"/>
              <a:t>флекаїнід</a:t>
            </a:r>
            <a:br>
              <a:rPr lang="uk-UA" sz="1600" b="1" dirty="0"/>
            </a:br>
            <a:r>
              <a:rPr lang="uk-UA" sz="1600" b="1" dirty="0"/>
              <a:t>✔ </a:t>
            </a:r>
            <a:r>
              <a:rPr lang="uk-UA" sz="1600" b="1"/>
              <a:t>енкаїнід</a:t>
            </a:r>
            <a:endParaRPr lang="uk-UA" sz="16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99EEBE6-354F-5211-0DC2-6303464B30AA}"/>
              </a:ext>
            </a:extLst>
          </p:cNvPr>
          <p:cNvSpPr txBox="1"/>
          <p:nvPr/>
        </p:nvSpPr>
        <p:spPr>
          <a:xfrm>
            <a:off x="3865960" y="1296121"/>
            <a:ext cx="5106590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3333CC"/>
                </a:solidFill>
              </a:rPr>
              <a:t>Основна ідея:</a:t>
            </a:r>
          </a:p>
          <a:p>
            <a:pPr>
              <a:buNone/>
            </a:pPr>
            <a:r>
              <a:rPr lang="uk-UA" sz="1600" b="1" dirty="0"/>
              <a:t>Якщо приглушити шлуночкові екстрасистоли — знизиться ризик раптової смерті.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6DB5A1D-88EA-5842-6B7A-4B3655A93C07}"/>
              </a:ext>
            </a:extLst>
          </p:cNvPr>
          <p:cNvSpPr txBox="1"/>
          <p:nvPr/>
        </p:nvSpPr>
        <p:spPr>
          <a:xfrm>
            <a:off x="2298987" y="2228437"/>
            <a:ext cx="46386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3333CC"/>
                </a:solidFill>
              </a:rPr>
              <a:t>Що виявили?</a:t>
            </a:r>
          </a:p>
          <a:p>
            <a:pPr>
              <a:buNone/>
            </a:pPr>
            <a:r>
              <a:rPr lang="uk-UA" dirty="0"/>
              <a:t>❌ </a:t>
            </a:r>
            <a:r>
              <a:rPr lang="uk-UA" b="1" dirty="0"/>
              <a:t>ЕКГ-аритмії зменшились</a:t>
            </a:r>
            <a:br>
              <a:rPr lang="uk-UA" b="1" dirty="0"/>
            </a:br>
            <a:r>
              <a:rPr lang="uk-UA" b="1" dirty="0"/>
              <a:t>❌ Але смертність зросла</a:t>
            </a:r>
            <a:br>
              <a:rPr lang="uk-UA" b="1" dirty="0"/>
            </a:br>
            <a:r>
              <a:rPr lang="uk-UA" b="1" dirty="0"/>
              <a:t>❌ Частіше — раптова серцева смерть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083E830-B408-492F-92A6-A0490E6226F4}"/>
              </a:ext>
            </a:extLst>
          </p:cNvPr>
          <p:cNvSpPr txBox="1"/>
          <p:nvPr/>
        </p:nvSpPr>
        <p:spPr>
          <a:xfrm>
            <a:off x="266699" y="3457013"/>
            <a:ext cx="834390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err="1">
                <a:solidFill>
                  <a:srgbClr val="3333CC"/>
                </a:solidFill>
              </a:rPr>
              <a:t>Висновок</a:t>
            </a:r>
            <a:r>
              <a:rPr lang="ru-RU" sz="2400" b="1" dirty="0">
                <a:solidFill>
                  <a:srgbClr val="3333CC"/>
                </a:solidFill>
              </a:rPr>
              <a:t>:</a:t>
            </a:r>
            <a:r>
              <a:rPr lang="ru-RU" sz="2400" b="1" dirty="0"/>
              <a:t> </a:t>
            </a:r>
          </a:p>
          <a:p>
            <a:pPr>
              <a:buNone/>
            </a:pPr>
            <a:r>
              <a:rPr lang="ru-RU" sz="2400" b="1" dirty="0" err="1"/>
              <a:t>Електрофізіологічна</a:t>
            </a:r>
            <a:r>
              <a:rPr lang="ru-RU" sz="2400" b="1" dirty="0"/>
              <a:t> </a:t>
            </a:r>
            <a:r>
              <a:rPr lang="ru-RU" sz="2400" b="1" dirty="0" err="1"/>
              <a:t>нормалізація</a:t>
            </a:r>
            <a:r>
              <a:rPr lang="ru-RU" sz="2400" b="1" dirty="0"/>
              <a:t> ≠ </a:t>
            </a:r>
            <a:r>
              <a:rPr lang="ru-RU" sz="2400" b="1" dirty="0" err="1"/>
              <a:t>покращення</a:t>
            </a:r>
            <a:r>
              <a:rPr lang="ru-RU" sz="2400" b="1" dirty="0"/>
              <a:t> </a:t>
            </a:r>
            <a:r>
              <a:rPr lang="ru-RU" sz="2400" b="1" dirty="0" err="1"/>
              <a:t>виживання</a:t>
            </a:r>
            <a:endParaRPr lang="ru-RU" sz="24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DB1AB3E-8CD9-A3EB-3273-C1458DFB400C}"/>
              </a:ext>
            </a:extLst>
          </p:cNvPr>
          <p:cNvSpPr txBox="1"/>
          <p:nvPr/>
        </p:nvSpPr>
        <p:spPr>
          <a:xfrm>
            <a:off x="126900" y="4458081"/>
            <a:ext cx="4638674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 err="1">
                <a:solidFill>
                  <a:srgbClr val="3333CC"/>
                </a:solidFill>
              </a:rPr>
              <a:t>Чому</a:t>
            </a:r>
            <a:r>
              <a:rPr lang="ru-RU" b="1" dirty="0">
                <a:solidFill>
                  <a:srgbClr val="3333CC"/>
                </a:solidFill>
              </a:rPr>
              <a:t> так </a:t>
            </a:r>
            <a:r>
              <a:rPr lang="ru-RU" b="1" dirty="0" err="1">
                <a:solidFill>
                  <a:srgbClr val="3333CC"/>
                </a:solidFill>
              </a:rPr>
              <a:t>сталося</a:t>
            </a:r>
            <a:r>
              <a:rPr lang="ru-RU" b="1" dirty="0">
                <a:solidFill>
                  <a:srgbClr val="3333CC"/>
                </a:solidFill>
              </a:rPr>
              <a:t>?</a:t>
            </a:r>
          </a:p>
          <a:p>
            <a:pPr marL="180975" indent="180975">
              <a:buFont typeface="Arial" panose="020B0604020202020204" pitchFamily="34" charset="0"/>
              <a:buChar char="•"/>
            </a:pPr>
            <a:r>
              <a:rPr lang="ru-RU" sz="1600" b="1" dirty="0"/>
              <a:t>Клас IC </a:t>
            </a:r>
            <a:r>
              <a:rPr lang="ru-RU" sz="1600" b="1" dirty="0" err="1"/>
              <a:t>значно</a:t>
            </a:r>
            <a:r>
              <a:rPr lang="ru-RU" sz="1600" b="1" dirty="0"/>
              <a:t> </a:t>
            </a:r>
            <a:r>
              <a:rPr lang="ru-RU" sz="1600" b="1" dirty="0" err="1"/>
              <a:t>уповільнюють</a:t>
            </a:r>
            <a:r>
              <a:rPr lang="ru-RU" sz="1600" b="1" dirty="0"/>
              <a:t> </a:t>
            </a:r>
            <a:r>
              <a:rPr lang="ru-RU" sz="1600" b="1" dirty="0" err="1"/>
              <a:t>провідність</a:t>
            </a:r>
            <a:endParaRPr lang="ru-RU" sz="1600" b="1" dirty="0"/>
          </a:p>
          <a:p>
            <a:pPr marL="180975" indent="180975">
              <a:buFont typeface="Arial" panose="020B0604020202020204" pitchFamily="34" charset="0"/>
              <a:buChar char="•"/>
            </a:pPr>
            <a:r>
              <a:rPr lang="ru-RU" sz="1600" b="1" dirty="0" err="1"/>
              <a:t>Викликають</a:t>
            </a:r>
            <a:r>
              <a:rPr lang="ru-RU" sz="1600" b="1" dirty="0"/>
              <a:t> </a:t>
            </a:r>
            <a:r>
              <a:rPr lang="ru-RU" sz="1600" b="1" dirty="0" err="1"/>
              <a:t>електричну</a:t>
            </a:r>
            <a:r>
              <a:rPr lang="ru-RU" sz="1600" b="1" dirty="0"/>
              <a:t> </a:t>
            </a:r>
            <a:r>
              <a:rPr lang="ru-RU" sz="1600" b="1" dirty="0" err="1"/>
              <a:t>нестабільність</a:t>
            </a:r>
            <a:endParaRPr lang="ru-RU" sz="1600" b="1" dirty="0"/>
          </a:p>
          <a:p>
            <a:pPr marL="180975" indent="180975">
              <a:buFont typeface="Arial" panose="020B0604020202020204" pitchFamily="34" charset="0"/>
              <a:buChar char="•"/>
            </a:pPr>
            <a:r>
              <a:rPr lang="ru-RU" sz="1600" b="1" dirty="0"/>
              <a:t>Особливо </a:t>
            </a:r>
            <a:r>
              <a:rPr lang="ru-RU" sz="1600" b="1" dirty="0" err="1"/>
              <a:t>небезпечні</a:t>
            </a:r>
            <a:r>
              <a:rPr lang="ru-RU" sz="1600" b="1" dirty="0"/>
              <a:t> при структурному </a:t>
            </a:r>
            <a:r>
              <a:rPr lang="ru-RU" sz="1600" b="1" dirty="0" err="1"/>
              <a:t>ураженні</a:t>
            </a:r>
            <a:r>
              <a:rPr lang="ru-RU" sz="1600" b="1" dirty="0"/>
              <a:t> </a:t>
            </a:r>
            <a:r>
              <a:rPr lang="ru-RU" sz="1600" b="1" dirty="0" err="1"/>
              <a:t>міокарда</a:t>
            </a:r>
            <a:endParaRPr lang="ru-RU" sz="16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568C774-D1FE-1AF0-F2BC-69F1A78DA62A}"/>
              </a:ext>
            </a:extLst>
          </p:cNvPr>
          <p:cNvSpPr txBox="1"/>
          <p:nvPr/>
        </p:nvSpPr>
        <p:spPr>
          <a:xfrm>
            <a:off x="4852989" y="4565802"/>
            <a:ext cx="4243386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/>
              <a:t>📌 </a:t>
            </a:r>
            <a:r>
              <a:rPr lang="ru-RU" sz="2000" b="1" dirty="0" err="1">
                <a:solidFill>
                  <a:srgbClr val="3333CC"/>
                </a:solidFill>
              </a:rPr>
              <a:t>Практичний</a:t>
            </a:r>
            <a:r>
              <a:rPr lang="ru-RU" sz="2000" b="1" dirty="0">
                <a:solidFill>
                  <a:srgbClr val="3333CC"/>
                </a:solidFill>
              </a:rPr>
              <a:t> </a:t>
            </a:r>
            <a:r>
              <a:rPr lang="ru-RU" sz="2000" b="1" dirty="0" err="1">
                <a:solidFill>
                  <a:srgbClr val="3333CC"/>
                </a:solidFill>
              </a:rPr>
              <a:t>сенс</a:t>
            </a:r>
            <a:r>
              <a:rPr lang="ru-RU" sz="2000" b="1" dirty="0">
                <a:solidFill>
                  <a:srgbClr val="3333CC"/>
                </a:solidFill>
              </a:rPr>
              <a:t> для </a:t>
            </a:r>
            <a:r>
              <a:rPr lang="ru-RU" sz="2000" b="1" dirty="0" err="1">
                <a:solidFill>
                  <a:srgbClr val="3333CC"/>
                </a:solidFill>
              </a:rPr>
              <a:t>клініки</a:t>
            </a:r>
            <a:endParaRPr lang="ru-RU" sz="2000" b="1" dirty="0">
              <a:solidFill>
                <a:srgbClr val="3333CC"/>
              </a:solidFill>
            </a:endParaRPr>
          </a:p>
          <a:p>
            <a:pPr>
              <a:buNone/>
            </a:pPr>
            <a:r>
              <a:rPr lang="ru-RU" sz="1600" b="1" dirty="0" err="1"/>
              <a:t>Придушення</a:t>
            </a:r>
            <a:r>
              <a:rPr lang="ru-RU" sz="1600" b="1" dirty="0"/>
              <a:t> </a:t>
            </a:r>
            <a:r>
              <a:rPr lang="ru-RU" sz="1600" b="1" dirty="0" err="1"/>
              <a:t>аритмії</a:t>
            </a:r>
            <a:r>
              <a:rPr lang="ru-RU" sz="1600" b="1" dirty="0"/>
              <a:t> — не </a:t>
            </a:r>
            <a:r>
              <a:rPr lang="ru-RU" sz="1600" b="1" dirty="0" err="1"/>
              <a:t>означає</a:t>
            </a:r>
            <a:r>
              <a:rPr lang="ru-RU" sz="1600" b="1" dirty="0"/>
              <a:t> </a:t>
            </a:r>
            <a:r>
              <a:rPr lang="ru-RU" sz="1600" b="1" dirty="0" err="1"/>
              <a:t>збереження</a:t>
            </a:r>
            <a:r>
              <a:rPr lang="ru-RU" sz="1600" b="1" dirty="0"/>
              <a:t> </a:t>
            </a:r>
            <a:r>
              <a:rPr lang="ru-RU" sz="1600" b="1" dirty="0" err="1"/>
              <a:t>життя</a:t>
            </a:r>
            <a:r>
              <a:rPr lang="ru-RU" sz="1600" b="1" dirty="0"/>
              <a:t>.</a:t>
            </a:r>
            <a:br>
              <a:rPr lang="ru-RU" sz="1600" b="1" dirty="0"/>
            </a:br>
            <a:r>
              <a:rPr lang="ru-RU" sz="1600" b="1" dirty="0" err="1"/>
              <a:t>Лікувати</a:t>
            </a:r>
            <a:r>
              <a:rPr lang="ru-RU" sz="1600" b="1" dirty="0"/>
              <a:t> </a:t>
            </a:r>
            <a:r>
              <a:rPr lang="ru-RU" sz="1600" b="1" dirty="0" err="1"/>
              <a:t>показник</a:t>
            </a:r>
            <a:r>
              <a:rPr lang="ru-RU" sz="1600" b="1" dirty="0"/>
              <a:t> ≠ </a:t>
            </a:r>
            <a:r>
              <a:rPr lang="ru-RU" sz="1600" b="1" dirty="0" err="1"/>
              <a:t>покращувати</a:t>
            </a:r>
            <a:r>
              <a:rPr lang="ru-RU" sz="1600" b="1" dirty="0"/>
              <a:t> прогноз.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2B53543-7691-33F7-0491-0FDFB2D8D9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957" y="49481"/>
            <a:ext cx="9144001" cy="68580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00F72B0-30BB-3FFE-79E4-034420A6177A}"/>
              </a:ext>
            </a:extLst>
          </p:cNvPr>
          <p:cNvSpPr txBox="1"/>
          <p:nvPr/>
        </p:nvSpPr>
        <p:spPr>
          <a:xfrm>
            <a:off x="123825" y="243572"/>
            <a:ext cx="88487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b="1" dirty="0">
                <a:solidFill>
                  <a:srgbClr val="3333CC"/>
                </a:solidFill>
              </a:rPr>
              <a:t>Механізм torsades de pointes (TdP)</a:t>
            </a:r>
            <a:endParaRPr lang="uk-UA" sz="2400" b="1" dirty="0">
              <a:solidFill>
                <a:srgbClr val="3333CC"/>
              </a:solidFill>
            </a:endParaRPr>
          </a:p>
          <a:p>
            <a:pPr algn="ctr"/>
            <a:r>
              <a:rPr lang="uk-UA" sz="1200" b="1" dirty="0">
                <a:solidFill>
                  <a:srgbClr val="3333CC"/>
                </a:solidFill>
              </a:rPr>
              <a:t>Лікарсько-індукована поліморфна </a:t>
            </a:r>
            <a:r>
              <a:rPr lang="uk-UA" sz="1200" b="1" dirty="0" err="1">
                <a:solidFill>
                  <a:srgbClr val="3333CC"/>
                </a:solidFill>
              </a:rPr>
              <a:t>шлуночкова</a:t>
            </a:r>
            <a:r>
              <a:rPr lang="uk-UA" sz="1200" b="1" dirty="0">
                <a:solidFill>
                  <a:srgbClr val="3333CC"/>
                </a:solidFill>
              </a:rPr>
              <a:t> тахікардія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50458E-9447-323A-9479-718F61852620}"/>
              </a:ext>
            </a:extLst>
          </p:cNvPr>
          <p:cNvSpPr txBox="1"/>
          <p:nvPr/>
        </p:nvSpPr>
        <p:spPr>
          <a:xfrm>
            <a:off x="223838" y="672390"/>
            <a:ext cx="8748712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C00000"/>
                </a:solidFill>
              </a:rPr>
              <a:t>Що таке </a:t>
            </a:r>
            <a:r>
              <a:rPr lang="en-US" b="1" dirty="0" err="1">
                <a:solidFill>
                  <a:srgbClr val="C00000"/>
                </a:solidFill>
              </a:rPr>
              <a:t>TdP</a:t>
            </a:r>
            <a:r>
              <a:rPr lang="en-US" b="1" dirty="0">
                <a:solidFill>
                  <a:srgbClr val="C00000"/>
                </a:solidFill>
              </a:rPr>
              <a:t>?</a:t>
            </a:r>
          </a:p>
          <a:p>
            <a:pPr>
              <a:buNone/>
            </a:pPr>
            <a:r>
              <a:rPr lang="en-US" sz="1400" dirty="0" err="1"/>
              <a:t>Torsades</a:t>
            </a:r>
            <a:r>
              <a:rPr lang="en-US" sz="1400" dirty="0"/>
              <a:t> de pointes — </a:t>
            </a:r>
            <a:r>
              <a:rPr lang="uk-UA" sz="1400" dirty="0"/>
              <a:t>це специфічна форма поліморфної </a:t>
            </a:r>
            <a:r>
              <a:rPr lang="uk-UA" sz="1400" dirty="0" err="1"/>
              <a:t>шлуночкової</a:t>
            </a:r>
            <a:r>
              <a:rPr lang="uk-UA" sz="1400" dirty="0"/>
              <a:t> тахікардії, яка виникає на фоні </a:t>
            </a:r>
            <a:r>
              <a:rPr lang="uk-UA" sz="1400" b="1" dirty="0"/>
              <a:t>подовженого інтервалу </a:t>
            </a:r>
            <a:r>
              <a:rPr lang="en-US" sz="1400" b="1" dirty="0"/>
              <a:t>QT</a:t>
            </a:r>
            <a:r>
              <a:rPr lang="en-US" sz="1400" dirty="0"/>
              <a:t>.</a:t>
            </a:r>
            <a:r>
              <a:rPr lang="uk-UA" sz="1400" dirty="0"/>
              <a:t> </a:t>
            </a:r>
            <a:r>
              <a:rPr lang="uk-UA" b="1" dirty="0">
                <a:solidFill>
                  <a:srgbClr val="3333CC"/>
                </a:solidFill>
              </a:rPr>
              <a:t>На ЕКГ: </a:t>
            </a:r>
            <a:r>
              <a:rPr lang="uk-UA" sz="1400" b="1" dirty="0"/>
              <a:t>характерне «закручування» комплексів </a:t>
            </a:r>
            <a:r>
              <a:rPr lang="en-US" sz="1400" b="1" dirty="0"/>
              <a:t>QRS </a:t>
            </a:r>
            <a:r>
              <a:rPr lang="uk-UA" sz="1400" b="1" dirty="0"/>
              <a:t>навколо ізолінії.</a:t>
            </a:r>
            <a:endParaRPr lang="uk-UA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CFD015-7875-5A2A-31CE-69018C73A366}"/>
              </a:ext>
            </a:extLst>
          </p:cNvPr>
          <p:cNvSpPr txBox="1"/>
          <p:nvPr/>
        </p:nvSpPr>
        <p:spPr>
          <a:xfrm>
            <a:off x="123825" y="1546650"/>
            <a:ext cx="4638674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3333CC"/>
                </a:solidFill>
              </a:rPr>
              <a:t>Що відбувається на клітинному рівні?</a:t>
            </a:r>
          </a:p>
          <a:p>
            <a:pPr>
              <a:buNone/>
            </a:pPr>
            <a:r>
              <a:rPr lang="uk-UA" sz="1600" b="1" dirty="0" err="1"/>
              <a:t>Антиаритмічні</a:t>
            </a:r>
            <a:r>
              <a:rPr lang="uk-UA" sz="1600" b="1" dirty="0"/>
              <a:t> класу </a:t>
            </a:r>
            <a:r>
              <a:rPr lang="en-US" sz="1600" b="1" dirty="0"/>
              <a:t>III</a:t>
            </a:r>
            <a:r>
              <a:rPr lang="uk-UA" sz="1600" b="1" dirty="0"/>
              <a:t> </a:t>
            </a:r>
            <a:r>
              <a:rPr lang="en-US" sz="1600" b="1" dirty="0"/>
              <a:t>(</a:t>
            </a:r>
            <a:r>
              <a:rPr lang="uk-UA" sz="1600" b="1" dirty="0" err="1"/>
              <a:t>соталол</a:t>
            </a:r>
            <a:r>
              <a:rPr lang="uk-UA" sz="1600" b="1" dirty="0"/>
              <a:t>, </a:t>
            </a:r>
            <a:r>
              <a:rPr lang="uk-UA" sz="1600" b="1" dirty="0" err="1"/>
              <a:t>дофетилід</a:t>
            </a:r>
            <a:r>
              <a:rPr lang="uk-UA" sz="1600" b="1" dirty="0"/>
              <a:t>, </a:t>
            </a:r>
            <a:r>
              <a:rPr lang="uk-UA" sz="1600" b="1" dirty="0" err="1"/>
              <a:t>ібутилід</a:t>
            </a:r>
            <a:r>
              <a:rPr lang="uk-UA" sz="1600" b="1" dirty="0"/>
              <a:t>) та деякі класу </a:t>
            </a:r>
            <a:r>
              <a:rPr lang="en-US" sz="1600" b="1" dirty="0"/>
              <a:t>IA</a:t>
            </a:r>
            <a:r>
              <a:rPr lang="uk-UA" sz="1600" b="1" dirty="0"/>
              <a:t> </a:t>
            </a:r>
            <a:r>
              <a:rPr lang="en-US" sz="1600" b="1" dirty="0"/>
              <a:t>(</a:t>
            </a:r>
            <a:r>
              <a:rPr lang="uk-UA" sz="1600" b="1" dirty="0" err="1"/>
              <a:t>хінідин</a:t>
            </a:r>
            <a:r>
              <a:rPr lang="uk-UA" sz="1600" b="1" dirty="0"/>
              <a:t>, </a:t>
            </a:r>
            <a:r>
              <a:rPr lang="uk-UA" sz="1600" b="1" dirty="0" err="1"/>
              <a:t>прокаїнамід</a:t>
            </a:r>
            <a:r>
              <a:rPr lang="uk-UA" sz="1600" b="1" dirty="0"/>
              <a:t>)       блокують </a:t>
            </a:r>
            <a:r>
              <a:rPr lang="en-US" sz="1600" b="1" dirty="0"/>
              <a:t>K⁺-</a:t>
            </a:r>
            <a:r>
              <a:rPr lang="uk-UA" sz="1600" b="1" dirty="0"/>
              <a:t>канали       подовжують фазу </a:t>
            </a:r>
            <a:r>
              <a:rPr lang="uk-UA" sz="1600" b="1" dirty="0" err="1"/>
              <a:t>реполяризації</a:t>
            </a:r>
            <a:r>
              <a:rPr lang="uk-UA" sz="1600" b="1" dirty="0"/>
              <a:t>       подовжують потенціал дії       подовжують </a:t>
            </a:r>
            <a:r>
              <a:rPr lang="en-US" sz="1600" b="1" dirty="0"/>
              <a:t>QT</a:t>
            </a:r>
          </a:p>
        </p:txBody>
      </p:sp>
      <p:cxnSp>
        <p:nvCxnSpPr>
          <p:cNvPr id="15" name="Пряма зі стрілкою 14">
            <a:extLst>
              <a:ext uri="{FF2B5EF4-FFF2-40B4-BE49-F238E27FC236}">
                <a16:creationId xmlns:a16="http://schemas.microsoft.com/office/drawing/2014/main" id="{A9B1B33F-DD80-1226-A4F1-B14A68B6E92E}"/>
              </a:ext>
            </a:extLst>
          </p:cNvPr>
          <p:cNvCxnSpPr/>
          <p:nvPr/>
        </p:nvCxnSpPr>
        <p:spPr>
          <a:xfrm>
            <a:off x="2019299" y="2495550"/>
            <a:ext cx="23336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>
            <a:extLst>
              <a:ext uri="{FF2B5EF4-FFF2-40B4-BE49-F238E27FC236}">
                <a16:creationId xmlns:a16="http://schemas.microsoft.com/office/drawing/2014/main" id="{2A2D68B7-6EF1-96D9-5A80-422847576017}"/>
              </a:ext>
            </a:extLst>
          </p:cNvPr>
          <p:cNvCxnSpPr/>
          <p:nvPr/>
        </p:nvCxnSpPr>
        <p:spPr>
          <a:xfrm>
            <a:off x="4150518" y="2781300"/>
            <a:ext cx="23336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 зі стрілкою 16">
            <a:extLst>
              <a:ext uri="{FF2B5EF4-FFF2-40B4-BE49-F238E27FC236}">
                <a16:creationId xmlns:a16="http://schemas.microsoft.com/office/drawing/2014/main" id="{2E991650-9BBC-4B35-6CD3-363283788F3A}"/>
              </a:ext>
            </a:extLst>
          </p:cNvPr>
          <p:cNvCxnSpPr/>
          <p:nvPr/>
        </p:nvCxnSpPr>
        <p:spPr>
          <a:xfrm>
            <a:off x="3917155" y="2495550"/>
            <a:ext cx="23336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 зі стрілкою 17">
            <a:extLst>
              <a:ext uri="{FF2B5EF4-FFF2-40B4-BE49-F238E27FC236}">
                <a16:creationId xmlns:a16="http://schemas.microsoft.com/office/drawing/2014/main" id="{A68D0398-8F41-177D-2F1B-5098BCC47CE4}"/>
              </a:ext>
            </a:extLst>
          </p:cNvPr>
          <p:cNvCxnSpPr/>
          <p:nvPr/>
        </p:nvCxnSpPr>
        <p:spPr>
          <a:xfrm>
            <a:off x="1504949" y="2705100"/>
            <a:ext cx="23336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2691D8A8-4013-7CFA-7F13-90AB4DE804F5}"/>
              </a:ext>
            </a:extLst>
          </p:cNvPr>
          <p:cNvSpPr txBox="1"/>
          <p:nvPr/>
        </p:nvSpPr>
        <p:spPr>
          <a:xfrm>
            <a:off x="4855370" y="1509458"/>
            <a:ext cx="396716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3333CC"/>
                </a:solidFill>
              </a:rPr>
              <a:t>Рання </a:t>
            </a:r>
            <a:r>
              <a:rPr lang="uk-UA" b="1" dirty="0" err="1">
                <a:solidFill>
                  <a:srgbClr val="3333CC"/>
                </a:solidFill>
              </a:rPr>
              <a:t>післядеполяризація</a:t>
            </a:r>
            <a:r>
              <a:rPr lang="uk-UA" b="1" dirty="0">
                <a:solidFill>
                  <a:srgbClr val="3333CC"/>
                </a:solidFill>
              </a:rPr>
              <a:t> (</a:t>
            </a:r>
            <a:r>
              <a:rPr lang="en-US" b="1" dirty="0">
                <a:solidFill>
                  <a:srgbClr val="3333CC"/>
                </a:solidFill>
              </a:rPr>
              <a:t>EAD)</a:t>
            </a:r>
          </a:p>
          <a:p>
            <a:pPr>
              <a:buNone/>
            </a:pPr>
            <a:r>
              <a:rPr lang="uk-UA" sz="1600" b="1" dirty="0"/>
              <a:t>При надмірному подовженні </a:t>
            </a:r>
            <a:r>
              <a:rPr lang="uk-UA" sz="1600" b="1" dirty="0" err="1"/>
              <a:t>реполяризації</a:t>
            </a:r>
            <a:r>
              <a:rPr lang="uk-UA" sz="1600" b="1" dirty="0"/>
              <a:t> виникають:</a:t>
            </a:r>
          </a:p>
          <a:p>
            <a:pPr>
              <a:buNone/>
            </a:pPr>
            <a:r>
              <a:rPr lang="uk-UA" sz="1600" b="1" dirty="0"/>
              <a:t>👉 </a:t>
            </a:r>
            <a:r>
              <a:rPr lang="en-US" sz="1600" b="1" dirty="0"/>
              <a:t>Early Afterdepolarizations (EAD)</a:t>
            </a:r>
            <a:br>
              <a:rPr lang="en-US" sz="1600" b="1" dirty="0"/>
            </a:br>
            <a:r>
              <a:rPr lang="uk-UA" sz="1600" b="1" dirty="0"/>
              <a:t>👉 повторне збудження під час фази 2–3</a:t>
            </a:r>
          </a:p>
          <a:p>
            <a:pPr>
              <a:buNone/>
            </a:pPr>
            <a:r>
              <a:rPr lang="uk-UA" sz="1600" b="1" dirty="0"/>
              <a:t>Це створює тригер для аритмії.</a:t>
            </a:r>
            <a:endParaRPr lang="uk-UA" b="1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C46C087-F6E0-DC11-ED55-4141FE202B7E}"/>
              </a:ext>
            </a:extLst>
          </p:cNvPr>
          <p:cNvSpPr txBox="1"/>
          <p:nvPr/>
        </p:nvSpPr>
        <p:spPr>
          <a:xfrm>
            <a:off x="116683" y="3140674"/>
            <a:ext cx="4638674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A50021"/>
                </a:solidFill>
              </a:rPr>
              <a:t>Фактори ризику </a:t>
            </a:r>
            <a:r>
              <a:rPr lang="en-US" b="1" dirty="0" err="1">
                <a:solidFill>
                  <a:srgbClr val="A50021"/>
                </a:solidFill>
              </a:rPr>
              <a:t>TdP</a:t>
            </a:r>
            <a:endParaRPr lang="en-US" b="1" dirty="0">
              <a:solidFill>
                <a:srgbClr val="A5002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uk-UA" sz="1600" b="1" dirty="0" err="1"/>
              <a:t>Гіпокаліємія</a:t>
            </a:r>
            <a:endParaRPr lang="uk-UA" sz="16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uk-UA" sz="1600" b="1" dirty="0" err="1"/>
              <a:t>Гіпомагніємія</a:t>
            </a:r>
            <a:endParaRPr lang="uk-UA" sz="16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uk-UA" sz="1600" b="1" dirty="0"/>
              <a:t>Брадикардія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600" b="1" dirty="0"/>
              <a:t>Жіноча стать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600" b="1" dirty="0"/>
              <a:t>Комбінація препаратів, що подовжують </a:t>
            </a:r>
            <a:r>
              <a:rPr lang="en-US" sz="1600" b="1" dirty="0"/>
              <a:t>QT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600" b="1" dirty="0"/>
              <a:t>Вроджений подовжений </a:t>
            </a:r>
            <a:r>
              <a:rPr lang="en-US" sz="1600" b="1" dirty="0"/>
              <a:t>QT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600" b="1" dirty="0"/>
              <a:t>Структурне ураження міокарда</a:t>
            </a:r>
            <a:endParaRPr lang="uk-UA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8C273BC-24EB-C2CF-2F67-2297A24B10ED}"/>
              </a:ext>
            </a:extLst>
          </p:cNvPr>
          <p:cNvSpPr txBox="1"/>
          <p:nvPr/>
        </p:nvSpPr>
        <p:spPr>
          <a:xfrm>
            <a:off x="4872040" y="3686198"/>
            <a:ext cx="410051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 err="1">
                <a:solidFill>
                  <a:srgbClr val="3333CC"/>
                </a:solidFill>
              </a:rPr>
              <a:t>Клінічне</a:t>
            </a:r>
            <a:r>
              <a:rPr lang="ru-RU" b="1" dirty="0">
                <a:solidFill>
                  <a:srgbClr val="3333CC"/>
                </a:solidFill>
              </a:rPr>
              <a:t> </a:t>
            </a:r>
            <a:r>
              <a:rPr lang="ru-RU" b="1" dirty="0" err="1">
                <a:solidFill>
                  <a:srgbClr val="3333CC"/>
                </a:solidFill>
              </a:rPr>
              <a:t>значення</a:t>
            </a:r>
            <a:endParaRPr lang="ru-RU" b="1" dirty="0">
              <a:solidFill>
                <a:srgbClr val="3333CC"/>
              </a:solidFill>
            </a:endParaRPr>
          </a:p>
          <a:p>
            <a:pPr>
              <a:buNone/>
            </a:pPr>
            <a:r>
              <a:rPr lang="ru-RU" sz="1600" b="1" dirty="0" err="1"/>
              <a:t>TdP</a:t>
            </a:r>
            <a:r>
              <a:rPr lang="ru-RU" sz="1600" b="1" dirty="0"/>
              <a:t> </a:t>
            </a:r>
            <a:r>
              <a:rPr lang="ru-RU" sz="1600" b="1" dirty="0" err="1"/>
              <a:t>може</a:t>
            </a:r>
            <a:r>
              <a:rPr lang="ru-RU" sz="1600" b="1" dirty="0"/>
              <a:t> бути </a:t>
            </a:r>
            <a:r>
              <a:rPr lang="ru-RU" sz="1600" b="1" dirty="0" err="1"/>
              <a:t>самообмежуваною</a:t>
            </a:r>
            <a:r>
              <a:rPr lang="ru-RU" sz="1600" b="1" dirty="0"/>
              <a:t>,</a:t>
            </a:r>
            <a:br>
              <a:rPr lang="ru-RU" sz="1600" b="1" dirty="0"/>
            </a:br>
            <a:r>
              <a:rPr lang="ru-RU" sz="1600" b="1" dirty="0" err="1"/>
              <a:t>але</a:t>
            </a:r>
            <a:r>
              <a:rPr lang="ru-RU" sz="1600" b="1" dirty="0"/>
              <a:t> </a:t>
            </a:r>
            <a:r>
              <a:rPr lang="ru-RU" sz="1600" b="1" dirty="0" err="1"/>
              <a:t>може</a:t>
            </a:r>
            <a:r>
              <a:rPr lang="ru-RU" sz="1600" b="1" dirty="0"/>
              <a:t> перейти у </a:t>
            </a:r>
            <a:r>
              <a:rPr lang="ru-RU" sz="1600" b="1" dirty="0" err="1"/>
              <a:t>фібриляцію</a:t>
            </a:r>
            <a:r>
              <a:rPr lang="ru-RU" sz="1600" b="1" dirty="0"/>
              <a:t> </a:t>
            </a:r>
            <a:r>
              <a:rPr lang="ru-RU" sz="1600" b="1" dirty="0" err="1"/>
              <a:t>шлуночків</a:t>
            </a:r>
            <a:r>
              <a:rPr lang="ru-RU" sz="1600" b="1" dirty="0"/>
              <a:t> → </a:t>
            </a:r>
            <a:r>
              <a:rPr lang="ru-RU" sz="1600" b="1" dirty="0" err="1"/>
              <a:t>раптова</a:t>
            </a:r>
            <a:r>
              <a:rPr lang="ru-RU" sz="1600" b="1" dirty="0"/>
              <a:t> смерть.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E27ACBC-733E-A660-987A-A5D78CB8CB75}"/>
              </a:ext>
            </a:extLst>
          </p:cNvPr>
          <p:cNvSpPr txBox="1"/>
          <p:nvPr/>
        </p:nvSpPr>
        <p:spPr>
          <a:xfrm>
            <a:off x="2172891" y="5364432"/>
            <a:ext cx="479821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>
                <a:solidFill>
                  <a:srgbClr val="C00000"/>
                </a:solidFill>
              </a:rPr>
              <a:t>ВИСНОВОК:</a:t>
            </a:r>
          </a:p>
          <a:p>
            <a:pPr>
              <a:buNone/>
            </a:pPr>
            <a:r>
              <a:rPr lang="ru-RU" b="1" dirty="0" err="1"/>
              <a:t>Подовження</a:t>
            </a:r>
            <a:r>
              <a:rPr lang="ru-RU" b="1" dirty="0"/>
              <a:t> QT — </a:t>
            </a:r>
            <a:r>
              <a:rPr lang="ru-RU" b="1" dirty="0" err="1"/>
              <a:t>це</a:t>
            </a:r>
            <a:r>
              <a:rPr lang="ru-RU" b="1" dirty="0"/>
              <a:t> не просто цифра на ЕКГ.</a:t>
            </a:r>
            <a:br>
              <a:rPr lang="ru-RU" b="1" dirty="0"/>
            </a:br>
            <a:r>
              <a:rPr lang="ru-RU" b="1" dirty="0" err="1"/>
              <a:t>Це</a:t>
            </a:r>
            <a:r>
              <a:rPr lang="ru-RU" b="1" dirty="0"/>
              <a:t> маркер </a:t>
            </a:r>
            <a:r>
              <a:rPr lang="ru-RU" b="1" dirty="0" err="1"/>
              <a:t>електричної</a:t>
            </a:r>
            <a:r>
              <a:rPr lang="ru-RU" b="1" dirty="0"/>
              <a:t> </a:t>
            </a:r>
            <a:r>
              <a:rPr lang="ru-RU" b="1" dirty="0" err="1"/>
              <a:t>нестабільності</a:t>
            </a:r>
            <a:r>
              <a:rPr lang="ru-RU" b="1" dirty="0"/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371600" y="1097280"/>
            <a:ext cx="325961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50001E"/>
                </a:solidFill>
                <a:latin typeface="Arial"/>
              </a:defRPr>
            </a:pPr>
            <a:r>
              <a:rPr dirty="0" err="1"/>
              <a:t>Заоловок</a:t>
            </a:r>
            <a:r>
              <a:rPr dirty="0"/>
              <a:t> </a:t>
            </a:r>
            <a:r>
              <a:rPr dirty="0" err="1"/>
              <a:t>слайду</a:t>
            </a:r>
            <a:endParaRPr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C4818A-1276-74D3-CF7C-9A14A5165E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430" y="-120897"/>
            <a:ext cx="9144001" cy="68580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97288B-4C42-6EB9-C798-72540A4A548D}"/>
              </a:ext>
            </a:extLst>
          </p:cNvPr>
          <p:cNvSpPr txBox="1"/>
          <p:nvPr/>
        </p:nvSpPr>
        <p:spPr>
          <a:xfrm>
            <a:off x="788179" y="61658"/>
            <a:ext cx="8077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3333CC"/>
                </a:solidFill>
              </a:rPr>
              <a:t>Антиаритмічні</a:t>
            </a:r>
            <a:r>
              <a:rPr lang="ru-RU" sz="2400" b="1" dirty="0">
                <a:solidFill>
                  <a:srgbClr val="3333CC"/>
                </a:solidFill>
              </a:rPr>
              <a:t> </a:t>
            </a:r>
            <a:r>
              <a:rPr lang="ru-RU" sz="2400" b="1" dirty="0" err="1">
                <a:solidFill>
                  <a:srgbClr val="3333CC"/>
                </a:solidFill>
              </a:rPr>
              <a:t>засоби</a:t>
            </a:r>
            <a:r>
              <a:rPr lang="ru-RU" sz="2400" b="1" dirty="0">
                <a:solidFill>
                  <a:srgbClr val="3333CC"/>
                </a:solidFill>
              </a:rPr>
              <a:t>: </a:t>
            </a:r>
            <a:r>
              <a:rPr lang="ru-RU" sz="2400" b="1" dirty="0" err="1">
                <a:solidFill>
                  <a:srgbClr val="3333CC"/>
                </a:solidFill>
              </a:rPr>
              <a:t>принципи</a:t>
            </a:r>
            <a:r>
              <a:rPr lang="ru-RU" sz="2400" b="1" dirty="0">
                <a:solidFill>
                  <a:srgbClr val="3333CC"/>
                </a:solidFill>
              </a:rPr>
              <a:t> </a:t>
            </a:r>
            <a:r>
              <a:rPr lang="ru-RU" sz="2400" b="1" dirty="0" err="1">
                <a:solidFill>
                  <a:srgbClr val="3333CC"/>
                </a:solidFill>
              </a:rPr>
              <a:t>безпечного</a:t>
            </a:r>
            <a:r>
              <a:rPr lang="ru-RU" sz="2400" b="1" dirty="0">
                <a:solidFill>
                  <a:srgbClr val="3333CC"/>
                </a:solidFill>
              </a:rPr>
              <a:t> </a:t>
            </a:r>
            <a:r>
              <a:rPr lang="ru-RU" sz="2400" b="1" dirty="0" err="1">
                <a:solidFill>
                  <a:srgbClr val="3333CC"/>
                </a:solidFill>
              </a:rPr>
              <a:t>призначення</a:t>
            </a:r>
            <a:endParaRPr lang="uk-UA" sz="2400" b="1" dirty="0">
              <a:solidFill>
                <a:srgbClr val="3333CC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E5F480-519A-AC5A-1910-30E1D48D50FB}"/>
              </a:ext>
            </a:extLst>
          </p:cNvPr>
          <p:cNvSpPr txBox="1"/>
          <p:nvPr/>
        </p:nvSpPr>
        <p:spPr>
          <a:xfrm>
            <a:off x="234393" y="566906"/>
            <a:ext cx="463867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3333CC"/>
                </a:solidFill>
              </a:rPr>
              <a:t>1. Оцінка перед призначенням</a:t>
            </a:r>
          </a:p>
          <a:p>
            <a:pPr>
              <a:buNone/>
            </a:pPr>
            <a:r>
              <a:rPr lang="uk-UA" dirty="0"/>
              <a:t>✔ Чи є структурне ураження міокарда?</a:t>
            </a:r>
            <a:br>
              <a:rPr lang="uk-UA" dirty="0"/>
            </a:br>
            <a:r>
              <a:rPr lang="uk-UA" dirty="0"/>
              <a:t>✔ Чи є знижена фракція викиду?</a:t>
            </a:r>
            <a:br>
              <a:rPr lang="uk-UA" dirty="0"/>
            </a:br>
            <a:r>
              <a:rPr lang="uk-UA" dirty="0"/>
              <a:t>✔ Чи є електролітні порушення?</a:t>
            </a:r>
            <a:br>
              <a:rPr lang="uk-UA" dirty="0"/>
            </a:br>
            <a:r>
              <a:rPr lang="uk-UA" dirty="0"/>
              <a:t>✔ Чи подовжений </a:t>
            </a:r>
            <a:r>
              <a:rPr lang="en-US" dirty="0"/>
              <a:t>QT </a:t>
            </a:r>
            <a:r>
              <a:rPr lang="uk-UA" dirty="0"/>
              <a:t>до лікування?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EB7C60-1EB5-3004-D4E4-73A2AC6B9662}"/>
              </a:ext>
            </a:extLst>
          </p:cNvPr>
          <p:cNvSpPr txBox="1"/>
          <p:nvPr/>
        </p:nvSpPr>
        <p:spPr>
          <a:xfrm>
            <a:off x="4826779" y="687067"/>
            <a:ext cx="430179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3333CC"/>
                </a:solidFill>
              </a:rPr>
              <a:t>2. Уникати класу </a:t>
            </a:r>
            <a:r>
              <a:rPr lang="en-US" b="1" dirty="0">
                <a:solidFill>
                  <a:srgbClr val="3333CC"/>
                </a:solidFill>
              </a:rPr>
              <a:t>IC </a:t>
            </a:r>
            <a:r>
              <a:rPr lang="uk-UA" b="1" dirty="0">
                <a:solidFill>
                  <a:srgbClr val="3333CC"/>
                </a:solidFill>
              </a:rPr>
              <a:t>при: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Перенесеному інфаркті міокарда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Ішемічній хворобі серця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Кардіоміопатіях</a:t>
            </a:r>
          </a:p>
          <a:p>
            <a:pPr>
              <a:buNone/>
            </a:pPr>
            <a:r>
              <a:rPr lang="uk-UA" dirty="0"/>
              <a:t>(висновки після </a:t>
            </a:r>
            <a:r>
              <a:rPr lang="en-US" dirty="0"/>
              <a:t>CAST)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E9A1C62-B9D3-01D3-37A5-00B21597105A}"/>
              </a:ext>
            </a:extLst>
          </p:cNvPr>
          <p:cNvSpPr txBox="1"/>
          <p:nvPr/>
        </p:nvSpPr>
        <p:spPr>
          <a:xfrm>
            <a:off x="248679" y="2197538"/>
            <a:ext cx="364704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3333CC"/>
                </a:solidFill>
              </a:rPr>
              <a:t>3. Моніторинг під час терапії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dirty="0"/>
              <a:t>ЕКГ (</a:t>
            </a:r>
            <a:r>
              <a:rPr lang="en-US" dirty="0"/>
              <a:t>QRS, QT)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dirty="0"/>
              <a:t>Рівень калію та магнію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dirty="0"/>
              <a:t>Функція нирок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dirty="0"/>
              <a:t>Лікарські взаємодії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9DCBACB-3551-5142-EC27-479084614969}"/>
              </a:ext>
            </a:extLst>
          </p:cNvPr>
          <p:cNvSpPr txBox="1"/>
          <p:nvPr/>
        </p:nvSpPr>
        <p:spPr>
          <a:xfrm>
            <a:off x="4491040" y="2357675"/>
            <a:ext cx="46386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>
                <a:solidFill>
                  <a:srgbClr val="3333CC"/>
                </a:solidFill>
              </a:rPr>
              <a:t>4. Коли </a:t>
            </a:r>
            <a:r>
              <a:rPr lang="ru-RU" b="1" dirty="0" err="1">
                <a:solidFill>
                  <a:srgbClr val="3333CC"/>
                </a:solidFill>
              </a:rPr>
              <a:t>краще</a:t>
            </a:r>
            <a:r>
              <a:rPr lang="ru-RU" b="1" dirty="0">
                <a:solidFill>
                  <a:srgbClr val="3333CC"/>
                </a:solidFill>
              </a:rPr>
              <a:t> не </a:t>
            </a:r>
            <a:r>
              <a:rPr lang="ru-RU" b="1" dirty="0" err="1">
                <a:solidFill>
                  <a:srgbClr val="3333CC"/>
                </a:solidFill>
              </a:rPr>
              <a:t>лікувати</a:t>
            </a:r>
            <a:r>
              <a:rPr lang="ru-RU" b="1" dirty="0">
                <a:solidFill>
                  <a:srgbClr val="3333CC"/>
                </a:solidFill>
              </a:rPr>
              <a:t> </a:t>
            </a:r>
            <a:r>
              <a:rPr lang="ru-RU" b="1" dirty="0" err="1">
                <a:solidFill>
                  <a:srgbClr val="3333CC"/>
                </a:solidFill>
              </a:rPr>
              <a:t>фармакологічно</a:t>
            </a:r>
            <a:r>
              <a:rPr lang="ru-RU" b="1" dirty="0">
                <a:solidFill>
                  <a:srgbClr val="3333CC"/>
                </a:solidFill>
              </a:rPr>
              <a:t>?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err="1"/>
              <a:t>Безсимптомні</a:t>
            </a:r>
            <a:r>
              <a:rPr lang="ru-RU" dirty="0"/>
              <a:t> </a:t>
            </a:r>
            <a:r>
              <a:rPr lang="ru-RU" dirty="0" err="1"/>
              <a:t>екстрасистоли</a:t>
            </a:r>
            <a:endParaRPr lang="ru-RU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err="1"/>
              <a:t>Низький</a:t>
            </a:r>
            <a:r>
              <a:rPr lang="ru-RU" dirty="0"/>
              <a:t> </a:t>
            </a:r>
            <a:r>
              <a:rPr lang="ru-RU" dirty="0" err="1"/>
              <a:t>ризик</a:t>
            </a:r>
            <a:r>
              <a:rPr lang="ru-RU" dirty="0"/>
              <a:t> </a:t>
            </a:r>
            <a:r>
              <a:rPr lang="ru-RU" dirty="0" err="1"/>
              <a:t>раптової</a:t>
            </a:r>
            <a:r>
              <a:rPr lang="ru-RU" dirty="0"/>
              <a:t> </a:t>
            </a:r>
            <a:r>
              <a:rPr lang="ru-RU" dirty="0" err="1"/>
              <a:t>смерті</a:t>
            </a:r>
            <a:endParaRPr lang="ru-RU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/>
              <a:t>Коли </a:t>
            </a:r>
            <a:r>
              <a:rPr lang="ru-RU" dirty="0" err="1"/>
              <a:t>ризик</a:t>
            </a:r>
            <a:r>
              <a:rPr lang="ru-RU" dirty="0"/>
              <a:t> препарату </a:t>
            </a:r>
            <a:r>
              <a:rPr lang="ru-RU" dirty="0" err="1"/>
              <a:t>перевищує</a:t>
            </a:r>
            <a:r>
              <a:rPr lang="ru-RU" dirty="0"/>
              <a:t> </a:t>
            </a:r>
            <a:r>
              <a:rPr lang="ru-RU" dirty="0" err="1"/>
              <a:t>користь</a:t>
            </a:r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504F23D-4B2A-D5FA-96B1-15A3B01FAB82}"/>
              </a:ext>
            </a:extLst>
          </p:cNvPr>
          <p:cNvSpPr txBox="1"/>
          <p:nvPr/>
        </p:nvSpPr>
        <p:spPr>
          <a:xfrm>
            <a:off x="234393" y="3986219"/>
            <a:ext cx="459238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dirty="0">
                <a:solidFill>
                  <a:srgbClr val="C00000"/>
                </a:solidFill>
              </a:rPr>
              <a:t>ВИСНОВОК:</a:t>
            </a:r>
          </a:p>
          <a:p>
            <a:pPr>
              <a:buNone/>
            </a:pPr>
            <a:r>
              <a:rPr lang="ru-RU" sz="2000" b="1" dirty="0"/>
              <a:t>Мета </a:t>
            </a:r>
            <a:r>
              <a:rPr lang="ru-RU" sz="2000" b="1" dirty="0" err="1"/>
              <a:t>антиаритмічної</a:t>
            </a:r>
            <a:r>
              <a:rPr lang="ru-RU" sz="2000" b="1" dirty="0"/>
              <a:t> </a:t>
            </a:r>
            <a:r>
              <a:rPr lang="ru-RU" sz="2000" b="1" dirty="0" err="1"/>
              <a:t>терапії</a:t>
            </a:r>
            <a:r>
              <a:rPr lang="ru-RU" sz="2000" b="1" dirty="0"/>
              <a:t> — не </a:t>
            </a:r>
            <a:r>
              <a:rPr lang="ru-RU" sz="2000" b="1" dirty="0" err="1"/>
              <a:t>приглушити</a:t>
            </a:r>
            <a:r>
              <a:rPr lang="ru-RU" sz="2000" b="1" dirty="0"/>
              <a:t> ЕКГ, а </a:t>
            </a:r>
            <a:r>
              <a:rPr lang="ru-RU" sz="2000" b="1" dirty="0" err="1"/>
              <a:t>зменшити</a:t>
            </a:r>
            <a:r>
              <a:rPr lang="ru-RU" sz="2000" b="1" dirty="0"/>
              <a:t> </a:t>
            </a:r>
            <a:r>
              <a:rPr lang="ru-RU" sz="2000" b="1" dirty="0" err="1"/>
              <a:t>ризик</a:t>
            </a:r>
            <a:r>
              <a:rPr lang="ru-RU" sz="2000" b="1" dirty="0"/>
              <a:t> </a:t>
            </a:r>
            <a:r>
              <a:rPr lang="ru-RU" sz="2000" b="1" dirty="0" err="1"/>
              <a:t>раптової</a:t>
            </a:r>
            <a:r>
              <a:rPr lang="ru-RU" sz="2000" b="1" dirty="0"/>
              <a:t> </a:t>
            </a:r>
            <a:r>
              <a:rPr lang="ru-RU" sz="2000" b="1" dirty="0" err="1"/>
              <a:t>смерті</a:t>
            </a:r>
            <a:r>
              <a:rPr lang="ru-RU" sz="2000" b="1" dirty="0"/>
              <a:t> та </a:t>
            </a:r>
            <a:r>
              <a:rPr lang="ru-RU" sz="2000" b="1" dirty="0" err="1"/>
              <a:t>покращити</a:t>
            </a:r>
            <a:r>
              <a:rPr lang="ru-RU" sz="2000" b="1" dirty="0"/>
              <a:t> прогноз.</a:t>
            </a:r>
          </a:p>
        </p:txBody>
      </p:sp>
      <p:pic>
        <p:nvPicPr>
          <p:cNvPr id="20" name="Рисунок 19" descr="Зображення, що містить візерунок, квадрат, Графіка, піксель&#10;&#10;Вміст на основі ШІ може бути неправильним.">
            <a:extLst>
              <a:ext uri="{FF2B5EF4-FFF2-40B4-BE49-F238E27FC236}">
                <a16:creationId xmlns:a16="http://schemas.microsoft.com/office/drawing/2014/main" id="{81DCF4A2-11DD-67FB-49FB-329D5E248D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035" y="4131961"/>
            <a:ext cx="1596632" cy="159663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E242C4E-4960-C67F-9144-0C19E10B5C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97BA2DF-CC2B-C0A2-1258-30C76017B5B9}"/>
              </a:ext>
            </a:extLst>
          </p:cNvPr>
          <p:cNvSpPr txBox="1"/>
          <p:nvPr/>
        </p:nvSpPr>
        <p:spPr>
          <a:xfrm>
            <a:off x="1010653" y="120469"/>
            <a:ext cx="730316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dirty="0" err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Серцеві</a:t>
            </a:r>
            <a:r>
              <a:rPr lang="ru-RU" sz="2000" b="1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глікозиди</a:t>
            </a:r>
            <a:r>
              <a:rPr lang="ru-RU" sz="2000" b="1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b="1" dirty="0" err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ефективність</a:t>
            </a:r>
            <a:r>
              <a:rPr lang="ru-RU" sz="2000" b="1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2000" b="1" dirty="0" err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межі</a:t>
            </a:r>
            <a:r>
              <a:rPr lang="ru-RU" sz="2000" b="1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токсичності</a:t>
            </a:r>
            <a:endParaRPr lang="ru-RU" sz="2000" b="1" dirty="0">
              <a:solidFill>
                <a:srgbClr val="A500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43385F-7762-6DBE-4392-F3AB208DE57D}"/>
              </a:ext>
            </a:extLst>
          </p:cNvPr>
          <p:cNvSpPr txBox="1"/>
          <p:nvPr/>
        </p:nvSpPr>
        <p:spPr>
          <a:xfrm>
            <a:off x="1344531" y="551536"/>
            <a:ext cx="678581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/>
              <a:t>📌 </a:t>
            </a:r>
            <a:r>
              <a:rPr lang="ru-RU" sz="2800" b="1" dirty="0"/>
              <a:t>Дигоксин</a:t>
            </a:r>
            <a:r>
              <a:rPr lang="ru-RU" dirty="0"/>
              <a:t> (у </a:t>
            </a:r>
            <a:r>
              <a:rPr lang="ru-RU" dirty="0" err="1"/>
              <a:t>клінічній</a:t>
            </a:r>
            <a:r>
              <a:rPr lang="ru-RU" dirty="0"/>
              <a:t> </a:t>
            </a:r>
            <a:r>
              <a:rPr lang="ru-RU" dirty="0" err="1"/>
              <a:t>практиці</a:t>
            </a:r>
            <a:r>
              <a:rPr lang="ru-RU" dirty="0"/>
              <a:t> </a:t>
            </a:r>
            <a:r>
              <a:rPr lang="ru-RU" dirty="0" err="1"/>
              <a:t>найчастіше</a:t>
            </a:r>
            <a:r>
              <a:rPr lang="ru-RU" dirty="0"/>
              <a:t>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9F94DE-C24E-67EE-6AC8-52D187882293}"/>
              </a:ext>
            </a:extLst>
          </p:cNvPr>
          <p:cNvSpPr txBox="1"/>
          <p:nvPr/>
        </p:nvSpPr>
        <p:spPr>
          <a:xfrm>
            <a:off x="306806" y="1048351"/>
            <a:ext cx="4430630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Механізм дії</a:t>
            </a:r>
          </a:p>
          <a:p>
            <a:pPr>
              <a:buNone/>
            </a:pPr>
            <a:r>
              <a:rPr lang="uk-UA" sz="1600" b="1" dirty="0" err="1"/>
              <a:t>Інгібування</a:t>
            </a:r>
            <a:r>
              <a:rPr lang="uk-UA" sz="1600" b="1" dirty="0"/>
              <a:t> </a:t>
            </a:r>
            <a:r>
              <a:rPr lang="en-US" sz="1600" b="1" dirty="0"/>
              <a:t>Na⁺/K⁺-</a:t>
            </a:r>
            <a:r>
              <a:rPr lang="uk-UA" sz="1600" b="1" dirty="0" err="1"/>
              <a:t>АТФази</a:t>
            </a:r>
            <a:r>
              <a:rPr lang="uk-UA" sz="1600" b="1" dirty="0"/>
              <a:t>, ↑ внутрішньоклітинного </a:t>
            </a:r>
            <a:r>
              <a:rPr lang="en-US" sz="1600" b="1" dirty="0"/>
              <a:t>Na⁺</a:t>
            </a:r>
            <a:r>
              <a:rPr lang="uk-UA" sz="1600" b="1" dirty="0"/>
              <a:t>, </a:t>
            </a:r>
            <a:r>
              <a:rPr lang="en-US" sz="1600" b="1" dirty="0"/>
              <a:t>↓ </a:t>
            </a:r>
            <a:r>
              <a:rPr lang="uk-UA" sz="1600" b="1" dirty="0"/>
              <a:t>активності </a:t>
            </a:r>
            <a:r>
              <a:rPr lang="en-US" sz="1600" b="1" dirty="0"/>
              <a:t>Na⁺/Ca²⁺-</a:t>
            </a:r>
            <a:r>
              <a:rPr lang="uk-UA" sz="1600" b="1" dirty="0"/>
              <a:t>обміну ,  ↑ внутрішньоклітинного </a:t>
            </a:r>
            <a:r>
              <a:rPr lang="en-US" sz="1600" b="1" dirty="0"/>
              <a:t>Ca²⁺</a:t>
            </a:r>
            <a:br>
              <a:rPr lang="en-US" sz="1600" b="1" dirty="0"/>
            </a:br>
            <a:r>
              <a:rPr lang="en-US" sz="1600" b="1" dirty="0"/>
              <a:t>↑ </a:t>
            </a:r>
            <a:r>
              <a:rPr lang="uk-UA" sz="1600" b="1" dirty="0"/>
              <a:t>скоротливості міокарда (позитивний </a:t>
            </a:r>
            <a:r>
              <a:rPr lang="uk-UA" sz="1600" b="1" dirty="0" err="1"/>
              <a:t>інотропний</a:t>
            </a:r>
            <a:r>
              <a:rPr lang="uk-UA" sz="1600" b="1" dirty="0"/>
              <a:t> ефект)</a:t>
            </a:r>
          </a:p>
          <a:p>
            <a:pPr>
              <a:buNone/>
            </a:pPr>
            <a:r>
              <a:rPr lang="uk-UA" sz="1600" b="1" dirty="0"/>
              <a:t>Додатково:</a:t>
            </a:r>
            <a:br>
              <a:rPr lang="uk-UA" sz="1600" b="1" dirty="0"/>
            </a:br>
            <a:r>
              <a:rPr lang="uk-UA" sz="1600" b="1" dirty="0"/>
              <a:t>↑ тонусу блукаючого </a:t>
            </a:r>
            <a:r>
              <a:rPr lang="uk-UA" sz="1600" b="1" dirty="0" err="1"/>
              <a:t>нерва</a:t>
            </a:r>
            <a:r>
              <a:rPr lang="uk-UA" sz="1600" b="1" dirty="0"/>
              <a:t> → ↓ ЧСС, ↓ </a:t>
            </a:r>
            <a:r>
              <a:rPr lang="en-US" sz="1600" b="1" dirty="0"/>
              <a:t>AV-</a:t>
            </a:r>
            <a:r>
              <a:rPr lang="uk-UA" sz="1600" b="1" dirty="0"/>
              <a:t>провідності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D35A261-FE02-817E-D208-BA5963849F12}"/>
              </a:ext>
            </a:extLst>
          </p:cNvPr>
          <p:cNvSpPr txBox="1"/>
          <p:nvPr/>
        </p:nvSpPr>
        <p:spPr>
          <a:xfrm>
            <a:off x="4794586" y="1048351"/>
            <a:ext cx="443063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 err="1">
                <a:solidFill>
                  <a:srgbClr val="003399"/>
                </a:solidFill>
              </a:rPr>
              <a:t>Клінічні</a:t>
            </a:r>
            <a:r>
              <a:rPr lang="ru-RU" b="1" dirty="0">
                <a:solidFill>
                  <a:srgbClr val="003399"/>
                </a:solidFill>
              </a:rPr>
              <a:t> </a:t>
            </a:r>
            <a:r>
              <a:rPr lang="ru-RU" b="1" dirty="0" err="1">
                <a:solidFill>
                  <a:srgbClr val="003399"/>
                </a:solidFill>
              </a:rPr>
              <a:t>показання</a:t>
            </a:r>
            <a:endParaRPr lang="ru-RU" b="1" dirty="0">
              <a:solidFill>
                <a:srgbClr val="003399"/>
              </a:solidFill>
            </a:endParaRPr>
          </a:p>
          <a:p>
            <a:pPr>
              <a:buNone/>
            </a:pPr>
            <a:r>
              <a:rPr lang="ru-RU" dirty="0"/>
              <a:t>✔ </a:t>
            </a:r>
            <a:r>
              <a:rPr lang="ru-RU" b="1" dirty="0" err="1"/>
              <a:t>Хронічна</a:t>
            </a:r>
            <a:r>
              <a:rPr lang="ru-RU" b="1" dirty="0"/>
              <a:t> </a:t>
            </a:r>
            <a:r>
              <a:rPr lang="ru-RU" b="1" dirty="0" err="1"/>
              <a:t>серцева</a:t>
            </a:r>
            <a:r>
              <a:rPr lang="ru-RU" b="1" dirty="0"/>
              <a:t> </a:t>
            </a:r>
            <a:r>
              <a:rPr lang="ru-RU" b="1" dirty="0" err="1"/>
              <a:t>недостатність</a:t>
            </a:r>
            <a:r>
              <a:rPr lang="ru-RU" b="1" dirty="0"/>
              <a:t> </a:t>
            </a:r>
            <a:r>
              <a:rPr lang="ru-RU" b="1" dirty="0" err="1"/>
              <a:t>зі</a:t>
            </a:r>
            <a:r>
              <a:rPr lang="ru-RU" b="1" dirty="0"/>
              <a:t> </a:t>
            </a:r>
            <a:r>
              <a:rPr lang="ru-RU" b="1" dirty="0" err="1"/>
              <a:t>зниженою</a:t>
            </a:r>
            <a:r>
              <a:rPr lang="ru-RU" b="1" dirty="0"/>
              <a:t> ФВ (у </a:t>
            </a:r>
            <a:r>
              <a:rPr lang="ru-RU" b="1" dirty="0" err="1"/>
              <a:t>певних</a:t>
            </a:r>
            <a:r>
              <a:rPr lang="ru-RU" b="1" dirty="0"/>
              <a:t> </a:t>
            </a:r>
            <a:r>
              <a:rPr lang="ru-RU" b="1" dirty="0" err="1"/>
              <a:t>випадках</a:t>
            </a:r>
            <a:r>
              <a:rPr lang="ru-RU" b="1" dirty="0"/>
              <a:t>)</a:t>
            </a:r>
            <a:br>
              <a:rPr lang="ru-RU" b="1" dirty="0"/>
            </a:br>
            <a:r>
              <a:rPr lang="ru-RU" b="1" dirty="0"/>
              <a:t>✔ Контроль ЧСС при </a:t>
            </a:r>
            <a:r>
              <a:rPr lang="ru-RU" b="1" dirty="0" err="1"/>
              <a:t>фібриляції</a:t>
            </a:r>
            <a:r>
              <a:rPr lang="ru-RU" b="1" dirty="0"/>
              <a:t> </a:t>
            </a:r>
            <a:r>
              <a:rPr lang="ru-RU" b="1" dirty="0" err="1"/>
              <a:t>передсердь</a:t>
            </a:r>
            <a:endParaRPr lang="ru-RU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BB32801-0AE1-A638-691E-4847EFBCE2DB}"/>
              </a:ext>
            </a:extLst>
          </p:cNvPr>
          <p:cNvSpPr txBox="1"/>
          <p:nvPr/>
        </p:nvSpPr>
        <p:spPr>
          <a:xfrm>
            <a:off x="4737436" y="2437897"/>
            <a:ext cx="4099758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dirty="0" err="1"/>
              <a:t>Чому</a:t>
            </a:r>
            <a:r>
              <a:rPr lang="ru-RU" sz="2000" b="1" dirty="0"/>
              <a:t> </a:t>
            </a:r>
            <a:r>
              <a:rPr lang="ru-RU" sz="2000" b="1" dirty="0" err="1"/>
              <a:t>це</a:t>
            </a:r>
            <a:r>
              <a:rPr lang="ru-RU" sz="2000" b="1" dirty="0"/>
              <a:t> зона </a:t>
            </a:r>
            <a:r>
              <a:rPr lang="ru-RU" sz="2000" b="1" dirty="0" err="1"/>
              <a:t>високого</a:t>
            </a:r>
            <a:r>
              <a:rPr lang="ru-RU" sz="2000" b="1" dirty="0"/>
              <a:t> </a:t>
            </a:r>
            <a:r>
              <a:rPr lang="ru-RU" sz="2000" b="1" dirty="0" err="1"/>
              <a:t>ризику</a:t>
            </a:r>
            <a:r>
              <a:rPr lang="ru-RU" sz="2000" b="1" dirty="0"/>
              <a:t>?</a:t>
            </a:r>
          </a:p>
          <a:p>
            <a:pPr>
              <a:buNone/>
            </a:pPr>
            <a:r>
              <a:rPr lang="ru-RU" dirty="0"/>
              <a:t>🔴 </a:t>
            </a:r>
            <a:r>
              <a:rPr lang="ru-RU" b="1" dirty="0" err="1"/>
              <a:t>Вузьке</a:t>
            </a:r>
            <a:r>
              <a:rPr lang="ru-RU" b="1" dirty="0"/>
              <a:t> </a:t>
            </a:r>
            <a:r>
              <a:rPr lang="ru-RU" b="1" dirty="0" err="1"/>
              <a:t>терапевтичне</a:t>
            </a:r>
            <a:r>
              <a:rPr lang="ru-RU" b="1" dirty="0"/>
              <a:t> </a:t>
            </a:r>
            <a:r>
              <a:rPr lang="ru-RU" b="1" dirty="0" err="1"/>
              <a:t>вікно</a:t>
            </a:r>
            <a:br>
              <a:rPr lang="ru-RU" b="1" dirty="0"/>
            </a:br>
            <a:r>
              <a:rPr lang="ru-RU" b="1" dirty="0"/>
              <a:t>🔴 Токсична </a:t>
            </a:r>
            <a:r>
              <a:rPr lang="ru-RU" b="1" dirty="0" err="1"/>
              <a:t>концентрація</a:t>
            </a:r>
            <a:r>
              <a:rPr lang="ru-RU" b="1" dirty="0"/>
              <a:t> </a:t>
            </a:r>
            <a:r>
              <a:rPr lang="ru-RU" b="1" dirty="0" err="1"/>
              <a:t>близька</a:t>
            </a:r>
            <a:r>
              <a:rPr lang="ru-RU" b="1" dirty="0"/>
              <a:t> до 	</a:t>
            </a:r>
            <a:r>
              <a:rPr lang="ru-RU" b="1" dirty="0" err="1"/>
              <a:t>терапевтичної</a:t>
            </a:r>
            <a:br>
              <a:rPr lang="ru-RU" b="1" dirty="0"/>
            </a:br>
            <a:r>
              <a:rPr lang="ru-RU" b="1" dirty="0"/>
              <a:t>🔴 </a:t>
            </a:r>
            <a:r>
              <a:rPr lang="ru-RU" b="1" dirty="0" err="1"/>
              <a:t>Накопичення</a:t>
            </a:r>
            <a:r>
              <a:rPr lang="ru-RU" b="1" dirty="0"/>
              <a:t> при </a:t>
            </a:r>
            <a:r>
              <a:rPr lang="ru-RU" b="1" dirty="0" err="1"/>
              <a:t>нирковій</a:t>
            </a:r>
            <a:r>
              <a:rPr lang="ru-RU" b="1" dirty="0"/>
              <a:t> 	</a:t>
            </a:r>
            <a:r>
              <a:rPr lang="ru-RU" b="1" dirty="0" err="1"/>
              <a:t>недостатності</a:t>
            </a:r>
            <a:endParaRPr lang="ru-RU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2E62BB8-7A05-72A3-D138-DA03549F1F4B}"/>
              </a:ext>
            </a:extLst>
          </p:cNvPr>
          <p:cNvSpPr txBox="1"/>
          <p:nvPr/>
        </p:nvSpPr>
        <p:spPr>
          <a:xfrm>
            <a:off x="237624" y="3784528"/>
            <a:ext cx="4361447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Ознаки інтоксикації</a:t>
            </a:r>
          </a:p>
          <a:p>
            <a:pPr>
              <a:buNone/>
            </a:pPr>
            <a:r>
              <a:rPr lang="uk-UA" sz="1600" b="1" u="sng" dirty="0" err="1"/>
              <a:t>Кардіальні</a:t>
            </a:r>
            <a:r>
              <a:rPr lang="uk-UA" sz="1600" b="1" u="sng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600" b="1" dirty="0"/>
              <a:t>Шлуночкові екстрасистоли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b="1" dirty="0"/>
              <a:t>AV-</a:t>
            </a:r>
            <a:r>
              <a:rPr lang="uk-UA" sz="1600" b="1" dirty="0"/>
              <a:t>блокади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600" b="1" dirty="0"/>
              <a:t>Брадикардія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600" b="1" dirty="0" err="1"/>
              <a:t>Шлуночкова</a:t>
            </a:r>
            <a:r>
              <a:rPr lang="uk-UA" sz="1600" b="1" dirty="0"/>
              <a:t> тахікардія</a:t>
            </a:r>
          </a:p>
          <a:p>
            <a:pPr>
              <a:buNone/>
            </a:pPr>
            <a:r>
              <a:rPr lang="uk-UA" sz="1600" b="1" u="sng" dirty="0" err="1"/>
              <a:t>Екстракардіальні</a:t>
            </a:r>
            <a:r>
              <a:rPr lang="uk-UA" sz="1600" b="1" u="sng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600" b="1" dirty="0"/>
              <a:t>Нудота, блювання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600" b="1" dirty="0"/>
              <a:t>Порушення зору (“жовто-зелені” ореоли)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600" b="1" dirty="0"/>
              <a:t>Сплутаність свідомості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BA14561-FE6C-CEF0-7D51-E3B24638D0C4}"/>
              </a:ext>
            </a:extLst>
          </p:cNvPr>
          <p:cNvSpPr txBox="1"/>
          <p:nvPr/>
        </p:nvSpPr>
        <p:spPr>
          <a:xfrm>
            <a:off x="4963026" y="4516011"/>
            <a:ext cx="360345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Фактори ризику токсичності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Гіпокаліємія</a:t>
            </a:r>
            <a:r>
              <a:rPr lang="uk-UA" b="1" dirty="0"/>
              <a:t> (найважливіший!)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Ниркова недостатність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Похилий вік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Лікарські взаємодії (</a:t>
            </a:r>
            <a:r>
              <a:rPr lang="uk-UA" b="1" dirty="0" err="1"/>
              <a:t>аміодарон</a:t>
            </a:r>
            <a:r>
              <a:rPr lang="uk-UA" b="1" dirty="0"/>
              <a:t>, </a:t>
            </a:r>
            <a:r>
              <a:rPr lang="uk-UA" b="1" dirty="0" err="1"/>
              <a:t>верапаміл</a:t>
            </a:r>
            <a:r>
              <a:rPr lang="uk-UA" b="1" dirty="0"/>
              <a:t>, </a:t>
            </a:r>
            <a:r>
              <a:rPr lang="uk-UA" b="1" dirty="0" err="1"/>
              <a:t>макроліди</a:t>
            </a:r>
            <a:r>
              <a:rPr lang="uk-UA" b="1" dirty="0"/>
              <a:t>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0438B0-5371-594B-1249-252521707F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05" y="0"/>
            <a:ext cx="9144001" cy="68580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3BEE47D-A671-6C3A-2391-65ED81781ACA}"/>
              </a:ext>
            </a:extLst>
          </p:cNvPr>
          <p:cNvSpPr txBox="1"/>
          <p:nvPr/>
        </p:nvSpPr>
        <p:spPr>
          <a:xfrm>
            <a:off x="454192" y="146178"/>
            <a:ext cx="823561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Чому </a:t>
            </a:r>
            <a:r>
              <a:rPr lang="uk-UA" sz="2000" b="1" dirty="0" err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гіпокаліємія</a:t>
            </a:r>
            <a:r>
              <a:rPr lang="uk-UA" sz="2000" b="1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підвищує токсичність </a:t>
            </a:r>
            <a:r>
              <a:rPr lang="uk-UA" sz="2000" b="1" dirty="0" err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дигоксину</a:t>
            </a:r>
            <a:r>
              <a:rPr lang="uk-UA" sz="2000" b="1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7B5ABB-FBD4-4FB1-390D-264DCB7C6F8A}"/>
              </a:ext>
            </a:extLst>
          </p:cNvPr>
          <p:cNvSpPr txBox="1"/>
          <p:nvPr/>
        </p:nvSpPr>
        <p:spPr>
          <a:xfrm>
            <a:off x="195513" y="744101"/>
            <a:ext cx="4180974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solidFill>
                  <a:srgbClr val="003399"/>
                </a:solidFill>
              </a:rPr>
              <a:t>Конкуренція за </a:t>
            </a:r>
            <a:r>
              <a:rPr lang="en-US" sz="2000" b="1" dirty="0">
                <a:solidFill>
                  <a:srgbClr val="003399"/>
                </a:solidFill>
              </a:rPr>
              <a:t>Na⁺/K⁺-</a:t>
            </a:r>
            <a:r>
              <a:rPr lang="uk-UA" sz="2000" b="1" dirty="0" err="1">
                <a:solidFill>
                  <a:srgbClr val="003399"/>
                </a:solidFill>
              </a:rPr>
              <a:t>АТФазу</a:t>
            </a:r>
            <a:endParaRPr lang="uk-UA" sz="2000" b="1" dirty="0">
              <a:solidFill>
                <a:srgbClr val="003399"/>
              </a:solidFill>
            </a:endParaRPr>
          </a:p>
          <a:p>
            <a:pPr>
              <a:buNone/>
            </a:pPr>
            <a:r>
              <a:rPr lang="uk-UA" sz="1600" b="1" dirty="0" err="1"/>
              <a:t>Дигоксин</a:t>
            </a:r>
            <a:r>
              <a:rPr lang="uk-UA" sz="1600" b="1" dirty="0"/>
              <a:t> зв’язується з </a:t>
            </a:r>
            <a:r>
              <a:rPr lang="en-US" sz="1600" b="1" dirty="0"/>
              <a:t>Na⁺/K⁺-</a:t>
            </a:r>
            <a:r>
              <a:rPr lang="uk-UA" sz="1600" b="1" dirty="0" err="1"/>
              <a:t>АТФазою</a:t>
            </a:r>
            <a:br>
              <a:rPr lang="uk-UA" sz="1600" b="1" dirty="0"/>
            </a:br>
            <a:r>
              <a:rPr lang="uk-UA" sz="1600" b="1" dirty="0"/>
              <a:t>Калій — фізіологічний конкурент за це ж місце</a:t>
            </a:r>
          </a:p>
          <a:p>
            <a:pPr>
              <a:buNone/>
            </a:pPr>
            <a:r>
              <a:rPr lang="uk-UA" sz="1600" b="1" dirty="0"/>
              <a:t>⬇ Калій у плазмі</a:t>
            </a:r>
            <a:br>
              <a:rPr lang="uk-UA" sz="1600" b="1" dirty="0"/>
            </a:br>
            <a:r>
              <a:rPr lang="uk-UA" sz="1600" b="1" dirty="0"/>
              <a:t>⬇ Менша конкуренція</a:t>
            </a:r>
            <a:br>
              <a:rPr lang="uk-UA" sz="1600" b="1" dirty="0"/>
            </a:br>
            <a:r>
              <a:rPr lang="uk-UA" sz="1600" b="1" dirty="0"/>
              <a:t>⬇ Сильніше зв’язування </a:t>
            </a:r>
            <a:r>
              <a:rPr lang="uk-UA" sz="1600" b="1" dirty="0" err="1"/>
              <a:t>дигоксину</a:t>
            </a:r>
            <a:br>
              <a:rPr lang="uk-UA" sz="1600" b="1" dirty="0"/>
            </a:br>
            <a:r>
              <a:rPr lang="uk-UA" sz="1600" b="1" dirty="0"/>
              <a:t>⬇ Більший ефект (</a:t>
            </a:r>
            <a:r>
              <a:rPr lang="uk-UA" sz="1600" b="1" dirty="0" err="1"/>
              <a:t>інотропний</a:t>
            </a:r>
            <a:r>
              <a:rPr lang="uk-UA" sz="1600" b="1" dirty="0"/>
              <a:t> + </a:t>
            </a:r>
            <a:r>
              <a:rPr lang="uk-UA" sz="1600" b="1" dirty="0" err="1"/>
              <a:t>аритмогенний</a:t>
            </a:r>
            <a:r>
              <a:rPr lang="uk-UA" sz="1600" b="1" dirty="0"/>
              <a:t>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F39E1E4-42A7-5E4F-612A-06345BEF0FC4}"/>
              </a:ext>
            </a:extLst>
          </p:cNvPr>
          <p:cNvSpPr txBox="1"/>
          <p:nvPr/>
        </p:nvSpPr>
        <p:spPr>
          <a:xfrm>
            <a:off x="4292267" y="788909"/>
            <a:ext cx="4656220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solidFill>
                  <a:srgbClr val="003399"/>
                </a:solidFill>
              </a:rPr>
              <a:t>Наслідки на клітинному рівні</a:t>
            </a:r>
          </a:p>
          <a:p>
            <a:pPr>
              <a:buNone/>
            </a:pPr>
            <a:r>
              <a:rPr lang="uk-UA" b="1" dirty="0"/>
              <a:t>↑ блокади </a:t>
            </a:r>
            <a:r>
              <a:rPr lang="en-US" b="1" dirty="0"/>
              <a:t>Na⁺/K⁺-</a:t>
            </a:r>
            <a:r>
              <a:rPr lang="uk-UA" b="1" dirty="0" err="1"/>
              <a:t>АТФази</a:t>
            </a:r>
            <a:r>
              <a:rPr lang="uk-UA" b="1" dirty="0"/>
              <a:t>, ↑внутрішньоклітинного </a:t>
            </a:r>
            <a:r>
              <a:rPr lang="en-US" b="1" dirty="0"/>
              <a:t>Ca²⁺</a:t>
            </a:r>
            <a:r>
              <a:rPr lang="uk-UA" b="1" dirty="0"/>
              <a:t>, електрична нестабільність,                Аритмії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1DB35DA-9FF1-8683-B8C3-D09C2223C102}"/>
              </a:ext>
            </a:extLst>
          </p:cNvPr>
          <p:cNvSpPr txBox="1"/>
          <p:nvPr/>
        </p:nvSpPr>
        <p:spPr>
          <a:xfrm>
            <a:off x="195513" y="3220499"/>
            <a:ext cx="3847098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3399"/>
                </a:solidFill>
              </a:rPr>
              <a:t>Клінічні ситуації ризику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Петльові</a:t>
            </a:r>
            <a:r>
              <a:rPr lang="uk-UA" b="1" dirty="0"/>
              <a:t> </a:t>
            </a:r>
            <a:r>
              <a:rPr lang="uk-UA" b="1" dirty="0" err="1"/>
              <a:t>діуретики</a:t>
            </a:r>
            <a:r>
              <a:rPr lang="uk-UA" b="1" dirty="0"/>
              <a:t> (</a:t>
            </a:r>
            <a:r>
              <a:rPr lang="uk-UA" b="1" dirty="0" err="1"/>
              <a:t>фуросемід</a:t>
            </a:r>
            <a:r>
              <a:rPr lang="uk-UA" b="1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Тіазиди</a:t>
            </a:r>
            <a:endParaRPr lang="uk-UA" b="1" dirty="0"/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Блювання, діарея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Ниркова недостатність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CC94A86-105C-7AFD-FE60-C005BD7D3A8D}"/>
              </a:ext>
            </a:extLst>
          </p:cNvPr>
          <p:cNvSpPr txBox="1"/>
          <p:nvPr/>
        </p:nvSpPr>
        <p:spPr>
          <a:xfrm>
            <a:off x="4376487" y="2622383"/>
            <a:ext cx="4656220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solidFill>
                  <a:srgbClr val="003399"/>
                </a:solidFill>
              </a:rPr>
              <a:t>Парадокс</a:t>
            </a:r>
          </a:p>
          <a:p>
            <a:pPr>
              <a:buNone/>
            </a:pPr>
            <a:r>
              <a:rPr lang="uk-UA" b="1" dirty="0"/>
              <a:t>Пацієнт із ХСН часто отримує: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Діуретик</a:t>
            </a:r>
            <a:r>
              <a:rPr lang="uk-UA" b="1" dirty="0"/>
              <a:t> → ↓ </a:t>
            </a:r>
            <a:r>
              <a:rPr lang="en-US" b="1" dirty="0"/>
              <a:t>K⁺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Дигоксин</a:t>
            </a:r>
            <a:endParaRPr lang="uk-UA" b="1" dirty="0"/>
          </a:p>
          <a:p>
            <a:pPr>
              <a:buNone/>
            </a:pPr>
            <a:r>
              <a:rPr lang="uk-UA" b="1" dirty="0"/>
              <a:t>Це створює фармакологічну взаємодію на рівні фізіології.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BF881AE-C306-086F-3D91-A4F163E19554}"/>
              </a:ext>
            </a:extLst>
          </p:cNvPr>
          <p:cNvSpPr txBox="1"/>
          <p:nvPr/>
        </p:nvSpPr>
        <p:spPr>
          <a:xfrm>
            <a:off x="415087" y="4835122"/>
            <a:ext cx="494372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dirty="0">
                <a:solidFill>
                  <a:srgbClr val="A50021"/>
                </a:solidFill>
              </a:rPr>
              <a:t>ВИСНОВОК: </a:t>
            </a:r>
            <a:r>
              <a:rPr lang="ru-RU" sz="2000" b="1" dirty="0"/>
              <a:t>При </a:t>
            </a:r>
            <a:r>
              <a:rPr lang="uk-UA" sz="2000" b="1" dirty="0"/>
              <a:t>використанні </a:t>
            </a:r>
            <a:r>
              <a:rPr lang="ru-RU" sz="2000" b="1" dirty="0"/>
              <a:t>дигоксину </a:t>
            </a:r>
            <a:r>
              <a:rPr lang="ru-RU" sz="2000" b="1" dirty="0" err="1"/>
              <a:t>рівень</a:t>
            </a:r>
            <a:r>
              <a:rPr lang="ru-RU" sz="2000" b="1" dirty="0"/>
              <a:t> </a:t>
            </a:r>
            <a:r>
              <a:rPr lang="ru-RU" sz="2000" b="1" dirty="0" err="1"/>
              <a:t>калію</a:t>
            </a:r>
            <a:r>
              <a:rPr lang="ru-RU" sz="2000" b="1" dirty="0"/>
              <a:t> — </a:t>
            </a:r>
            <a:r>
              <a:rPr lang="ru-RU" sz="2000" b="1" dirty="0" err="1"/>
              <a:t>це</a:t>
            </a:r>
            <a:r>
              <a:rPr lang="ru-RU" sz="2000" b="1" dirty="0"/>
              <a:t> маркер </a:t>
            </a:r>
            <a:r>
              <a:rPr lang="ru-RU" sz="2000" b="1" dirty="0" err="1"/>
              <a:t>безпеки</a:t>
            </a:r>
            <a:r>
              <a:rPr lang="ru-RU" sz="2000" b="1" dirty="0"/>
              <a:t>.</a:t>
            </a:r>
          </a:p>
        </p:txBody>
      </p:sp>
      <p:sp>
        <p:nvSpPr>
          <p:cNvPr id="20" name="Стрілка: вправо 19">
            <a:extLst>
              <a:ext uri="{FF2B5EF4-FFF2-40B4-BE49-F238E27FC236}">
                <a16:creationId xmlns:a16="http://schemas.microsoft.com/office/drawing/2014/main" id="{A88EE91B-9482-4BB8-8767-08498026D872}"/>
              </a:ext>
            </a:extLst>
          </p:cNvPr>
          <p:cNvSpPr/>
          <p:nvPr/>
        </p:nvSpPr>
        <p:spPr>
          <a:xfrm>
            <a:off x="5979695" y="1756611"/>
            <a:ext cx="685800" cy="18047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4" name="Рисунок 23" descr="Зображення, що містить візерунок, квадрат, піксель, дизайн&#10;&#10;Вміст на основі ШІ може бути неправильним.">
            <a:extLst>
              <a:ext uri="{FF2B5EF4-FFF2-40B4-BE49-F238E27FC236}">
                <a16:creationId xmlns:a16="http://schemas.microsoft.com/office/drawing/2014/main" id="{4483BE08-2239-548A-D52B-52B29DAAE4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5569" y="4282735"/>
            <a:ext cx="1619671" cy="161967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949D83A-3132-51A7-D85D-CC699A643B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7608"/>
            <a:ext cx="9144001" cy="68580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B5866A4-19BC-4905-306C-FC45A6431984}"/>
              </a:ext>
            </a:extLst>
          </p:cNvPr>
          <p:cNvSpPr txBox="1"/>
          <p:nvPr/>
        </p:nvSpPr>
        <p:spPr>
          <a:xfrm>
            <a:off x="499730" y="60128"/>
            <a:ext cx="810201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000" b="1" dirty="0" err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Діуретики</a:t>
            </a:r>
            <a:r>
              <a:rPr lang="uk-UA" sz="2000" b="1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електролітна геополітика серця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674599-86F6-B974-7ED4-8B9A6F70ADBF}"/>
              </a:ext>
            </a:extLst>
          </p:cNvPr>
          <p:cNvSpPr txBox="1"/>
          <p:nvPr/>
        </p:nvSpPr>
        <p:spPr>
          <a:xfrm>
            <a:off x="186070" y="522468"/>
            <a:ext cx="4646428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📌 </a:t>
            </a:r>
            <a:r>
              <a:rPr lang="uk-UA" sz="2000" b="1" dirty="0"/>
              <a:t>Чому це важливо?</a:t>
            </a:r>
            <a:endParaRPr lang="uk-UA" b="1" dirty="0"/>
          </a:p>
          <a:p>
            <a:pPr>
              <a:buNone/>
            </a:pPr>
            <a:r>
              <a:rPr lang="uk-UA" b="1" dirty="0" err="1"/>
              <a:t>Діуретики</a:t>
            </a:r>
            <a:r>
              <a:rPr lang="uk-UA" b="1" dirty="0"/>
              <a:t>: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uk-UA" b="1" dirty="0"/>
              <a:t>змінюють об’єм циркулюючої крові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uk-UA" b="1" dirty="0"/>
              <a:t>впливають на РААС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uk-UA" b="1" dirty="0"/>
              <a:t>змінюють концентрацію електролітів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uk-UA" b="1" dirty="0"/>
              <a:t>опосередковано впливають на ритм і скоротливість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B959D3-E846-E02D-FA44-DA28D7F2DADB}"/>
              </a:ext>
            </a:extLst>
          </p:cNvPr>
          <p:cNvSpPr txBox="1"/>
          <p:nvPr/>
        </p:nvSpPr>
        <p:spPr>
          <a:xfrm>
            <a:off x="4789968" y="518417"/>
            <a:ext cx="4221124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 err="1">
                <a:solidFill>
                  <a:srgbClr val="003399"/>
                </a:solidFill>
              </a:rPr>
              <a:t>Петльові</a:t>
            </a:r>
            <a:r>
              <a:rPr lang="uk-UA" sz="2000" b="1" dirty="0">
                <a:solidFill>
                  <a:srgbClr val="003399"/>
                </a:solidFill>
              </a:rPr>
              <a:t> </a:t>
            </a:r>
            <a:r>
              <a:rPr lang="uk-UA" sz="2000" b="1" dirty="0" err="1">
                <a:solidFill>
                  <a:srgbClr val="003399"/>
                </a:solidFill>
              </a:rPr>
              <a:t>діуретики</a:t>
            </a:r>
            <a:endParaRPr lang="uk-UA" sz="2000" b="1" dirty="0">
              <a:solidFill>
                <a:srgbClr val="003399"/>
              </a:solidFill>
            </a:endParaRPr>
          </a:p>
          <a:p>
            <a:pPr>
              <a:buNone/>
            </a:pPr>
            <a:r>
              <a:rPr lang="uk-UA" b="1" dirty="0"/>
              <a:t>(</a:t>
            </a:r>
            <a:r>
              <a:rPr lang="uk-UA" b="1" dirty="0" err="1"/>
              <a:t>фуросемід</a:t>
            </a:r>
            <a:r>
              <a:rPr lang="uk-UA" b="1" dirty="0"/>
              <a:t>, </a:t>
            </a:r>
            <a:r>
              <a:rPr lang="uk-UA" b="1" dirty="0" err="1"/>
              <a:t>торасемід</a:t>
            </a:r>
            <a:r>
              <a:rPr lang="uk-UA" b="1" dirty="0"/>
              <a:t>)</a:t>
            </a:r>
          </a:p>
          <a:p>
            <a:pPr>
              <a:buNone/>
            </a:pPr>
            <a:r>
              <a:rPr lang="uk-UA" b="1" dirty="0">
                <a:solidFill>
                  <a:srgbClr val="C00000"/>
                </a:solidFill>
              </a:rPr>
              <a:t>Механізм:</a:t>
            </a:r>
            <a:br>
              <a:rPr lang="uk-UA" b="1" dirty="0"/>
            </a:br>
            <a:r>
              <a:rPr lang="uk-UA" b="1" dirty="0"/>
              <a:t>Блокада </a:t>
            </a:r>
            <a:r>
              <a:rPr lang="en-US" b="1" dirty="0"/>
              <a:t>Na⁺/K⁺/2Cl⁻-</a:t>
            </a:r>
            <a:r>
              <a:rPr lang="uk-UA" b="1" dirty="0" err="1"/>
              <a:t>котранспортера</a:t>
            </a:r>
            <a:r>
              <a:rPr lang="uk-UA" b="1" dirty="0"/>
              <a:t> в петлі </a:t>
            </a:r>
            <a:r>
              <a:rPr lang="uk-UA" b="1" dirty="0" err="1"/>
              <a:t>Генле</a:t>
            </a:r>
            <a:endParaRPr lang="uk-UA" b="1" dirty="0"/>
          </a:p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🔻 Ризики: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гіпокаліємія</a:t>
            </a:r>
            <a:endParaRPr lang="uk-UA" b="1" dirty="0"/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гіпомагніємія</a:t>
            </a:r>
            <a:endParaRPr lang="uk-UA" b="1" dirty="0"/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метаболічний алкалоз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аритмії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06FA3-60CE-EE11-9740-026BD564C7C6}"/>
              </a:ext>
            </a:extLst>
          </p:cNvPr>
          <p:cNvSpPr txBox="1"/>
          <p:nvPr/>
        </p:nvSpPr>
        <p:spPr>
          <a:xfrm>
            <a:off x="186069" y="2868831"/>
            <a:ext cx="364165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 err="1">
                <a:solidFill>
                  <a:srgbClr val="003399"/>
                </a:solidFill>
              </a:rPr>
              <a:t>Тіазидні</a:t>
            </a:r>
            <a:r>
              <a:rPr lang="uk-UA" sz="2000" b="1" dirty="0">
                <a:solidFill>
                  <a:srgbClr val="003399"/>
                </a:solidFill>
              </a:rPr>
              <a:t> </a:t>
            </a:r>
            <a:r>
              <a:rPr lang="uk-UA" sz="2000" b="1" dirty="0" err="1">
                <a:solidFill>
                  <a:srgbClr val="003399"/>
                </a:solidFill>
              </a:rPr>
              <a:t>діуретики</a:t>
            </a:r>
            <a:endParaRPr lang="uk-UA" sz="2000" b="1" dirty="0">
              <a:solidFill>
                <a:srgbClr val="003399"/>
              </a:solidFill>
            </a:endParaRPr>
          </a:p>
          <a:p>
            <a:pPr>
              <a:buNone/>
            </a:pPr>
            <a:r>
              <a:rPr lang="uk-UA" b="1" dirty="0"/>
              <a:t>(</a:t>
            </a:r>
            <a:r>
              <a:rPr lang="uk-UA" b="1" dirty="0" err="1"/>
              <a:t>гідрохлортіазид</a:t>
            </a:r>
            <a:r>
              <a:rPr lang="uk-UA" b="1" dirty="0"/>
              <a:t>, </a:t>
            </a:r>
            <a:r>
              <a:rPr lang="uk-UA" b="1" dirty="0" err="1"/>
              <a:t>індапамід</a:t>
            </a:r>
            <a:r>
              <a:rPr lang="uk-UA" b="1" dirty="0"/>
              <a:t>)</a:t>
            </a:r>
          </a:p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🔻 Ризики: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b="1" dirty="0" err="1"/>
              <a:t>гіпокаліємія</a:t>
            </a:r>
            <a:endParaRPr lang="uk-UA" b="1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b="1" dirty="0" err="1"/>
              <a:t>гіпонатріємія</a:t>
            </a:r>
            <a:endParaRPr lang="uk-UA" b="1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b="1" dirty="0"/>
              <a:t>гіперглікемія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b="1" dirty="0" err="1"/>
              <a:t>гіперурикемія</a:t>
            </a:r>
            <a:endParaRPr lang="uk-UA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5F449CE-DEDB-515F-04FA-5057C9386AD7}"/>
              </a:ext>
            </a:extLst>
          </p:cNvPr>
          <p:cNvSpPr txBox="1"/>
          <p:nvPr/>
        </p:nvSpPr>
        <p:spPr>
          <a:xfrm>
            <a:off x="4789968" y="3438955"/>
            <a:ext cx="3843669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 err="1">
                <a:solidFill>
                  <a:srgbClr val="003399"/>
                </a:solidFill>
              </a:rPr>
              <a:t>Калійзберігаючі</a:t>
            </a:r>
            <a:r>
              <a:rPr lang="uk-UA" sz="2000" b="1" dirty="0">
                <a:solidFill>
                  <a:srgbClr val="003399"/>
                </a:solidFill>
              </a:rPr>
              <a:t> </a:t>
            </a:r>
            <a:r>
              <a:rPr lang="uk-UA" sz="2000" b="1" dirty="0" err="1">
                <a:solidFill>
                  <a:srgbClr val="003399"/>
                </a:solidFill>
              </a:rPr>
              <a:t>діуретики</a:t>
            </a:r>
            <a:endParaRPr lang="uk-UA" sz="2000" b="1" dirty="0">
              <a:solidFill>
                <a:srgbClr val="003399"/>
              </a:solidFill>
            </a:endParaRPr>
          </a:p>
          <a:p>
            <a:pPr>
              <a:buNone/>
            </a:pPr>
            <a:r>
              <a:rPr lang="uk-UA" b="1" dirty="0"/>
              <a:t>(</a:t>
            </a:r>
            <a:r>
              <a:rPr lang="uk-UA" b="1" dirty="0" err="1"/>
              <a:t>спіронолактон</a:t>
            </a:r>
            <a:r>
              <a:rPr lang="uk-UA" b="1" dirty="0"/>
              <a:t>, </a:t>
            </a:r>
            <a:r>
              <a:rPr lang="uk-UA" b="1" dirty="0" err="1"/>
              <a:t>еплеренон</a:t>
            </a:r>
            <a:r>
              <a:rPr lang="uk-UA" b="1" dirty="0"/>
              <a:t>)</a:t>
            </a:r>
          </a:p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🔺 Ризик: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 err="1"/>
              <a:t>гіперкаліємія</a:t>
            </a:r>
            <a:endParaRPr lang="uk-UA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/>
              <a:t>особливо при поєднанні з </a:t>
            </a:r>
            <a:r>
              <a:rPr lang="uk-UA" b="1" dirty="0" err="1"/>
              <a:t>іАПФ</a:t>
            </a:r>
            <a:r>
              <a:rPr lang="uk-UA" b="1" dirty="0"/>
              <a:t>/БРА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E29A51F-3758-73AF-F9DC-AFC6347C061D}"/>
              </a:ext>
            </a:extLst>
          </p:cNvPr>
          <p:cNvSpPr txBox="1"/>
          <p:nvPr/>
        </p:nvSpPr>
        <p:spPr>
          <a:xfrm>
            <a:off x="106325" y="5397891"/>
            <a:ext cx="660547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Ключовий клінічний парадокс</a:t>
            </a:r>
          </a:p>
          <a:p>
            <a:pPr>
              <a:buNone/>
            </a:pPr>
            <a:r>
              <a:rPr lang="uk-UA" b="1" dirty="0" err="1"/>
              <a:t>Діуретики</a:t>
            </a:r>
            <a:r>
              <a:rPr lang="uk-UA" b="1" dirty="0"/>
              <a:t> зменшують симптоми ХСН,</a:t>
            </a:r>
            <a:br>
              <a:rPr lang="uk-UA" b="1" dirty="0"/>
            </a:br>
            <a:r>
              <a:rPr lang="uk-UA" b="1" dirty="0"/>
              <a:t>але можуть створити електролітну нестабільність → аритмії.</a:t>
            </a:r>
          </a:p>
        </p:txBody>
      </p:sp>
      <p:pic>
        <p:nvPicPr>
          <p:cNvPr id="20" name="Рисунок 19" descr="Зображення, що містить візерунок, квадрат, піксель, дизайн&#10;&#10;Вміст на основі ШІ може бути неправильним.">
            <a:extLst>
              <a:ext uri="{FF2B5EF4-FFF2-40B4-BE49-F238E27FC236}">
                <a16:creationId xmlns:a16="http://schemas.microsoft.com/office/drawing/2014/main" id="{0B787278-6501-5A7A-3A45-D7EAB766E5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7927" y="5021721"/>
            <a:ext cx="1508105" cy="150810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89E3310-05C7-D6F6-FCC3-5CC5B33C91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86030"/>
            <a:ext cx="9144001" cy="69440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310DF2F-0733-CC50-55BA-A9BA083A81CC}"/>
              </a:ext>
            </a:extLst>
          </p:cNvPr>
          <p:cNvSpPr txBox="1"/>
          <p:nvPr/>
        </p:nvSpPr>
        <p:spPr>
          <a:xfrm>
            <a:off x="829340" y="76945"/>
            <a:ext cx="74853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 err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Гіпокаліємія</a:t>
            </a:r>
            <a:r>
              <a:rPr lang="uk-UA" sz="2000" b="1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vs </a:t>
            </a:r>
            <a:r>
              <a:rPr lang="uk-UA" sz="2000" b="1" dirty="0" err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Гіперкаліємія</a:t>
            </a:r>
            <a:r>
              <a:rPr lang="uk-UA" sz="2000" b="1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як калій провокує аритмії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0578AD2-A80A-A752-60E1-E2942D126A45}"/>
              </a:ext>
            </a:extLst>
          </p:cNvPr>
          <p:cNvSpPr txBox="1"/>
          <p:nvPr/>
        </p:nvSpPr>
        <p:spPr>
          <a:xfrm>
            <a:off x="130249" y="674400"/>
            <a:ext cx="4646428" cy="5863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🟡 </a:t>
            </a:r>
            <a:r>
              <a:rPr lang="uk-UA" b="1" dirty="0" err="1"/>
              <a:t>Гіпокаліємія</a:t>
            </a:r>
            <a:r>
              <a:rPr lang="uk-UA" b="1" dirty="0"/>
              <a:t> (↓ </a:t>
            </a:r>
            <a:r>
              <a:rPr lang="en-US" b="1" dirty="0"/>
              <a:t>K⁺)</a:t>
            </a:r>
          </a:p>
          <a:p>
            <a:pPr>
              <a:spcBef>
                <a:spcPts val="600"/>
              </a:spcBef>
              <a:buNone/>
            </a:pPr>
            <a:r>
              <a:rPr lang="en-US" b="1" dirty="0"/>
              <a:t>1️⃣ </a:t>
            </a:r>
            <a:r>
              <a:rPr lang="uk-UA" b="1" dirty="0"/>
              <a:t>Що відбувається?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uk-UA" b="1" dirty="0"/>
              <a:t>Подовження </a:t>
            </a:r>
            <a:r>
              <a:rPr lang="uk-UA" b="1" dirty="0" err="1"/>
              <a:t>реполяризації</a:t>
            </a:r>
            <a:endParaRPr lang="uk-UA" b="1" dirty="0"/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uk-UA" b="1" dirty="0"/>
              <a:t>Подовження інтервалу </a:t>
            </a:r>
            <a:r>
              <a:rPr lang="en-US" b="1" dirty="0"/>
              <a:t>QT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uk-UA" b="1" dirty="0"/>
              <a:t>Підвищення автоматизму</a:t>
            </a:r>
          </a:p>
          <a:p>
            <a:pPr>
              <a:spcBef>
                <a:spcPts val="1200"/>
              </a:spcBef>
              <a:buNone/>
            </a:pPr>
            <a:r>
              <a:rPr lang="uk-UA" b="1" dirty="0"/>
              <a:t>2️⃣ Механізм</a:t>
            </a:r>
          </a:p>
          <a:p>
            <a:pPr>
              <a:buNone/>
            </a:pPr>
            <a:r>
              <a:rPr lang="uk-UA" b="1" dirty="0"/>
              <a:t>↓ </a:t>
            </a:r>
            <a:r>
              <a:rPr lang="uk-UA" b="1" dirty="0" err="1"/>
              <a:t>зовнішньоклітинного</a:t>
            </a:r>
            <a:r>
              <a:rPr lang="uk-UA" b="1" dirty="0"/>
              <a:t> </a:t>
            </a:r>
            <a:r>
              <a:rPr lang="en-US" b="1" dirty="0"/>
              <a:t>K⁺</a:t>
            </a:r>
            <a:r>
              <a:rPr lang="uk-UA" b="1" dirty="0"/>
              <a:t>, порушення роботи </a:t>
            </a:r>
            <a:r>
              <a:rPr lang="en-US" b="1" dirty="0"/>
              <a:t>K⁺-</a:t>
            </a:r>
            <a:r>
              <a:rPr lang="uk-UA" b="1" dirty="0"/>
              <a:t>каналів, рання </a:t>
            </a:r>
            <a:r>
              <a:rPr lang="uk-UA" b="1" dirty="0" err="1"/>
              <a:t>післядеполяризація</a:t>
            </a:r>
            <a:r>
              <a:rPr lang="uk-UA" b="1" dirty="0"/>
              <a:t> (</a:t>
            </a:r>
            <a:r>
              <a:rPr lang="en-US" b="1" dirty="0"/>
              <a:t>EAD)</a:t>
            </a:r>
            <a:r>
              <a:rPr lang="uk-UA" b="1" dirty="0"/>
              <a:t>, </a:t>
            </a:r>
            <a:r>
              <a:rPr lang="en-US" b="1" dirty="0" err="1"/>
              <a:t>Torsades</a:t>
            </a:r>
            <a:r>
              <a:rPr lang="en-US" b="1" dirty="0"/>
              <a:t> de pointes</a:t>
            </a:r>
          </a:p>
          <a:p>
            <a:pPr>
              <a:buNone/>
            </a:pPr>
            <a:br>
              <a:rPr lang="en-US" dirty="0"/>
            </a:br>
            <a:r>
              <a:rPr lang="en-US" b="1" dirty="0"/>
              <a:t>3️⃣ </a:t>
            </a:r>
            <a:r>
              <a:rPr lang="uk-UA" b="1" dirty="0"/>
              <a:t>ЕКГ-ознаки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Подовження </a:t>
            </a:r>
            <a:r>
              <a:rPr lang="en-US" b="1" dirty="0"/>
              <a:t>QT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en-US" b="1" dirty="0"/>
              <a:t>U-</a:t>
            </a:r>
            <a:r>
              <a:rPr lang="uk-UA" b="1" dirty="0"/>
              <a:t>хвиля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Шлуночкові екстрасистоли</a:t>
            </a:r>
          </a:p>
          <a:p>
            <a:pPr>
              <a:buNone/>
            </a:pPr>
            <a:endParaRPr lang="uk-UA" dirty="0"/>
          </a:p>
          <a:p>
            <a:pPr>
              <a:buNone/>
            </a:pPr>
            <a:r>
              <a:rPr lang="uk-UA" b="1" dirty="0"/>
              <a:t>4️⃣ Клінічні причини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 err="1"/>
              <a:t>Петльові</a:t>
            </a:r>
            <a:r>
              <a:rPr lang="uk-UA" b="1" dirty="0"/>
              <a:t> та </a:t>
            </a:r>
            <a:r>
              <a:rPr lang="uk-UA" b="1" dirty="0" err="1"/>
              <a:t>тіазидні</a:t>
            </a:r>
            <a:r>
              <a:rPr lang="uk-UA" b="1" dirty="0"/>
              <a:t> </a:t>
            </a:r>
            <a:r>
              <a:rPr lang="uk-UA" b="1" dirty="0" err="1"/>
              <a:t>діуретики</a:t>
            </a:r>
            <a:endParaRPr lang="uk-UA" b="1" dirty="0"/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Блювання, діарея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 err="1"/>
              <a:t>Гіперальдостеронізм</a:t>
            </a:r>
            <a:endParaRPr lang="uk-UA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06ECD57-D88B-44B0-B54A-AB5556A3014E}"/>
              </a:ext>
            </a:extLst>
          </p:cNvPr>
          <p:cNvSpPr txBox="1"/>
          <p:nvPr/>
        </p:nvSpPr>
        <p:spPr>
          <a:xfrm>
            <a:off x="4906926" y="730621"/>
            <a:ext cx="4237075" cy="6170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🔴 </a:t>
            </a:r>
            <a:r>
              <a:rPr lang="uk-UA" b="1" dirty="0" err="1"/>
              <a:t>Гіперкаліємія</a:t>
            </a:r>
            <a:r>
              <a:rPr lang="uk-UA" b="1" dirty="0"/>
              <a:t> (↑ </a:t>
            </a:r>
            <a:r>
              <a:rPr lang="en-US" b="1" dirty="0"/>
              <a:t>K⁺)</a:t>
            </a:r>
          </a:p>
          <a:p>
            <a:pPr>
              <a:spcBef>
                <a:spcPts val="600"/>
              </a:spcBef>
              <a:buNone/>
            </a:pPr>
            <a:r>
              <a:rPr lang="en-US" b="1" dirty="0"/>
              <a:t>1️⃣ </a:t>
            </a:r>
            <a:r>
              <a:rPr lang="uk-UA" b="1" dirty="0"/>
              <a:t>Що відбувається?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Деполяризація мембрани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Інактивація </a:t>
            </a:r>
            <a:r>
              <a:rPr lang="en-US" b="1" dirty="0"/>
              <a:t>Na⁺-</a:t>
            </a:r>
            <a:r>
              <a:rPr lang="uk-UA" b="1" dirty="0"/>
              <a:t>каналів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Порушення провідності</a:t>
            </a:r>
          </a:p>
          <a:p>
            <a:pPr>
              <a:spcBef>
                <a:spcPts val="1200"/>
              </a:spcBef>
              <a:buNone/>
            </a:pPr>
            <a:r>
              <a:rPr lang="uk-UA" b="1" dirty="0"/>
              <a:t>2️⃣ Механізм</a:t>
            </a:r>
          </a:p>
          <a:p>
            <a:pPr>
              <a:spcBef>
                <a:spcPts val="1200"/>
              </a:spcBef>
              <a:buNone/>
            </a:pPr>
            <a:r>
              <a:rPr lang="uk-UA" b="1" dirty="0"/>
              <a:t>↑ </a:t>
            </a:r>
            <a:r>
              <a:rPr lang="uk-UA" b="1" dirty="0" err="1"/>
              <a:t>зовнішньоклітинного</a:t>
            </a:r>
            <a:r>
              <a:rPr lang="uk-UA" b="1" dirty="0"/>
              <a:t> </a:t>
            </a:r>
            <a:r>
              <a:rPr lang="en-US" b="1" dirty="0"/>
              <a:t>K⁺</a:t>
            </a:r>
            <a:r>
              <a:rPr lang="uk-UA" b="1" dirty="0"/>
              <a:t>, зменшення різниці потенціалів, сповільнення проведення імпульсу, </a:t>
            </a:r>
            <a:r>
              <a:rPr lang="en-US" b="1" dirty="0"/>
              <a:t>AV-</a:t>
            </a:r>
            <a:r>
              <a:rPr lang="uk-UA" b="1" dirty="0"/>
              <a:t>блок, асистолія</a:t>
            </a:r>
            <a:br>
              <a:rPr lang="uk-UA" dirty="0"/>
            </a:br>
            <a:r>
              <a:rPr lang="uk-UA" b="1" dirty="0"/>
              <a:t>3️⃣ ЕКГ-ознаки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uk-UA" b="1" dirty="0"/>
              <a:t>Загострені </a:t>
            </a:r>
            <a:r>
              <a:rPr lang="en-US" b="1" dirty="0"/>
              <a:t>T-</a:t>
            </a:r>
            <a:r>
              <a:rPr lang="uk-UA" b="1" dirty="0"/>
              <a:t>хвилі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uk-UA" b="1" dirty="0"/>
              <a:t>Розширення </a:t>
            </a:r>
            <a:r>
              <a:rPr lang="en-US" b="1" dirty="0"/>
              <a:t>QRS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uk-UA" b="1" dirty="0"/>
              <a:t>Зникнення </a:t>
            </a:r>
            <a:r>
              <a:rPr lang="en-US" b="1" dirty="0"/>
              <a:t>P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b="1" dirty="0"/>
              <a:t>“</a:t>
            </a:r>
            <a:r>
              <a:rPr lang="uk-UA" b="1" dirty="0"/>
              <a:t>Синусоїдальна” крива (при тяжкій формі)</a:t>
            </a:r>
          </a:p>
          <a:p>
            <a:pPr>
              <a:spcBef>
                <a:spcPts val="1200"/>
              </a:spcBef>
              <a:buNone/>
            </a:pPr>
            <a:r>
              <a:rPr lang="uk-UA" b="1" dirty="0"/>
              <a:t>4️⃣ Клінічні причини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 err="1"/>
              <a:t>Спіронолактон</a:t>
            </a:r>
            <a:r>
              <a:rPr lang="uk-UA" b="1" dirty="0"/>
              <a:t> + </a:t>
            </a:r>
            <a:r>
              <a:rPr lang="uk-UA" b="1" dirty="0" err="1"/>
              <a:t>іАПФ</a:t>
            </a:r>
            <a:r>
              <a:rPr lang="uk-UA" b="1" dirty="0"/>
              <a:t>/БРА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Ниркова недостатність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Передозування препаратів калію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307AC7-46C1-D063-8F06-2F8327E9B7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3F0689F-C15F-3B69-6BD8-451AA56E60BD}"/>
              </a:ext>
            </a:extLst>
          </p:cNvPr>
          <p:cNvSpPr txBox="1"/>
          <p:nvPr/>
        </p:nvSpPr>
        <p:spPr>
          <a:xfrm>
            <a:off x="505046" y="146831"/>
            <a:ext cx="837313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Нітрати</a:t>
            </a:r>
            <a:r>
              <a:rPr lang="ru-RU" sz="24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коли </a:t>
            </a:r>
            <a:r>
              <a:rPr lang="ru-RU" sz="24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вазодилатація</a:t>
            </a:r>
            <a:r>
              <a:rPr lang="ru-RU" sz="24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стає</a:t>
            </a:r>
            <a:r>
              <a:rPr lang="ru-RU" sz="24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небезпечною</a:t>
            </a:r>
            <a:endParaRPr lang="uk-UA" sz="24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416FE1-E58F-278D-BF5B-39496B61F52F}"/>
              </a:ext>
            </a:extLst>
          </p:cNvPr>
          <p:cNvSpPr txBox="1"/>
          <p:nvPr/>
        </p:nvSpPr>
        <p:spPr>
          <a:xfrm>
            <a:off x="946296" y="555272"/>
            <a:ext cx="749063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/>
              <a:t>📌 Нітрогліцерин, </a:t>
            </a:r>
            <a:r>
              <a:rPr lang="uk-UA" sz="2000" b="1" dirty="0" err="1"/>
              <a:t>Ізосорбіду</a:t>
            </a:r>
            <a:r>
              <a:rPr lang="uk-UA" sz="2000" b="1" dirty="0"/>
              <a:t> </a:t>
            </a:r>
            <a:r>
              <a:rPr lang="uk-UA" sz="2000" b="1" dirty="0" err="1"/>
              <a:t>динітрат</a:t>
            </a:r>
            <a:r>
              <a:rPr lang="uk-UA" sz="2000" b="1" dirty="0"/>
              <a:t>, </a:t>
            </a:r>
            <a:r>
              <a:rPr lang="uk-UA" sz="2000" b="1" dirty="0" err="1"/>
              <a:t>Ізосорбіду</a:t>
            </a:r>
            <a:r>
              <a:rPr lang="uk-UA" sz="2000" b="1" dirty="0"/>
              <a:t> </a:t>
            </a:r>
            <a:r>
              <a:rPr lang="uk-UA" sz="2000" b="1" dirty="0" err="1"/>
              <a:t>мононітрат</a:t>
            </a:r>
            <a:endParaRPr lang="uk-UA" sz="20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05EEA1-5019-5C8E-BFF2-226C6FF0DA9A}"/>
              </a:ext>
            </a:extLst>
          </p:cNvPr>
          <p:cNvSpPr txBox="1"/>
          <p:nvPr/>
        </p:nvSpPr>
        <p:spPr>
          <a:xfrm>
            <a:off x="409353" y="1145782"/>
            <a:ext cx="8373139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b="1" dirty="0">
                <a:solidFill>
                  <a:srgbClr val="A50021"/>
                </a:solidFill>
              </a:rPr>
              <a:t>Механізм дії</a:t>
            </a:r>
          </a:p>
          <a:p>
            <a:r>
              <a:rPr lang="uk-UA" sz="2000" b="1" dirty="0"/>
              <a:t>Вивільнення </a:t>
            </a:r>
            <a:r>
              <a:rPr lang="en-US" sz="2000" b="1" dirty="0"/>
              <a:t>NO</a:t>
            </a:r>
            <a:r>
              <a:rPr lang="uk-UA" sz="2000" b="1" dirty="0"/>
              <a:t>          Активація </a:t>
            </a:r>
            <a:r>
              <a:rPr lang="uk-UA" sz="2000" b="1" dirty="0" err="1"/>
              <a:t>гуанілатциклази</a:t>
            </a:r>
            <a:r>
              <a:rPr lang="uk-UA" sz="2000" b="1" dirty="0"/>
              <a:t>             ↑</a:t>
            </a:r>
            <a:r>
              <a:rPr lang="en-US" sz="2000" b="1" dirty="0"/>
              <a:t>cGMP</a:t>
            </a:r>
            <a:r>
              <a:rPr lang="uk-UA" sz="2000" b="1" dirty="0"/>
              <a:t>         Розслаблення гладеньких м’язів судин</a:t>
            </a:r>
          </a:p>
          <a:p>
            <a:pPr>
              <a:buNone/>
            </a:pPr>
            <a:br>
              <a:rPr lang="uk-UA" b="1" dirty="0"/>
            </a:br>
            <a:r>
              <a:rPr lang="uk-UA" b="1" dirty="0"/>
              <a:t>Переважно:</a:t>
            </a:r>
            <a:br>
              <a:rPr lang="uk-UA" b="1" dirty="0"/>
            </a:br>
            <a:r>
              <a:rPr lang="uk-UA" b="1" dirty="0"/>
              <a:t>👉 </a:t>
            </a:r>
            <a:r>
              <a:rPr lang="uk-UA" b="1" dirty="0" err="1"/>
              <a:t>венодилатація</a:t>
            </a:r>
            <a:r>
              <a:rPr lang="uk-UA" b="1" dirty="0"/>
              <a:t> → ↓ </a:t>
            </a:r>
            <a:r>
              <a:rPr lang="uk-UA" b="1" dirty="0" err="1"/>
              <a:t>переднавантаження</a:t>
            </a:r>
            <a:br>
              <a:rPr lang="uk-UA" b="1" dirty="0"/>
            </a:br>
            <a:r>
              <a:rPr lang="uk-UA" b="1" dirty="0"/>
              <a:t>👉 у вищих дозах — </a:t>
            </a:r>
            <a:r>
              <a:rPr lang="uk-UA" b="1" dirty="0" err="1"/>
              <a:t>артеріодилатація</a:t>
            </a:r>
            <a:endParaRPr lang="uk-UA" b="1" dirty="0"/>
          </a:p>
        </p:txBody>
      </p:sp>
      <p:sp>
        <p:nvSpPr>
          <p:cNvPr id="16" name="Стрілка: вправо 15">
            <a:extLst>
              <a:ext uri="{FF2B5EF4-FFF2-40B4-BE49-F238E27FC236}">
                <a16:creationId xmlns:a16="http://schemas.microsoft.com/office/drawing/2014/main" id="{D212F8A0-691F-1BD7-6E17-6C009AA0DEB4}"/>
              </a:ext>
            </a:extLst>
          </p:cNvPr>
          <p:cNvSpPr/>
          <p:nvPr/>
        </p:nvSpPr>
        <p:spPr>
          <a:xfrm>
            <a:off x="2399414" y="1615434"/>
            <a:ext cx="276446" cy="63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Стрілка: вправо 16">
            <a:extLst>
              <a:ext uri="{FF2B5EF4-FFF2-40B4-BE49-F238E27FC236}">
                <a16:creationId xmlns:a16="http://schemas.microsoft.com/office/drawing/2014/main" id="{03519068-07F6-F8CC-5D65-F53D99B31EF8}"/>
              </a:ext>
            </a:extLst>
          </p:cNvPr>
          <p:cNvSpPr/>
          <p:nvPr/>
        </p:nvSpPr>
        <p:spPr>
          <a:xfrm>
            <a:off x="6105749" y="1587320"/>
            <a:ext cx="276446" cy="63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Стрілка: вправо 17">
            <a:extLst>
              <a:ext uri="{FF2B5EF4-FFF2-40B4-BE49-F238E27FC236}">
                <a16:creationId xmlns:a16="http://schemas.microsoft.com/office/drawing/2014/main" id="{CC143E18-5984-CC9E-D9F4-E645CE7BC017}"/>
              </a:ext>
            </a:extLst>
          </p:cNvPr>
          <p:cNvSpPr/>
          <p:nvPr/>
        </p:nvSpPr>
        <p:spPr>
          <a:xfrm>
            <a:off x="7588989" y="1561556"/>
            <a:ext cx="276446" cy="63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3F0ABA6-B3B9-2A51-BED2-F2BB5C98081E}"/>
              </a:ext>
            </a:extLst>
          </p:cNvPr>
          <p:cNvSpPr txBox="1"/>
          <p:nvPr/>
        </p:nvSpPr>
        <p:spPr>
          <a:xfrm>
            <a:off x="279991" y="3571003"/>
            <a:ext cx="399784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A50021"/>
                </a:solidFill>
              </a:rPr>
              <a:t>Терапевтичний ефект</a:t>
            </a:r>
          </a:p>
          <a:p>
            <a:pPr>
              <a:buNone/>
            </a:pPr>
            <a:r>
              <a:rPr lang="uk-UA" b="1" dirty="0"/>
              <a:t>✔ Зменшення потреби міокарда в </a:t>
            </a:r>
            <a:r>
              <a:rPr lang="en-US" b="1" dirty="0"/>
              <a:t>O₂</a:t>
            </a:r>
            <a:br>
              <a:rPr lang="en-US" b="1" dirty="0"/>
            </a:br>
            <a:r>
              <a:rPr lang="en-US" b="1" dirty="0"/>
              <a:t>✔ </a:t>
            </a:r>
            <a:r>
              <a:rPr lang="uk-UA" b="1" dirty="0" err="1"/>
              <a:t>Купірування</a:t>
            </a:r>
            <a:r>
              <a:rPr lang="uk-UA" b="1" dirty="0"/>
              <a:t> стенокардії</a:t>
            </a:r>
            <a:br>
              <a:rPr lang="uk-UA" b="1" dirty="0"/>
            </a:br>
            <a:r>
              <a:rPr lang="uk-UA" b="1" dirty="0"/>
              <a:t>✔ Полегшення симптомів при набряку легень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AA68908-61D6-8094-DFE8-8932D93CE18E}"/>
              </a:ext>
            </a:extLst>
          </p:cNvPr>
          <p:cNvSpPr txBox="1"/>
          <p:nvPr/>
        </p:nvSpPr>
        <p:spPr>
          <a:xfrm>
            <a:off x="4207835" y="3571003"/>
            <a:ext cx="4827182" cy="17845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uk-UA" b="1" dirty="0">
                <a:solidFill>
                  <a:srgbClr val="A50021"/>
                </a:solidFill>
              </a:rPr>
              <a:t>Коли виникає </a:t>
            </a:r>
            <a:r>
              <a:rPr lang="uk-UA" b="1" dirty="0" err="1">
                <a:solidFill>
                  <a:srgbClr val="A50021"/>
                </a:solidFill>
              </a:rPr>
              <a:t>гемодинамічний</a:t>
            </a:r>
            <a:r>
              <a:rPr lang="uk-UA" b="1" dirty="0">
                <a:solidFill>
                  <a:srgbClr val="A50021"/>
                </a:solidFill>
              </a:rPr>
              <a:t> колапс?</a:t>
            </a:r>
          </a:p>
          <a:p>
            <a:pPr>
              <a:lnSpc>
                <a:spcPts val="2500"/>
              </a:lnSpc>
              <a:buNone/>
            </a:pPr>
            <a:r>
              <a:rPr lang="uk-UA" dirty="0"/>
              <a:t>🔴 </a:t>
            </a:r>
            <a:r>
              <a:rPr lang="uk-UA" b="1" dirty="0"/>
              <a:t>Різке ↓ венозного повернення</a:t>
            </a:r>
            <a:br>
              <a:rPr lang="uk-UA" b="1" dirty="0"/>
            </a:br>
            <a:r>
              <a:rPr lang="uk-UA" b="1" dirty="0"/>
              <a:t>🔴 ↓ серцевого викиду</a:t>
            </a:r>
            <a:br>
              <a:rPr lang="uk-UA" b="1" dirty="0"/>
            </a:br>
            <a:r>
              <a:rPr lang="uk-UA" b="1" dirty="0"/>
              <a:t>🔴 Падіння АТ</a:t>
            </a:r>
            <a:br>
              <a:rPr lang="uk-UA" b="1" dirty="0"/>
            </a:br>
            <a:r>
              <a:rPr lang="uk-UA" b="1" dirty="0"/>
              <a:t>🔴 Порушення мозкової та ниркової перфузії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A0373C-F70A-0C28-72A0-370E878EA5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1FE6E3-450E-3EEE-BFB0-B4F9DFDEB8E4}"/>
              </a:ext>
            </a:extLst>
          </p:cNvPr>
          <p:cNvSpPr txBox="1"/>
          <p:nvPr/>
        </p:nvSpPr>
        <p:spPr>
          <a:xfrm>
            <a:off x="505046" y="146831"/>
            <a:ext cx="837313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Нітрати</a:t>
            </a:r>
            <a:r>
              <a:rPr lang="ru-RU" sz="24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коли </a:t>
            </a:r>
            <a:r>
              <a:rPr lang="ru-RU" sz="24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вазодилатація</a:t>
            </a:r>
            <a:r>
              <a:rPr lang="ru-RU" sz="24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стає</a:t>
            </a:r>
            <a:r>
              <a:rPr lang="ru-RU" sz="24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небезпечною</a:t>
            </a:r>
            <a:endParaRPr lang="uk-UA" sz="24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93252D-8E77-44FD-2D8C-5520EAE24953}"/>
              </a:ext>
            </a:extLst>
          </p:cNvPr>
          <p:cNvSpPr txBox="1"/>
          <p:nvPr/>
        </p:nvSpPr>
        <p:spPr>
          <a:xfrm>
            <a:off x="324293" y="755327"/>
            <a:ext cx="4646428" cy="19838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solidFill>
                  <a:srgbClr val="A50021"/>
                </a:solidFill>
              </a:rPr>
              <a:t>Особливо небезпечні ситуації</a:t>
            </a:r>
          </a:p>
          <a:p>
            <a:pPr marL="342900" indent="-342900">
              <a:lnSpc>
                <a:spcPts val="2500"/>
              </a:lnSpc>
              <a:buFont typeface="Wingdings" panose="05000000000000000000" pitchFamily="2" charset="2"/>
              <a:buChar char="v"/>
            </a:pPr>
            <a:r>
              <a:rPr lang="uk-UA" sz="2000" b="1" dirty="0" err="1"/>
              <a:t>Правошлуночковий</a:t>
            </a:r>
            <a:r>
              <a:rPr lang="uk-UA" sz="2000" b="1" dirty="0"/>
              <a:t> інфаркт</a:t>
            </a:r>
          </a:p>
          <a:p>
            <a:pPr marL="342900" indent="-342900">
              <a:lnSpc>
                <a:spcPts val="2500"/>
              </a:lnSpc>
              <a:buFont typeface="Wingdings" panose="05000000000000000000" pitchFamily="2" charset="2"/>
              <a:buChar char="v"/>
            </a:pPr>
            <a:r>
              <a:rPr lang="uk-UA" sz="2000" b="1" dirty="0" err="1"/>
              <a:t>Гіповолемія</a:t>
            </a:r>
            <a:endParaRPr lang="uk-UA" sz="2000" b="1" dirty="0"/>
          </a:p>
          <a:p>
            <a:pPr marL="342900" indent="-342900">
              <a:lnSpc>
                <a:spcPts val="2500"/>
              </a:lnSpc>
              <a:buFont typeface="Wingdings" panose="05000000000000000000" pitchFamily="2" charset="2"/>
              <a:buChar char="v"/>
            </a:pPr>
            <a:r>
              <a:rPr lang="uk-UA" sz="2000" b="1" dirty="0"/>
              <a:t>Тяжкий аортальний стеноз</a:t>
            </a:r>
          </a:p>
          <a:p>
            <a:pPr marL="342900" indent="-342900">
              <a:lnSpc>
                <a:spcPts val="2500"/>
              </a:lnSpc>
              <a:buFont typeface="Wingdings" panose="05000000000000000000" pitchFamily="2" charset="2"/>
              <a:buChar char="v"/>
            </a:pPr>
            <a:r>
              <a:rPr lang="uk-UA" sz="2000" b="1" dirty="0"/>
              <a:t>Поєднання з інгібіторами ФДЕ-5 (</a:t>
            </a:r>
            <a:r>
              <a:rPr lang="uk-UA" sz="2000" b="1" dirty="0" err="1"/>
              <a:t>силденафіл</a:t>
            </a:r>
            <a:r>
              <a:rPr lang="uk-UA" sz="2000" b="1" dirty="0"/>
              <a:t>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2EAFF5-8D85-E423-F674-23E5D22A35DA}"/>
              </a:ext>
            </a:extLst>
          </p:cNvPr>
          <p:cNvSpPr txBox="1"/>
          <p:nvPr/>
        </p:nvSpPr>
        <p:spPr>
          <a:xfrm>
            <a:off x="5015909" y="810398"/>
            <a:ext cx="4082902" cy="1663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dirty="0" err="1">
                <a:solidFill>
                  <a:srgbClr val="A50021"/>
                </a:solidFill>
              </a:rPr>
              <a:t>Клінічні</a:t>
            </a:r>
            <a:r>
              <a:rPr lang="ru-RU" sz="2000" b="1" dirty="0">
                <a:solidFill>
                  <a:srgbClr val="A50021"/>
                </a:solidFill>
              </a:rPr>
              <a:t> прояви</a:t>
            </a:r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Ø"/>
            </a:pPr>
            <a:r>
              <a:rPr lang="ru-RU" sz="2000" b="1" dirty="0" err="1"/>
              <a:t>Запаморочення</a:t>
            </a:r>
            <a:endParaRPr lang="ru-RU" sz="2000" b="1" dirty="0"/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Ø"/>
            </a:pPr>
            <a:r>
              <a:rPr lang="ru-RU" sz="2000" b="1" dirty="0"/>
              <a:t>Синкопе</a:t>
            </a:r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Ø"/>
            </a:pPr>
            <a:r>
              <a:rPr lang="ru-RU" sz="2000" b="1" dirty="0" err="1"/>
              <a:t>Різка</a:t>
            </a:r>
            <a:r>
              <a:rPr lang="ru-RU" sz="2000" b="1" dirty="0"/>
              <a:t> </a:t>
            </a:r>
            <a:r>
              <a:rPr lang="ru-RU" sz="2000" b="1" dirty="0" err="1"/>
              <a:t>слабкість</a:t>
            </a:r>
            <a:endParaRPr lang="ru-RU" sz="2000" b="1" dirty="0"/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Ø"/>
            </a:pPr>
            <a:r>
              <a:rPr lang="ru-RU" sz="2000" b="1" dirty="0"/>
              <a:t>Рефлекторна </a:t>
            </a:r>
            <a:r>
              <a:rPr lang="ru-RU" sz="2000" b="1" dirty="0" err="1"/>
              <a:t>тахікардія</a:t>
            </a:r>
            <a:endParaRPr lang="ru-RU" sz="20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6250A88-F03A-511D-984C-E2D28BC11150}"/>
              </a:ext>
            </a:extLst>
          </p:cNvPr>
          <p:cNvSpPr txBox="1"/>
          <p:nvPr/>
        </p:nvSpPr>
        <p:spPr>
          <a:xfrm>
            <a:off x="603396" y="3284072"/>
            <a:ext cx="4412513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b="1" dirty="0">
                <a:solidFill>
                  <a:srgbClr val="A50021"/>
                </a:solidFill>
              </a:rPr>
              <a:t>ВИСНОВОК:</a:t>
            </a:r>
          </a:p>
          <a:p>
            <a:pPr algn="ctr">
              <a:buNone/>
            </a:pPr>
            <a:r>
              <a:rPr lang="ru-RU" sz="2000" b="1" dirty="0" err="1"/>
              <a:t>Зменшуючи</a:t>
            </a:r>
            <a:r>
              <a:rPr lang="ru-RU" sz="2000" b="1" dirty="0"/>
              <a:t> </a:t>
            </a:r>
            <a:r>
              <a:rPr lang="ru-RU" sz="2000" b="1" dirty="0" err="1"/>
              <a:t>переднавантаження</a:t>
            </a:r>
            <a:r>
              <a:rPr lang="ru-RU" sz="2000" b="1" dirty="0"/>
              <a:t>, ми </a:t>
            </a:r>
            <a:r>
              <a:rPr lang="ru-RU" sz="2000" b="1" dirty="0" err="1"/>
              <a:t>можемо</a:t>
            </a:r>
            <a:r>
              <a:rPr lang="ru-RU" sz="2000" b="1" dirty="0"/>
              <a:t> критично </a:t>
            </a:r>
            <a:r>
              <a:rPr lang="ru-RU" sz="2000" b="1" dirty="0" err="1"/>
              <a:t>знизити</a:t>
            </a:r>
            <a:r>
              <a:rPr lang="ru-RU" sz="2000" b="1" dirty="0"/>
              <a:t> </a:t>
            </a:r>
          </a:p>
          <a:p>
            <a:pPr algn="ctr">
              <a:buNone/>
            </a:pPr>
            <a:r>
              <a:rPr lang="ru-RU" sz="2000" b="1" dirty="0" err="1"/>
              <a:t>серцевий</a:t>
            </a:r>
            <a:r>
              <a:rPr lang="ru-RU" sz="2000" b="1" dirty="0"/>
              <a:t> </a:t>
            </a:r>
            <a:r>
              <a:rPr lang="ru-RU" sz="2000" b="1" dirty="0" err="1"/>
              <a:t>викид</a:t>
            </a:r>
            <a:r>
              <a:rPr lang="ru-RU" sz="2000" b="1" dirty="0"/>
              <a:t>.</a:t>
            </a:r>
          </a:p>
        </p:txBody>
      </p:sp>
      <p:pic>
        <p:nvPicPr>
          <p:cNvPr id="14" name="Рисунок 13" descr="Зображення, що містить візерунок, квадрат, Графіка, піксель&#10;&#10;Вміст на основі ШІ може бути неправильним.">
            <a:extLst>
              <a:ext uri="{FF2B5EF4-FFF2-40B4-BE49-F238E27FC236}">
                <a16:creationId xmlns:a16="http://schemas.microsoft.com/office/drawing/2014/main" id="{F7F43DE8-89EA-93F5-A594-29A72C7DBD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9641" y="4192545"/>
            <a:ext cx="1663277" cy="1663277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C5F1C2C-D134-94B9-E7F5-54204C262E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2F17E96-C68C-3663-E467-70F7F52D409D}"/>
              </a:ext>
            </a:extLst>
          </p:cNvPr>
          <p:cNvSpPr txBox="1"/>
          <p:nvPr/>
        </p:nvSpPr>
        <p:spPr>
          <a:xfrm>
            <a:off x="850605" y="177416"/>
            <a:ext cx="782556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3399"/>
                </a:solidFill>
              </a:rPr>
              <a:t>ІАПФ та БРА: контроль РААС і </a:t>
            </a:r>
            <a:r>
              <a:rPr lang="ru-RU" sz="2400" b="1" dirty="0" err="1">
                <a:solidFill>
                  <a:srgbClr val="003399"/>
                </a:solidFill>
              </a:rPr>
              <a:t>його</a:t>
            </a:r>
            <a:r>
              <a:rPr lang="ru-RU" sz="2400" b="1" dirty="0">
                <a:solidFill>
                  <a:srgbClr val="003399"/>
                </a:solidFill>
              </a:rPr>
              <a:t> </a:t>
            </a:r>
            <a:r>
              <a:rPr lang="ru-RU" sz="2400" b="1" dirty="0" err="1">
                <a:solidFill>
                  <a:srgbClr val="003399"/>
                </a:solidFill>
              </a:rPr>
              <a:t>межі</a:t>
            </a:r>
            <a:endParaRPr lang="uk-UA" sz="2400" b="1" dirty="0">
              <a:solidFill>
                <a:srgbClr val="003399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AB81BA-0DB0-D108-077E-ED00B1B9804C}"/>
              </a:ext>
            </a:extLst>
          </p:cNvPr>
          <p:cNvSpPr txBox="1"/>
          <p:nvPr/>
        </p:nvSpPr>
        <p:spPr>
          <a:xfrm>
            <a:off x="898451" y="702922"/>
            <a:ext cx="69271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/>
              <a:t>ІАПФ: </a:t>
            </a:r>
            <a:r>
              <a:rPr lang="ru-RU" dirty="0" err="1"/>
              <a:t>еналаприл</a:t>
            </a:r>
            <a:r>
              <a:rPr lang="ru-RU" dirty="0"/>
              <a:t>, </a:t>
            </a:r>
            <a:r>
              <a:rPr lang="ru-RU" dirty="0" err="1"/>
              <a:t>периндоприл</a:t>
            </a:r>
            <a:r>
              <a:rPr lang="ru-RU" dirty="0"/>
              <a:t>, </a:t>
            </a:r>
            <a:r>
              <a:rPr lang="ru-RU" dirty="0" err="1"/>
              <a:t>раміприл</a:t>
            </a:r>
            <a:endParaRPr lang="ru-RU" dirty="0"/>
          </a:p>
          <a:p>
            <a:pPr>
              <a:buNone/>
            </a:pPr>
            <a:r>
              <a:rPr lang="ru-RU" b="1" dirty="0"/>
              <a:t>БРА (</a:t>
            </a:r>
            <a:r>
              <a:rPr lang="ru-RU" b="1" dirty="0" err="1"/>
              <a:t>сартани</a:t>
            </a:r>
            <a:r>
              <a:rPr lang="ru-RU" b="1" dirty="0"/>
              <a:t>): </a:t>
            </a:r>
            <a:r>
              <a:rPr lang="ru-RU" dirty="0" err="1"/>
              <a:t>лозартан</a:t>
            </a:r>
            <a:r>
              <a:rPr lang="ru-RU" dirty="0"/>
              <a:t>, валсартан, </a:t>
            </a:r>
            <a:r>
              <a:rPr lang="ru-RU" dirty="0" err="1"/>
              <a:t>кандесартан</a:t>
            </a:r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44546A-A816-CE7D-1F91-4030009087EA}"/>
              </a:ext>
            </a:extLst>
          </p:cNvPr>
          <p:cNvSpPr txBox="1"/>
          <p:nvPr/>
        </p:nvSpPr>
        <p:spPr>
          <a:xfrm>
            <a:off x="494414" y="1423726"/>
            <a:ext cx="84582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sz="2000" b="1" dirty="0">
                <a:solidFill>
                  <a:srgbClr val="A50021"/>
                </a:solidFill>
              </a:rPr>
              <a:t>Механізм дії</a:t>
            </a:r>
          </a:p>
          <a:p>
            <a:pPr>
              <a:buNone/>
            </a:pPr>
            <a:r>
              <a:rPr lang="uk-UA" b="1" dirty="0"/>
              <a:t>Блокада РААС        ↓ ангіотензину </a:t>
            </a:r>
            <a:r>
              <a:rPr lang="en-US" b="1" dirty="0"/>
              <a:t>II</a:t>
            </a:r>
            <a:r>
              <a:rPr lang="uk-UA" b="1" dirty="0"/>
              <a:t>           </a:t>
            </a:r>
            <a:r>
              <a:rPr lang="en-US" b="1" dirty="0"/>
              <a:t>↓ </a:t>
            </a:r>
            <a:r>
              <a:rPr lang="uk-UA" b="1" dirty="0" err="1"/>
              <a:t>вазоконстрикції</a:t>
            </a:r>
            <a:r>
              <a:rPr lang="uk-UA" b="1" dirty="0"/>
              <a:t>           ↓ секреції альдостерону        ↓ </a:t>
            </a:r>
            <a:r>
              <a:rPr lang="uk-UA" b="1" dirty="0" err="1"/>
              <a:t>післянавантаження</a:t>
            </a:r>
            <a:r>
              <a:rPr lang="uk-UA" b="1" dirty="0"/>
              <a:t>, ↓ </a:t>
            </a:r>
            <a:r>
              <a:rPr lang="uk-UA" b="1" dirty="0" err="1"/>
              <a:t>ремоделювання</a:t>
            </a:r>
            <a:r>
              <a:rPr lang="uk-UA" b="1" dirty="0"/>
              <a:t> міокарда</a:t>
            </a:r>
          </a:p>
        </p:txBody>
      </p:sp>
      <p:sp>
        <p:nvSpPr>
          <p:cNvPr id="12" name="Стрілка: вправо 11">
            <a:extLst>
              <a:ext uri="{FF2B5EF4-FFF2-40B4-BE49-F238E27FC236}">
                <a16:creationId xmlns:a16="http://schemas.microsoft.com/office/drawing/2014/main" id="{9E8A3BA4-5137-C3D1-1F53-A8E7EA7A995E}"/>
              </a:ext>
            </a:extLst>
          </p:cNvPr>
          <p:cNvSpPr/>
          <p:nvPr/>
        </p:nvSpPr>
        <p:spPr>
          <a:xfrm>
            <a:off x="2016642" y="1829364"/>
            <a:ext cx="276446" cy="63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Стрілка: вправо 12">
            <a:extLst>
              <a:ext uri="{FF2B5EF4-FFF2-40B4-BE49-F238E27FC236}">
                <a16:creationId xmlns:a16="http://schemas.microsoft.com/office/drawing/2014/main" id="{83204716-4A69-8753-E532-5DD94EFC9B4E}"/>
              </a:ext>
            </a:extLst>
          </p:cNvPr>
          <p:cNvSpPr/>
          <p:nvPr/>
        </p:nvSpPr>
        <p:spPr>
          <a:xfrm>
            <a:off x="4178595" y="1865370"/>
            <a:ext cx="393405" cy="63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Стрілка: вправо 13">
            <a:extLst>
              <a:ext uri="{FF2B5EF4-FFF2-40B4-BE49-F238E27FC236}">
                <a16:creationId xmlns:a16="http://schemas.microsoft.com/office/drawing/2014/main" id="{456DC275-668E-951A-5857-35F39AB3DEB7}"/>
              </a:ext>
            </a:extLst>
          </p:cNvPr>
          <p:cNvSpPr/>
          <p:nvPr/>
        </p:nvSpPr>
        <p:spPr>
          <a:xfrm flipV="1">
            <a:off x="6547884" y="1861261"/>
            <a:ext cx="428846" cy="63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Стрілка: вправо 14">
            <a:extLst>
              <a:ext uri="{FF2B5EF4-FFF2-40B4-BE49-F238E27FC236}">
                <a16:creationId xmlns:a16="http://schemas.microsoft.com/office/drawing/2014/main" id="{44D75738-E0C2-3441-73F0-796AABC298CF}"/>
              </a:ext>
            </a:extLst>
          </p:cNvPr>
          <p:cNvSpPr/>
          <p:nvPr/>
        </p:nvSpPr>
        <p:spPr>
          <a:xfrm>
            <a:off x="2002465" y="2133898"/>
            <a:ext cx="276446" cy="63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85A4AB2-DC41-822E-4041-87D5BF9EB804}"/>
              </a:ext>
            </a:extLst>
          </p:cNvPr>
          <p:cNvSpPr txBox="1"/>
          <p:nvPr/>
        </p:nvSpPr>
        <p:spPr>
          <a:xfrm>
            <a:off x="494414" y="2613054"/>
            <a:ext cx="354595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 err="1"/>
              <a:t>Терапевтична</a:t>
            </a:r>
            <a:r>
              <a:rPr lang="ru-RU" b="1" dirty="0"/>
              <a:t> </a:t>
            </a:r>
            <a:r>
              <a:rPr lang="ru-RU" b="1" dirty="0" err="1"/>
              <a:t>користь</a:t>
            </a:r>
            <a:endParaRPr lang="ru-RU" b="1" dirty="0"/>
          </a:p>
          <a:p>
            <a:pPr>
              <a:buNone/>
            </a:pPr>
            <a:r>
              <a:rPr lang="ru-RU" dirty="0"/>
              <a:t>✔ ↓ </a:t>
            </a:r>
            <a:r>
              <a:rPr lang="ru-RU" dirty="0" err="1"/>
              <a:t>смертності</a:t>
            </a:r>
            <a:r>
              <a:rPr lang="ru-RU" dirty="0"/>
              <a:t> при ХСН</a:t>
            </a:r>
            <a:br>
              <a:rPr lang="ru-RU" dirty="0"/>
            </a:br>
            <a:r>
              <a:rPr lang="ru-RU" dirty="0"/>
              <a:t>✔ ↓ </a:t>
            </a:r>
            <a:r>
              <a:rPr lang="ru-RU" dirty="0" err="1"/>
              <a:t>прогресування</a:t>
            </a:r>
            <a:r>
              <a:rPr lang="ru-RU" dirty="0"/>
              <a:t> </a:t>
            </a:r>
            <a:r>
              <a:rPr lang="ru-RU" dirty="0" err="1"/>
              <a:t>нефропатії</a:t>
            </a:r>
            <a:br>
              <a:rPr lang="ru-RU" dirty="0"/>
            </a:br>
            <a:r>
              <a:rPr lang="ru-RU" dirty="0"/>
              <a:t>✔ ↓ </a:t>
            </a:r>
            <a:r>
              <a:rPr lang="ru-RU" dirty="0" err="1"/>
              <a:t>ризику</a:t>
            </a:r>
            <a:r>
              <a:rPr lang="ru-RU" dirty="0"/>
              <a:t> повторного ІМ</a:t>
            </a:r>
            <a:br>
              <a:rPr lang="ru-RU" dirty="0"/>
            </a:br>
            <a:r>
              <a:rPr lang="ru-RU" dirty="0"/>
              <a:t>✔ Контроль АТ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51F6E3A-3E85-888B-3537-FF039F04B947}"/>
              </a:ext>
            </a:extLst>
          </p:cNvPr>
          <p:cNvSpPr txBox="1"/>
          <p:nvPr/>
        </p:nvSpPr>
        <p:spPr>
          <a:xfrm>
            <a:off x="4417828" y="2573674"/>
            <a:ext cx="421049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Де виникає ризик?</a:t>
            </a:r>
          </a:p>
          <a:p>
            <a:pPr>
              <a:buNone/>
            </a:pPr>
            <a:r>
              <a:rPr lang="uk-UA" b="1" dirty="0"/>
              <a:t>🔴 </a:t>
            </a:r>
            <a:r>
              <a:rPr lang="uk-UA" b="1" dirty="0" err="1"/>
              <a:t>Гіперкаліємія</a:t>
            </a:r>
            <a:endParaRPr lang="uk-UA" b="1" dirty="0"/>
          </a:p>
          <a:p>
            <a:pPr>
              <a:buNone/>
            </a:pPr>
            <a:r>
              <a:rPr lang="uk-UA" dirty="0"/>
              <a:t>↓ альдостерону</a:t>
            </a:r>
            <a:br>
              <a:rPr lang="uk-UA" dirty="0"/>
            </a:br>
            <a:r>
              <a:rPr lang="uk-UA" dirty="0"/>
              <a:t>⬇</a:t>
            </a:r>
            <a:br>
              <a:rPr lang="uk-UA" dirty="0"/>
            </a:br>
            <a:r>
              <a:rPr lang="uk-UA" dirty="0"/>
              <a:t>↓ виведення </a:t>
            </a:r>
            <a:r>
              <a:rPr lang="en-US" dirty="0"/>
              <a:t>K⁺</a:t>
            </a:r>
            <a:br>
              <a:rPr lang="en-US" dirty="0"/>
            </a:br>
            <a:r>
              <a:rPr lang="en-US" dirty="0"/>
              <a:t>⬇</a:t>
            </a:r>
            <a:br>
              <a:rPr lang="en-US" dirty="0"/>
            </a:br>
            <a:r>
              <a:rPr lang="uk-UA" dirty="0"/>
              <a:t>ризик </a:t>
            </a:r>
            <a:r>
              <a:rPr lang="en-US" dirty="0"/>
              <a:t>AV-</a:t>
            </a:r>
            <a:r>
              <a:rPr lang="uk-UA" dirty="0"/>
              <a:t>блокад, асистолії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AAA189-569E-3CE4-1C43-52D38051E8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>
            <a:extLst>
              <a:ext uri="{FF2B5EF4-FFF2-40B4-BE49-F238E27FC236}">
                <a16:creationId xmlns:a16="http://schemas.microsoft.com/office/drawing/2014/main" id="{086D5C15-0738-A9DE-C243-3A0353E24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E19E3A4-0866-33A1-8CC4-A7FBFDBEC51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66BA331-D2A7-C238-C4FA-A662E7942C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ECEA586-895B-C39E-7B55-F25CC3931D9A}"/>
              </a:ext>
            </a:extLst>
          </p:cNvPr>
          <p:cNvSpPr txBox="1"/>
          <p:nvPr/>
        </p:nvSpPr>
        <p:spPr>
          <a:xfrm>
            <a:off x="432391" y="816497"/>
            <a:ext cx="464642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🔴 </a:t>
            </a:r>
            <a:r>
              <a:rPr lang="uk-UA" b="1" dirty="0">
                <a:solidFill>
                  <a:srgbClr val="A50021"/>
                </a:solidFill>
              </a:rPr>
              <a:t>Погіршення функції нирок</a:t>
            </a:r>
          </a:p>
          <a:p>
            <a:pPr>
              <a:buNone/>
            </a:pPr>
            <a:r>
              <a:rPr lang="uk-UA" b="1" dirty="0"/>
              <a:t>↓ ангіотензину </a:t>
            </a:r>
            <a:r>
              <a:rPr lang="en-US" b="1" dirty="0"/>
              <a:t>II</a:t>
            </a:r>
            <a:r>
              <a:rPr lang="uk-UA" b="1" dirty="0"/>
              <a:t>, розширення еферентної артеріоли, ↓ </a:t>
            </a:r>
            <a:r>
              <a:rPr lang="uk-UA" b="1" dirty="0" err="1"/>
              <a:t>внутрішньоклубочкового</a:t>
            </a:r>
            <a:r>
              <a:rPr lang="uk-UA" b="1" dirty="0"/>
              <a:t> тиску, </a:t>
            </a:r>
            <a:br>
              <a:rPr lang="uk-UA" b="1" dirty="0"/>
            </a:br>
            <a:r>
              <a:rPr lang="uk-UA" b="1" dirty="0"/>
              <a:t>зниження ШКФ</a:t>
            </a:r>
          </a:p>
          <a:p>
            <a:pPr>
              <a:buNone/>
            </a:pPr>
            <a:endParaRPr lang="uk-UA" b="1" dirty="0"/>
          </a:p>
          <a:p>
            <a:pPr>
              <a:buNone/>
            </a:pPr>
            <a:r>
              <a:rPr lang="uk-UA" b="1" dirty="0"/>
              <a:t>Особливо небезпечно при: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двобічному стенозі ниркових артерій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дегідратації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поєднанні з НПЗП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661904-B6BD-CB52-6CC3-0A71C85F325C}"/>
              </a:ext>
            </a:extLst>
          </p:cNvPr>
          <p:cNvSpPr txBox="1"/>
          <p:nvPr/>
        </p:nvSpPr>
        <p:spPr>
          <a:xfrm>
            <a:off x="4954771" y="1755499"/>
            <a:ext cx="394467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/>
              <a:t>🔴 </a:t>
            </a:r>
            <a:r>
              <a:rPr lang="ru-RU" b="1" dirty="0" err="1">
                <a:solidFill>
                  <a:srgbClr val="A50021"/>
                </a:solidFill>
              </a:rPr>
              <a:t>Ангіоневротичний</a:t>
            </a:r>
            <a:r>
              <a:rPr lang="ru-RU" b="1" dirty="0">
                <a:solidFill>
                  <a:srgbClr val="A50021"/>
                </a:solidFill>
              </a:rPr>
              <a:t> набряк </a:t>
            </a:r>
            <a:r>
              <a:rPr lang="ru-RU" b="1" dirty="0"/>
              <a:t>(ІАПФ)</a:t>
            </a:r>
          </a:p>
          <a:p>
            <a:pPr>
              <a:buNone/>
            </a:pPr>
            <a:r>
              <a:rPr lang="ru-RU" b="1" dirty="0"/>
              <a:t>Через </a:t>
            </a:r>
            <a:r>
              <a:rPr lang="ru-RU" b="1" dirty="0" err="1"/>
              <a:t>накопичення</a:t>
            </a:r>
            <a:r>
              <a:rPr lang="ru-RU" b="1" dirty="0"/>
              <a:t> </a:t>
            </a:r>
            <a:r>
              <a:rPr lang="ru-RU" b="1" dirty="0" err="1"/>
              <a:t>брадикініну</a:t>
            </a:r>
            <a:r>
              <a:rPr lang="ru-RU" b="1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11000D-B128-E570-DCF8-A61D0593DE34}"/>
              </a:ext>
            </a:extLst>
          </p:cNvPr>
          <p:cNvSpPr txBox="1"/>
          <p:nvPr/>
        </p:nvSpPr>
        <p:spPr>
          <a:xfrm>
            <a:off x="233917" y="3723974"/>
            <a:ext cx="696964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A50021"/>
                </a:solidFill>
              </a:rPr>
              <a:t>Фармакологічна “пастка”</a:t>
            </a:r>
          </a:p>
          <a:p>
            <a:pPr>
              <a:buNone/>
            </a:pPr>
            <a:r>
              <a:rPr lang="uk-UA" dirty="0"/>
              <a:t>Комбінація: ІАПФ/БРА + </a:t>
            </a:r>
            <a:r>
              <a:rPr lang="uk-UA" dirty="0" err="1"/>
              <a:t>Калійзберігаючий</a:t>
            </a:r>
            <a:r>
              <a:rPr lang="uk-UA" dirty="0"/>
              <a:t> </a:t>
            </a:r>
            <a:r>
              <a:rPr lang="uk-UA" dirty="0" err="1"/>
              <a:t>діуретик</a:t>
            </a:r>
            <a:br>
              <a:rPr lang="uk-UA" dirty="0"/>
            </a:br>
            <a:r>
              <a:rPr lang="uk-UA" dirty="0"/>
              <a:t>+ Ниркова недостатність            </a:t>
            </a:r>
            <a:r>
              <a:rPr lang="uk-UA" dirty="0" err="1"/>
              <a:t>Гіперкаліємія</a:t>
            </a:r>
            <a:r>
              <a:rPr lang="uk-UA" dirty="0"/>
              <a:t> високого ризику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880F08-4EC2-53F2-9007-957F0B906AB3}"/>
              </a:ext>
            </a:extLst>
          </p:cNvPr>
          <p:cNvSpPr txBox="1"/>
          <p:nvPr/>
        </p:nvSpPr>
        <p:spPr>
          <a:xfrm>
            <a:off x="1041990" y="177416"/>
            <a:ext cx="782556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3399"/>
                </a:solidFill>
              </a:rPr>
              <a:t>ІАПФ та БРА: контроль РААС і </a:t>
            </a:r>
            <a:r>
              <a:rPr lang="ru-RU" sz="2400" b="1" dirty="0" err="1">
                <a:solidFill>
                  <a:srgbClr val="003399"/>
                </a:solidFill>
              </a:rPr>
              <a:t>його</a:t>
            </a:r>
            <a:r>
              <a:rPr lang="ru-RU" sz="2400" b="1" dirty="0">
                <a:solidFill>
                  <a:srgbClr val="003399"/>
                </a:solidFill>
              </a:rPr>
              <a:t> </a:t>
            </a:r>
            <a:r>
              <a:rPr lang="ru-RU" sz="2400" b="1" dirty="0" err="1">
                <a:solidFill>
                  <a:srgbClr val="003399"/>
                </a:solidFill>
              </a:rPr>
              <a:t>межі</a:t>
            </a:r>
            <a:endParaRPr lang="uk-UA" sz="2400" b="1" dirty="0">
              <a:solidFill>
                <a:srgbClr val="003399"/>
              </a:solidFill>
            </a:endParaRPr>
          </a:p>
        </p:txBody>
      </p:sp>
      <p:sp>
        <p:nvSpPr>
          <p:cNvPr id="11" name="Стрілка: вправо 10">
            <a:extLst>
              <a:ext uri="{FF2B5EF4-FFF2-40B4-BE49-F238E27FC236}">
                <a16:creationId xmlns:a16="http://schemas.microsoft.com/office/drawing/2014/main" id="{E7A2945A-EB88-EDFC-C739-17E23CF44294}"/>
              </a:ext>
            </a:extLst>
          </p:cNvPr>
          <p:cNvSpPr/>
          <p:nvPr/>
        </p:nvSpPr>
        <p:spPr>
          <a:xfrm>
            <a:off x="2755605" y="4348834"/>
            <a:ext cx="414670" cy="18075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2E92052-0114-5119-C519-BEEC4016938F}"/>
              </a:ext>
            </a:extLst>
          </p:cNvPr>
          <p:cNvSpPr txBox="1"/>
          <p:nvPr/>
        </p:nvSpPr>
        <p:spPr>
          <a:xfrm>
            <a:off x="308343" y="4795237"/>
            <a:ext cx="464642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>
                <a:solidFill>
                  <a:srgbClr val="003399"/>
                </a:solidFill>
              </a:rPr>
              <a:t>ВИСНОВОК:</a:t>
            </a:r>
          </a:p>
          <a:p>
            <a:pPr>
              <a:buNone/>
            </a:pPr>
            <a:r>
              <a:rPr lang="ru-RU" b="1" dirty="0"/>
              <a:t>Блокада РААС </a:t>
            </a:r>
            <a:r>
              <a:rPr lang="ru-RU" b="1" dirty="0" err="1"/>
              <a:t>покращує</a:t>
            </a:r>
            <a:r>
              <a:rPr lang="ru-RU" b="1" dirty="0"/>
              <a:t> прогноз,</a:t>
            </a:r>
            <a:br>
              <a:rPr lang="ru-RU" b="1" dirty="0"/>
            </a:br>
            <a:r>
              <a:rPr lang="ru-RU" b="1" dirty="0" err="1"/>
              <a:t>але</a:t>
            </a:r>
            <a:r>
              <a:rPr lang="ru-RU" b="1" dirty="0"/>
              <a:t> </a:t>
            </a:r>
            <a:r>
              <a:rPr lang="ru-RU" b="1" dirty="0" err="1"/>
              <a:t>потребує</a:t>
            </a:r>
            <a:r>
              <a:rPr lang="ru-RU" b="1" dirty="0"/>
              <a:t> контролю </a:t>
            </a:r>
            <a:r>
              <a:rPr lang="ru-RU" b="1" dirty="0" err="1"/>
              <a:t>креатиніну</a:t>
            </a:r>
            <a:r>
              <a:rPr lang="ru-RU" b="1" dirty="0"/>
              <a:t> та </a:t>
            </a:r>
            <a:r>
              <a:rPr lang="ru-RU" b="1" dirty="0" err="1"/>
              <a:t>калію</a:t>
            </a:r>
            <a:endParaRPr lang="ru-RU" b="1" dirty="0"/>
          </a:p>
        </p:txBody>
      </p:sp>
      <p:pic>
        <p:nvPicPr>
          <p:cNvPr id="15" name="Рисунок 14" descr="Зображення, що містить візерунок, квадрат, Графіка, піксель&#10;&#10;Вміст на основі ШІ може бути неправильним.">
            <a:extLst>
              <a:ext uri="{FF2B5EF4-FFF2-40B4-BE49-F238E27FC236}">
                <a16:creationId xmlns:a16="http://schemas.microsoft.com/office/drawing/2014/main" id="{03CD2CB9-8311-1802-BC77-E466E0B2DD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6787" y="4235970"/>
            <a:ext cx="1689379" cy="1689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4937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FD047A-5931-4161-F0C8-18B27C131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>
            <a:extLst>
              <a:ext uri="{FF2B5EF4-FFF2-40B4-BE49-F238E27FC236}">
                <a16:creationId xmlns:a16="http://schemas.microsoft.com/office/drawing/2014/main" id="{CB42DE26-8318-9626-CDAF-8F6566AAD8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59345A9-CA97-19E1-5F9D-E5CA370FEAF3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AB3516A-5DE0-CBB4-B121-A3155B469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61C6382-BD31-F774-A544-9598E75736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7535" y="116958"/>
            <a:ext cx="5528930" cy="6741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0294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3DB03B-B40C-F0DF-14E5-A5272BA776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>
            <a:extLst>
              <a:ext uri="{FF2B5EF4-FFF2-40B4-BE49-F238E27FC236}">
                <a16:creationId xmlns:a16="http://schemas.microsoft.com/office/drawing/2014/main" id="{0DA2695E-40B2-9D37-7EBB-D7C8E7B03F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4B1C12B-18E0-A58C-704C-8F8C6921542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9B17802-AD14-B817-CDEC-5FAA00E8F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08ABC40-8BD9-F147-444C-AB30DD79B9AB}"/>
              </a:ext>
            </a:extLst>
          </p:cNvPr>
          <p:cNvSpPr txBox="1"/>
          <p:nvPr/>
        </p:nvSpPr>
        <p:spPr>
          <a:xfrm>
            <a:off x="659219" y="140755"/>
            <a:ext cx="826149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400" b="1" dirty="0" err="1">
                <a:solidFill>
                  <a:srgbClr val="003399"/>
                </a:solidFill>
              </a:rPr>
              <a:t>Судинні</a:t>
            </a:r>
            <a:r>
              <a:rPr lang="ru-RU" sz="2400" b="1" dirty="0">
                <a:solidFill>
                  <a:srgbClr val="003399"/>
                </a:solidFill>
              </a:rPr>
              <a:t> </a:t>
            </a:r>
            <a:r>
              <a:rPr lang="ru-RU" sz="2400" b="1" dirty="0" err="1">
                <a:solidFill>
                  <a:srgbClr val="003399"/>
                </a:solidFill>
              </a:rPr>
              <a:t>препарати</a:t>
            </a:r>
            <a:r>
              <a:rPr lang="ru-RU" sz="2400" b="1" dirty="0">
                <a:solidFill>
                  <a:srgbClr val="003399"/>
                </a:solidFill>
              </a:rPr>
              <a:t>: </a:t>
            </a:r>
            <a:r>
              <a:rPr lang="ru-RU" sz="2400" b="1" dirty="0" err="1">
                <a:solidFill>
                  <a:srgbClr val="003399"/>
                </a:solidFill>
              </a:rPr>
              <a:t>фармакологія</a:t>
            </a:r>
            <a:r>
              <a:rPr lang="ru-RU" sz="2400" b="1" dirty="0">
                <a:solidFill>
                  <a:srgbClr val="003399"/>
                </a:solidFill>
              </a:rPr>
              <a:t> тонусу та </a:t>
            </a:r>
            <a:r>
              <a:rPr lang="ru-RU" sz="2400" b="1" dirty="0" err="1">
                <a:solidFill>
                  <a:srgbClr val="003399"/>
                </a:solidFill>
              </a:rPr>
              <a:t>її</a:t>
            </a:r>
            <a:r>
              <a:rPr lang="ru-RU" sz="2400" b="1" dirty="0">
                <a:solidFill>
                  <a:srgbClr val="003399"/>
                </a:solidFill>
              </a:rPr>
              <a:t> </a:t>
            </a:r>
            <a:r>
              <a:rPr lang="ru-RU" sz="2400" b="1" dirty="0" err="1">
                <a:solidFill>
                  <a:srgbClr val="003399"/>
                </a:solidFill>
              </a:rPr>
              <a:t>межі</a:t>
            </a:r>
            <a:endParaRPr lang="ru-RU" sz="2400" b="1" dirty="0">
              <a:solidFill>
                <a:srgbClr val="003399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607021-9B71-D045-9AA9-51703A346D06}"/>
              </a:ext>
            </a:extLst>
          </p:cNvPr>
          <p:cNvSpPr txBox="1"/>
          <p:nvPr/>
        </p:nvSpPr>
        <p:spPr>
          <a:xfrm>
            <a:off x="186070" y="671692"/>
            <a:ext cx="4311503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C00000"/>
                </a:solidFill>
              </a:rPr>
              <a:t>Артеріальні </a:t>
            </a:r>
            <a:r>
              <a:rPr lang="uk-UA" sz="2400" b="1" dirty="0" err="1">
                <a:solidFill>
                  <a:srgbClr val="C00000"/>
                </a:solidFill>
              </a:rPr>
              <a:t>вазодилататори</a:t>
            </a:r>
            <a:endParaRPr lang="uk-UA" sz="2400" b="1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uk-UA" b="1" dirty="0"/>
              <a:t>(</a:t>
            </a:r>
            <a:r>
              <a:rPr lang="uk-UA" b="1" dirty="0" err="1"/>
              <a:t>гідралазин</a:t>
            </a:r>
            <a:r>
              <a:rPr lang="uk-UA" b="1" dirty="0"/>
              <a:t>, </a:t>
            </a:r>
            <a:r>
              <a:rPr lang="uk-UA" b="1" dirty="0" err="1"/>
              <a:t>міноксидил</a:t>
            </a:r>
            <a:r>
              <a:rPr lang="uk-UA" b="1" dirty="0"/>
              <a:t>)</a:t>
            </a:r>
          </a:p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Механізм дії:</a:t>
            </a:r>
            <a:br>
              <a:rPr lang="uk-UA" dirty="0"/>
            </a:br>
            <a:r>
              <a:rPr lang="uk-UA" b="1" dirty="0"/>
              <a:t>Пряме розслаблення гладеньких м’язів артеріол, ↓ периферичного судинного опору,↓ </a:t>
            </a:r>
            <a:r>
              <a:rPr lang="uk-UA" b="1" dirty="0" err="1"/>
              <a:t>післянавантаження</a:t>
            </a:r>
            <a:endParaRPr lang="uk-UA" b="1" dirty="0"/>
          </a:p>
          <a:p>
            <a:pPr>
              <a:spcBef>
                <a:spcPts val="600"/>
              </a:spcBef>
              <a:buNone/>
            </a:pPr>
            <a:r>
              <a:rPr lang="uk-UA" b="1" dirty="0">
                <a:solidFill>
                  <a:srgbClr val="003399"/>
                </a:solidFill>
              </a:rPr>
              <a:t>Клінічний ефект:</a:t>
            </a:r>
            <a:br>
              <a:rPr lang="uk-UA" dirty="0"/>
            </a:br>
            <a:r>
              <a:rPr lang="uk-UA" b="1" dirty="0"/>
              <a:t>Полегшення роботи лівого шлуночка, зниження АТ.</a:t>
            </a:r>
          </a:p>
          <a:p>
            <a:pPr>
              <a:spcBef>
                <a:spcPts val="600"/>
              </a:spcBef>
              <a:buNone/>
            </a:pPr>
            <a:r>
              <a:rPr lang="uk-UA" b="1" dirty="0">
                <a:solidFill>
                  <a:srgbClr val="003399"/>
                </a:solidFill>
              </a:rPr>
              <a:t>Потенційні ризики:</a:t>
            </a:r>
            <a:endParaRPr lang="uk-UA" dirty="0">
              <a:solidFill>
                <a:srgbClr val="003399"/>
              </a:solidFill>
            </a:endParaRP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Рефлекторна тахікардія (через 	активацію симпатичної НС)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Затримка натрію і води → набряки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Головний біль через церебральну 	</a:t>
            </a:r>
            <a:r>
              <a:rPr lang="uk-UA" b="1" dirty="0" err="1"/>
              <a:t>вазодилатацію</a:t>
            </a:r>
            <a:endParaRPr lang="uk-UA" b="1" dirty="0"/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Ортостатична </a:t>
            </a:r>
            <a:r>
              <a:rPr lang="uk-UA" b="1" dirty="0" err="1"/>
              <a:t>гіпотензія</a:t>
            </a:r>
            <a:endParaRPr lang="uk-UA" b="1" dirty="0"/>
          </a:p>
          <a:p>
            <a:pPr>
              <a:buNone/>
            </a:pPr>
            <a:r>
              <a:rPr lang="uk-UA" sz="2400" b="1" dirty="0">
                <a:solidFill>
                  <a:srgbClr val="C00000"/>
                </a:solidFill>
              </a:rPr>
              <a:t>📌 Висновок:</a:t>
            </a:r>
            <a:br>
              <a:rPr lang="uk-UA" dirty="0"/>
            </a:br>
            <a:r>
              <a:rPr lang="uk-UA" sz="2000" b="1" dirty="0"/>
              <a:t>Зниження опору запускає компенсаторну симпатичну відповідь.</a:t>
            </a:r>
            <a:endParaRPr lang="uk-UA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7471578-E6E8-53A6-557B-6C4746155777}"/>
              </a:ext>
            </a:extLst>
          </p:cNvPr>
          <p:cNvSpPr txBox="1"/>
          <p:nvPr/>
        </p:nvSpPr>
        <p:spPr>
          <a:xfrm>
            <a:off x="4572000" y="671692"/>
            <a:ext cx="4572000" cy="56707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</a:rPr>
              <a:t>Блокатори кальцієвих каналів (</a:t>
            </a:r>
            <a:r>
              <a:rPr lang="uk-UA" sz="2000" b="1" dirty="0" err="1">
                <a:solidFill>
                  <a:srgbClr val="C00000"/>
                </a:solidFill>
              </a:rPr>
              <a:t>дигідропіридини</a:t>
            </a:r>
            <a:r>
              <a:rPr lang="uk-UA" sz="2000" b="1" dirty="0">
                <a:solidFill>
                  <a:srgbClr val="C00000"/>
                </a:solidFill>
              </a:rPr>
              <a:t>) </a:t>
            </a:r>
            <a:r>
              <a:rPr lang="uk-UA" dirty="0" err="1"/>
              <a:t>амлодипін</a:t>
            </a:r>
            <a:r>
              <a:rPr lang="uk-UA" dirty="0"/>
              <a:t>, </a:t>
            </a:r>
            <a:r>
              <a:rPr lang="uk-UA" dirty="0" err="1"/>
              <a:t>ніфедипін</a:t>
            </a:r>
            <a:endParaRPr lang="uk-UA" dirty="0"/>
          </a:p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Механізм:</a:t>
            </a:r>
            <a:br>
              <a:rPr lang="uk-UA" dirty="0"/>
            </a:br>
            <a:r>
              <a:rPr lang="uk-UA" b="1" dirty="0"/>
              <a:t>Блокада </a:t>
            </a:r>
            <a:r>
              <a:rPr lang="en-US" b="1" dirty="0"/>
              <a:t>L-</a:t>
            </a:r>
            <a:r>
              <a:rPr lang="uk-UA" b="1" dirty="0"/>
              <a:t>типу </a:t>
            </a:r>
            <a:r>
              <a:rPr lang="en-US" b="1" dirty="0"/>
              <a:t>Ca²⁺-</a:t>
            </a:r>
            <a:r>
              <a:rPr lang="uk-UA" b="1" dirty="0"/>
              <a:t>каналів у судинах </a:t>
            </a:r>
            <a:br>
              <a:rPr lang="uk-UA" b="1" dirty="0"/>
            </a:br>
            <a:r>
              <a:rPr lang="uk-UA" b="1" dirty="0"/>
              <a:t>	</a:t>
            </a:r>
            <a:r>
              <a:rPr lang="uk-UA" b="1" dirty="0" err="1"/>
              <a:t>Артеріолярна</a:t>
            </a:r>
            <a:r>
              <a:rPr lang="uk-UA" b="1" dirty="0"/>
              <a:t> </a:t>
            </a:r>
            <a:r>
              <a:rPr lang="uk-UA" b="1" dirty="0" err="1"/>
              <a:t>вазодилатація</a:t>
            </a:r>
            <a:endParaRPr lang="uk-UA" b="1" dirty="0"/>
          </a:p>
          <a:p>
            <a:pPr>
              <a:buNone/>
            </a:pPr>
            <a:endParaRPr lang="uk-UA" sz="1100" b="1" dirty="0">
              <a:solidFill>
                <a:srgbClr val="003399"/>
              </a:solidFill>
            </a:endParaRPr>
          </a:p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Клінічні переваги:</a:t>
            </a:r>
            <a:br>
              <a:rPr lang="uk-UA" dirty="0"/>
            </a:br>
            <a:r>
              <a:rPr lang="uk-UA" b="1" dirty="0"/>
              <a:t>Ефективний контроль АТ, </a:t>
            </a:r>
            <a:r>
              <a:rPr lang="uk-UA" b="1" dirty="0" err="1"/>
              <a:t>антиангінальний</a:t>
            </a:r>
            <a:r>
              <a:rPr lang="uk-UA" b="1" dirty="0"/>
              <a:t> ефект.</a:t>
            </a:r>
          </a:p>
          <a:p>
            <a:pPr>
              <a:buNone/>
            </a:pPr>
            <a:endParaRPr lang="uk-UA" sz="1050" b="1" dirty="0">
              <a:solidFill>
                <a:srgbClr val="003399"/>
              </a:solidFill>
            </a:endParaRPr>
          </a:p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Проблемні моменти:</a:t>
            </a:r>
            <a:endParaRPr lang="uk-UA" dirty="0">
              <a:solidFill>
                <a:srgbClr val="003399"/>
              </a:solidFill>
            </a:endParaRP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Периферичні набряки (через дилатацію артеріол без відповідної 	</a:t>
            </a:r>
            <a:r>
              <a:rPr lang="uk-UA" b="1" dirty="0" err="1"/>
              <a:t>венодилатації</a:t>
            </a:r>
            <a:r>
              <a:rPr lang="uk-UA" b="1" dirty="0"/>
              <a:t>)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Рефлекторна тахікардія (особливо   короткодіючі форми)</a:t>
            </a:r>
          </a:p>
          <a:p>
            <a:pPr indent="180975">
              <a:buFont typeface="Arial" panose="020B0604020202020204" pitchFamily="34" charset="0"/>
              <a:buChar char="•"/>
            </a:pPr>
            <a:r>
              <a:rPr lang="uk-UA" b="1" dirty="0"/>
              <a:t>Почервоніння обличчя, головний біль</a:t>
            </a: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dirty="0"/>
              <a:t>📌 </a:t>
            </a:r>
            <a:r>
              <a:rPr lang="uk-UA" sz="2000" b="1" dirty="0">
                <a:solidFill>
                  <a:srgbClr val="C00000"/>
                </a:solidFill>
              </a:rPr>
              <a:t>Висновок: </a:t>
            </a:r>
            <a:r>
              <a:rPr lang="uk-UA" sz="2000" b="1" dirty="0"/>
              <a:t>Набряки при лікуванні </a:t>
            </a:r>
            <a:r>
              <a:rPr lang="uk-UA" sz="2000" b="1" dirty="0" err="1"/>
              <a:t>амлодипіном</a:t>
            </a:r>
            <a:r>
              <a:rPr lang="uk-UA" sz="2000" b="1" dirty="0"/>
              <a:t> — це не затримка рідини, а перерозподіл тиску в мікроциркуляції.</a:t>
            </a:r>
          </a:p>
        </p:txBody>
      </p:sp>
      <p:sp>
        <p:nvSpPr>
          <p:cNvPr id="13" name="Стрілка: вправо 12">
            <a:extLst>
              <a:ext uri="{FF2B5EF4-FFF2-40B4-BE49-F238E27FC236}">
                <a16:creationId xmlns:a16="http://schemas.microsoft.com/office/drawing/2014/main" id="{9AB6D890-BE03-7405-BE46-52EFD040591D}"/>
              </a:ext>
            </a:extLst>
          </p:cNvPr>
          <p:cNvSpPr/>
          <p:nvPr/>
        </p:nvSpPr>
        <p:spPr>
          <a:xfrm>
            <a:off x="4683643" y="1972339"/>
            <a:ext cx="255182" cy="9569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08023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6A5D04-C761-584C-C2C1-6DD9173FF5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>
            <a:extLst>
              <a:ext uri="{FF2B5EF4-FFF2-40B4-BE49-F238E27FC236}">
                <a16:creationId xmlns:a16="http://schemas.microsoft.com/office/drawing/2014/main" id="{D8E6F5E2-0C3C-E35F-AA6E-FA3D7D1699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2576025-81AA-DE80-EB78-525D93004368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147DD3-6AAA-D4EA-1656-9AB429C94B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4605C4-A37A-2210-8DB5-53F23A606E27}"/>
              </a:ext>
            </a:extLst>
          </p:cNvPr>
          <p:cNvSpPr txBox="1"/>
          <p:nvPr/>
        </p:nvSpPr>
        <p:spPr>
          <a:xfrm>
            <a:off x="659219" y="140755"/>
            <a:ext cx="826149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400" b="1" dirty="0" err="1">
                <a:solidFill>
                  <a:srgbClr val="003399"/>
                </a:solidFill>
              </a:rPr>
              <a:t>Судинні</a:t>
            </a:r>
            <a:r>
              <a:rPr lang="ru-RU" sz="2400" b="1" dirty="0">
                <a:solidFill>
                  <a:srgbClr val="003399"/>
                </a:solidFill>
              </a:rPr>
              <a:t> </a:t>
            </a:r>
            <a:r>
              <a:rPr lang="ru-RU" sz="2400" b="1" dirty="0" err="1">
                <a:solidFill>
                  <a:srgbClr val="003399"/>
                </a:solidFill>
              </a:rPr>
              <a:t>препарати</a:t>
            </a:r>
            <a:r>
              <a:rPr lang="ru-RU" sz="2400" b="1" dirty="0">
                <a:solidFill>
                  <a:srgbClr val="003399"/>
                </a:solidFill>
              </a:rPr>
              <a:t>: </a:t>
            </a:r>
            <a:r>
              <a:rPr lang="ru-RU" sz="2400" b="1" dirty="0" err="1">
                <a:solidFill>
                  <a:srgbClr val="003399"/>
                </a:solidFill>
              </a:rPr>
              <a:t>фармакологія</a:t>
            </a:r>
            <a:r>
              <a:rPr lang="ru-RU" sz="2400" b="1" dirty="0">
                <a:solidFill>
                  <a:srgbClr val="003399"/>
                </a:solidFill>
              </a:rPr>
              <a:t> тонусу та </a:t>
            </a:r>
            <a:r>
              <a:rPr lang="ru-RU" sz="2400" b="1" dirty="0" err="1">
                <a:solidFill>
                  <a:srgbClr val="003399"/>
                </a:solidFill>
              </a:rPr>
              <a:t>її</a:t>
            </a:r>
            <a:r>
              <a:rPr lang="ru-RU" sz="2400" b="1" dirty="0">
                <a:solidFill>
                  <a:srgbClr val="003399"/>
                </a:solidFill>
              </a:rPr>
              <a:t> </a:t>
            </a:r>
            <a:r>
              <a:rPr lang="ru-RU" sz="2400" b="1" dirty="0" err="1">
                <a:solidFill>
                  <a:srgbClr val="003399"/>
                </a:solidFill>
              </a:rPr>
              <a:t>межі</a:t>
            </a:r>
            <a:endParaRPr lang="ru-RU" sz="2400" b="1" dirty="0">
              <a:solidFill>
                <a:srgbClr val="003399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7132A7-B1BA-6636-DA4B-C3BBCF6A63DC}"/>
              </a:ext>
            </a:extLst>
          </p:cNvPr>
          <p:cNvSpPr txBox="1"/>
          <p:nvPr/>
        </p:nvSpPr>
        <p:spPr>
          <a:xfrm>
            <a:off x="808073" y="743175"/>
            <a:ext cx="7889359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C00000"/>
                </a:solidFill>
              </a:rPr>
              <a:t>Центральні </a:t>
            </a:r>
            <a:r>
              <a:rPr lang="uk-UA" sz="2400" b="1" dirty="0" err="1">
                <a:solidFill>
                  <a:srgbClr val="C00000"/>
                </a:solidFill>
              </a:rPr>
              <a:t>антигіпертензивні</a:t>
            </a:r>
            <a:endParaRPr lang="uk-UA" sz="2400" b="1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uk-UA" sz="2000" b="1" dirty="0"/>
              <a:t>(</a:t>
            </a:r>
            <a:r>
              <a:rPr lang="uk-UA" sz="2000" b="1" dirty="0" err="1"/>
              <a:t>клонідин</a:t>
            </a:r>
            <a:r>
              <a:rPr lang="uk-UA" sz="2000" b="1" dirty="0"/>
              <a:t>, </a:t>
            </a:r>
            <a:r>
              <a:rPr lang="uk-UA" sz="2000" b="1" dirty="0" err="1"/>
              <a:t>метилдопа</a:t>
            </a:r>
            <a:r>
              <a:rPr lang="uk-UA" sz="2000" b="1" dirty="0"/>
              <a:t>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b="1" dirty="0">
                <a:solidFill>
                  <a:srgbClr val="003399"/>
                </a:solidFill>
              </a:rPr>
              <a:t>Механізм:</a:t>
            </a:r>
            <a:br>
              <a:rPr lang="uk-UA" dirty="0"/>
            </a:br>
            <a:r>
              <a:rPr lang="uk-UA" b="1" dirty="0"/>
              <a:t>Стимуляція центральних </a:t>
            </a:r>
            <a:r>
              <a:rPr lang="el-GR" b="1" dirty="0"/>
              <a:t>α₂-</a:t>
            </a:r>
            <a:r>
              <a:rPr lang="uk-UA" b="1" dirty="0"/>
              <a:t>рецепторів            ↓ симпатичної активності</a:t>
            </a: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b="1" dirty="0">
                <a:solidFill>
                  <a:srgbClr val="003399"/>
                </a:solidFill>
              </a:rPr>
              <a:t>Ризики:</a:t>
            </a:r>
            <a:endParaRPr lang="uk-UA" dirty="0">
              <a:solidFill>
                <a:srgbClr val="003399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Седативний ефект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Сухість у роті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Брадикардія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Синдром відміни з різким підвищенням АТ</a:t>
            </a:r>
          </a:p>
          <a:p>
            <a:pPr>
              <a:buNone/>
            </a:pPr>
            <a:endParaRPr lang="uk-UA" sz="2800" b="1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uk-UA" sz="2800" b="1" dirty="0">
                <a:solidFill>
                  <a:srgbClr val="C00000"/>
                </a:solidFill>
              </a:rPr>
              <a:t>📌 Висновок:</a:t>
            </a:r>
            <a:r>
              <a:rPr lang="uk-UA" sz="2800" b="1" dirty="0"/>
              <a:t> </a:t>
            </a:r>
          </a:p>
          <a:p>
            <a:pPr>
              <a:buNone/>
            </a:pPr>
            <a:r>
              <a:rPr lang="uk-UA" sz="2800" b="1" dirty="0"/>
              <a:t>Раптове припинення введення </a:t>
            </a:r>
          </a:p>
          <a:p>
            <a:pPr>
              <a:buNone/>
            </a:pPr>
            <a:r>
              <a:rPr lang="uk-UA" sz="2800" b="1" dirty="0" err="1"/>
              <a:t>клонідину</a:t>
            </a:r>
            <a:r>
              <a:rPr lang="uk-UA" sz="2800" b="1" dirty="0"/>
              <a:t> може спричинити </a:t>
            </a:r>
          </a:p>
          <a:p>
            <a:pPr>
              <a:buNone/>
            </a:pPr>
            <a:r>
              <a:rPr lang="uk-UA" sz="2800" b="1" dirty="0" err="1"/>
              <a:t>гіпертензивний</a:t>
            </a:r>
            <a:r>
              <a:rPr lang="uk-UA" sz="2800" b="1" dirty="0"/>
              <a:t> криз.</a:t>
            </a:r>
          </a:p>
        </p:txBody>
      </p:sp>
      <p:sp>
        <p:nvSpPr>
          <p:cNvPr id="8" name="Стрілка: вправо 7">
            <a:extLst>
              <a:ext uri="{FF2B5EF4-FFF2-40B4-BE49-F238E27FC236}">
                <a16:creationId xmlns:a16="http://schemas.microsoft.com/office/drawing/2014/main" id="{5EF4B96B-5295-0BE7-3D5B-28E1EDB422E8}"/>
              </a:ext>
            </a:extLst>
          </p:cNvPr>
          <p:cNvSpPr/>
          <p:nvPr/>
        </p:nvSpPr>
        <p:spPr>
          <a:xfrm>
            <a:off x="4880345" y="1823483"/>
            <a:ext cx="457200" cy="13822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" name="Рисунок 9" descr="Зображення, що містить візерунок, квадрат, піксель, дизайн&#10;&#10;Вміст на основі ШІ може бути неправильним.">
            <a:extLst>
              <a:ext uri="{FF2B5EF4-FFF2-40B4-BE49-F238E27FC236}">
                <a16:creationId xmlns:a16="http://schemas.microsoft.com/office/drawing/2014/main" id="{D98CEC7B-24F9-43E4-6BC8-9C9D7198E5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9507" y="4238425"/>
            <a:ext cx="1701209" cy="1701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123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6CDE90-B429-EE2A-0505-E5D9E870C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>
            <a:extLst>
              <a:ext uri="{FF2B5EF4-FFF2-40B4-BE49-F238E27FC236}">
                <a16:creationId xmlns:a16="http://schemas.microsoft.com/office/drawing/2014/main" id="{A75A0AFE-9436-4909-6406-EC6841610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9D1FFD5-AF37-59BF-EC2E-A4424D4D68A1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A386604-4AAD-EE60-D00B-1A96E427A3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A199A97-CCBB-3B9A-C4ED-6C063C6DA4B3}"/>
              </a:ext>
            </a:extLst>
          </p:cNvPr>
          <p:cNvSpPr txBox="1"/>
          <p:nvPr/>
        </p:nvSpPr>
        <p:spPr>
          <a:xfrm>
            <a:off x="707066" y="207954"/>
            <a:ext cx="81604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003399"/>
                </a:solidFill>
              </a:rPr>
              <a:t>Судинний</a:t>
            </a:r>
            <a:r>
              <a:rPr lang="ru-RU" sz="2400" b="1" dirty="0">
                <a:solidFill>
                  <a:srgbClr val="003399"/>
                </a:solidFill>
              </a:rPr>
              <a:t> </a:t>
            </a:r>
            <a:r>
              <a:rPr lang="ru-RU" sz="2400" b="1" dirty="0" err="1">
                <a:solidFill>
                  <a:srgbClr val="003399"/>
                </a:solidFill>
              </a:rPr>
              <a:t>ризик</a:t>
            </a:r>
            <a:r>
              <a:rPr lang="ru-RU" sz="2400" b="1" dirty="0">
                <a:solidFill>
                  <a:srgbClr val="003399"/>
                </a:solidFill>
              </a:rPr>
              <a:t>: </a:t>
            </a:r>
            <a:r>
              <a:rPr lang="ru-RU" sz="2400" b="1" dirty="0" err="1">
                <a:solidFill>
                  <a:srgbClr val="003399"/>
                </a:solidFill>
              </a:rPr>
              <a:t>патофізіологія</a:t>
            </a:r>
            <a:r>
              <a:rPr lang="ru-RU" sz="2400" b="1" dirty="0">
                <a:solidFill>
                  <a:srgbClr val="003399"/>
                </a:solidFill>
              </a:rPr>
              <a:t> </a:t>
            </a:r>
            <a:r>
              <a:rPr lang="ru-RU" sz="2400" b="1" dirty="0" err="1">
                <a:solidFill>
                  <a:srgbClr val="003399"/>
                </a:solidFill>
              </a:rPr>
              <a:t>порушеної</a:t>
            </a:r>
            <a:r>
              <a:rPr lang="ru-RU" sz="2400" b="1" dirty="0">
                <a:solidFill>
                  <a:srgbClr val="003399"/>
                </a:solidFill>
              </a:rPr>
              <a:t> </a:t>
            </a:r>
            <a:r>
              <a:rPr lang="ru-RU" sz="2400" b="1" dirty="0" err="1">
                <a:solidFill>
                  <a:srgbClr val="003399"/>
                </a:solidFill>
              </a:rPr>
              <a:t>перфузії</a:t>
            </a:r>
            <a:endParaRPr lang="uk-UA" sz="2400" b="1" dirty="0">
              <a:solidFill>
                <a:srgbClr val="003399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784D75-B21A-5861-07AD-25D8975F2BF3}"/>
              </a:ext>
            </a:extLst>
          </p:cNvPr>
          <p:cNvSpPr txBox="1"/>
          <p:nvPr/>
        </p:nvSpPr>
        <p:spPr>
          <a:xfrm>
            <a:off x="324292" y="763956"/>
            <a:ext cx="4247707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solidFill>
                  <a:srgbClr val="C00000"/>
                </a:solidFill>
              </a:rPr>
              <a:t>Надмірне зниження АТ</a:t>
            </a:r>
          </a:p>
          <a:p>
            <a:pPr>
              <a:buNone/>
            </a:pPr>
            <a:r>
              <a:rPr lang="uk-UA" b="1" dirty="0"/>
              <a:t>Занадто швидке або надмірне ↓ АТ</a:t>
            </a:r>
            <a:br>
              <a:rPr lang="uk-UA" b="1" dirty="0"/>
            </a:br>
            <a:r>
              <a:rPr lang="uk-UA" b="1" dirty="0"/>
              <a:t>↓ </a:t>
            </a:r>
            <a:r>
              <a:rPr lang="uk-UA" b="1" dirty="0" err="1"/>
              <a:t>перфузійного</a:t>
            </a:r>
            <a:r>
              <a:rPr lang="uk-UA" b="1" dirty="0"/>
              <a:t> тиску в органах </a:t>
            </a:r>
            <a:br>
              <a:rPr lang="uk-UA" b="1" dirty="0"/>
            </a:br>
            <a:r>
              <a:rPr lang="uk-UA" b="1" dirty="0"/>
              <a:t>Ішемія мозку, нирок, міокарда</a:t>
            </a: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b="1" dirty="0"/>
              <a:t>Особливо небезпечно у:</a:t>
            </a:r>
          </a:p>
          <a:p>
            <a:pPr marL="180975" indent="180975">
              <a:buFont typeface="Arial" panose="020B0604020202020204" pitchFamily="34" charset="0"/>
              <a:buChar char="•"/>
            </a:pPr>
            <a:r>
              <a:rPr lang="uk-UA" b="1" dirty="0"/>
              <a:t>літніх пацієнтів</a:t>
            </a:r>
          </a:p>
          <a:p>
            <a:pPr marL="180975" indent="180975">
              <a:buFont typeface="Arial" panose="020B0604020202020204" pitchFamily="34" charset="0"/>
              <a:buChar char="•"/>
            </a:pPr>
            <a:r>
              <a:rPr lang="uk-UA" b="1" dirty="0"/>
              <a:t>пацієнтів зі стенозом сонних артерій</a:t>
            </a:r>
          </a:p>
          <a:p>
            <a:pPr marL="180975" indent="180975">
              <a:buFont typeface="Arial" panose="020B0604020202020204" pitchFamily="34" charset="0"/>
              <a:buChar char="•"/>
            </a:pPr>
            <a:r>
              <a:rPr lang="uk-UA" b="1" dirty="0"/>
              <a:t>хворих із хронічною нирковою 	недостатністю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D8098A-84D7-624B-BEE0-E560EFCC707A}"/>
              </a:ext>
            </a:extLst>
          </p:cNvPr>
          <p:cNvSpPr txBox="1"/>
          <p:nvPr/>
        </p:nvSpPr>
        <p:spPr>
          <a:xfrm>
            <a:off x="4970721" y="763956"/>
            <a:ext cx="3896833" cy="2139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solidFill>
                  <a:srgbClr val="C00000"/>
                </a:solidFill>
              </a:rPr>
              <a:t>Рефлекторна тахікардія</a:t>
            </a:r>
          </a:p>
          <a:p>
            <a:pPr>
              <a:buNone/>
            </a:pPr>
            <a:r>
              <a:rPr lang="uk-UA" b="1" dirty="0"/>
              <a:t>Артеріальна </a:t>
            </a:r>
            <a:r>
              <a:rPr lang="uk-UA" b="1" dirty="0" err="1"/>
              <a:t>вазодилатація</a:t>
            </a:r>
            <a:br>
              <a:rPr lang="uk-UA" b="1" dirty="0"/>
            </a:br>
            <a:r>
              <a:rPr lang="uk-UA" b="1" dirty="0"/>
              <a:t>Активація барорецепторів</a:t>
            </a:r>
            <a:br>
              <a:rPr lang="uk-UA" b="1" dirty="0"/>
            </a:br>
            <a:r>
              <a:rPr lang="uk-UA" b="1" dirty="0"/>
              <a:t>↑ симпатичної активності</a:t>
            </a:r>
            <a:br>
              <a:rPr lang="uk-UA" b="1" dirty="0"/>
            </a:br>
            <a:r>
              <a:rPr lang="uk-UA" b="1" dirty="0"/>
              <a:t>↑ ЧСС         потреби міокарда в </a:t>
            </a:r>
            <a:r>
              <a:rPr lang="en-US" b="1" dirty="0"/>
              <a:t>O₂</a:t>
            </a: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b="1" dirty="0"/>
              <a:t>У пацієнтів зі стенокардією це може погіршити ішемію</a:t>
            </a:r>
            <a:r>
              <a:rPr lang="uk-UA" dirty="0"/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7660F2D-D105-2A4C-CF3A-18EB7B7F454F}"/>
              </a:ext>
            </a:extLst>
          </p:cNvPr>
          <p:cNvSpPr txBox="1"/>
          <p:nvPr/>
        </p:nvSpPr>
        <p:spPr>
          <a:xfrm>
            <a:off x="655229" y="3594235"/>
            <a:ext cx="783353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sz="2000" b="1" dirty="0">
                <a:solidFill>
                  <a:srgbClr val="C00000"/>
                </a:solidFill>
              </a:rPr>
              <a:t>Порушення мікроциркуляції</a:t>
            </a:r>
          </a:p>
          <a:p>
            <a:pPr>
              <a:buNone/>
            </a:pPr>
            <a:r>
              <a:rPr lang="uk-UA" b="1" dirty="0" err="1"/>
              <a:t>Вазодилатація</a:t>
            </a:r>
            <a:r>
              <a:rPr lang="uk-UA" b="1" dirty="0"/>
              <a:t> великих судин ≠ Гарантована адекватна тканинна перфузія</a:t>
            </a:r>
          </a:p>
          <a:p>
            <a:pPr>
              <a:buNone/>
            </a:pPr>
            <a:r>
              <a:rPr lang="uk-UA" b="1" dirty="0"/>
              <a:t>При низькому системному тиску мікроциркуляція може погіршуватись.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185F8B7-73AC-12A2-F8BA-1A3EEF81548A}"/>
              </a:ext>
            </a:extLst>
          </p:cNvPr>
          <p:cNvSpPr txBox="1"/>
          <p:nvPr/>
        </p:nvSpPr>
        <p:spPr>
          <a:xfrm>
            <a:off x="223285" y="4818623"/>
            <a:ext cx="883565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ВИСНОВОК:</a:t>
            </a:r>
          </a:p>
          <a:p>
            <a:pPr>
              <a:buNone/>
            </a:pP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Судинна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терапія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 контроль опору, </a:t>
            </a: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але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збереження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перфузії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важливіше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 за цифру </a:t>
            </a: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артеріального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тиску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5" name="Стрілка: вправо 14">
            <a:extLst>
              <a:ext uri="{FF2B5EF4-FFF2-40B4-BE49-F238E27FC236}">
                <a16:creationId xmlns:a16="http://schemas.microsoft.com/office/drawing/2014/main" id="{C2B18893-1A46-512E-E847-F1B677D0A5F6}"/>
              </a:ext>
            </a:extLst>
          </p:cNvPr>
          <p:cNvSpPr/>
          <p:nvPr/>
        </p:nvSpPr>
        <p:spPr>
          <a:xfrm>
            <a:off x="4029740" y="1180214"/>
            <a:ext cx="255181" cy="170121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Стрілка: вправо 15">
            <a:extLst>
              <a:ext uri="{FF2B5EF4-FFF2-40B4-BE49-F238E27FC236}">
                <a16:creationId xmlns:a16="http://schemas.microsoft.com/office/drawing/2014/main" id="{22A0D6E3-7E9B-DD95-04CD-4900CA2D42F1}"/>
              </a:ext>
            </a:extLst>
          </p:cNvPr>
          <p:cNvSpPr/>
          <p:nvPr/>
        </p:nvSpPr>
        <p:spPr>
          <a:xfrm>
            <a:off x="3710764" y="1433575"/>
            <a:ext cx="255181" cy="170121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Стрілка: вправо 16">
            <a:extLst>
              <a:ext uri="{FF2B5EF4-FFF2-40B4-BE49-F238E27FC236}">
                <a16:creationId xmlns:a16="http://schemas.microsoft.com/office/drawing/2014/main" id="{65998B38-4C7A-6AAA-20D0-E6A78151D0A4}"/>
              </a:ext>
            </a:extLst>
          </p:cNvPr>
          <p:cNvSpPr/>
          <p:nvPr/>
        </p:nvSpPr>
        <p:spPr>
          <a:xfrm>
            <a:off x="7862778" y="1180214"/>
            <a:ext cx="255181" cy="170121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Стрілка: вправо 17">
            <a:extLst>
              <a:ext uri="{FF2B5EF4-FFF2-40B4-BE49-F238E27FC236}">
                <a16:creationId xmlns:a16="http://schemas.microsoft.com/office/drawing/2014/main" id="{435C1249-F287-6A54-06B2-9F0040BF3DBB}"/>
              </a:ext>
            </a:extLst>
          </p:cNvPr>
          <p:cNvSpPr/>
          <p:nvPr/>
        </p:nvSpPr>
        <p:spPr>
          <a:xfrm>
            <a:off x="7703289" y="1433575"/>
            <a:ext cx="255181" cy="170121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Стрілка: вправо 18">
            <a:extLst>
              <a:ext uri="{FF2B5EF4-FFF2-40B4-BE49-F238E27FC236}">
                <a16:creationId xmlns:a16="http://schemas.microsoft.com/office/drawing/2014/main" id="{CBBB738F-19ED-B77C-6B3C-0EFDE9941FD1}"/>
              </a:ext>
            </a:extLst>
          </p:cNvPr>
          <p:cNvSpPr/>
          <p:nvPr/>
        </p:nvSpPr>
        <p:spPr>
          <a:xfrm>
            <a:off x="7682024" y="1707212"/>
            <a:ext cx="255181" cy="170121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Стрілка: вправо 19">
            <a:extLst>
              <a:ext uri="{FF2B5EF4-FFF2-40B4-BE49-F238E27FC236}">
                <a16:creationId xmlns:a16="http://schemas.microsoft.com/office/drawing/2014/main" id="{8DF398ED-AC8C-587F-0207-8F8B3F538821}"/>
              </a:ext>
            </a:extLst>
          </p:cNvPr>
          <p:cNvSpPr/>
          <p:nvPr/>
        </p:nvSpPr>
        <p:spPr>
          <a:xfrm>
            <a:off x="5830187" y="1978829"/>
            <a:ext cx="255181" cy="170121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622628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69AC46-42D3-6BE2-EFC9-C84749C66C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>
            <a:extLst>
              <a:ext uri="{FF2B5EF4-FFF2-40B4-BE49-F238E27FC236}">
                <a16:creationId xmlns:a16="http://schemas.microsoft.com/office/drawing/2014/main" id="{2458FFAE-4A38-0989-3D25-7B0B8DF192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85CA15C-ABDA-F4C6-B772-33907531CD9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C2660D8-08B0-534A-EC75-1F21833C22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56" y="0"/>
            <a:ext cx="9144001" cy="6858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6CAA27-594F-E3E5-920A-8466D4E4FC72}"/>
              </a:ext>
            </a:extLst>
          </p:cNvPr>
          <p:cNvSpPr txBox="1"/>
          <p:nvPr/>
        </p:nvSpPr>
        <p:spPr>
          <a:xfrm>
            <a:off x="393405" y="89985"/>
            <a:ext cx="851136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3399"/>
                </a:solidFill>
              </a:rPr>
              <a:t>Чому</a:t>
            </a:r>
            <a:r>
              <a:rPr lang="ru-RU" sz="2400" b="1" dirty="0">
                <a:solidFill>
                  <a:srgbClr val="003399"/>
                </a:solidFill>
              </a:rPr>
              <a:t> не </a:t>
            </a:r>
            <a:r>
              <a:rPr lang="ru-RU" sz="2400" b="1" dirty="0" err="1">
                <a:solidFill>
                  <a:srgbClr val="003399"/>
                </a:solidFill>
              </a:rPr>
              <a:t>можна</a:t>
            </a:r>
            <a:r>
              <a:rPr lang="ru-RU" sz="2400" b="1" dirty="0">
                <a:solidFill>
                  <a:srgbClr val="003399"/>
                </a:solidFill>
              </a:rPr>
              <a:t> </a:t>
            </a:r>
            <a:r>
              <a:rPr lang="ru-RU" sz="2400" b="1" dirty="0" err="1">
                <a:solidFill>
                  <a:srgbClr val="003399"/>
                </a:solidFill>
              </a:rPr>
              <a:t>різко</a:t>
            </a:r>
            <a:r>
              <a:rPr lang="ru-RU" sz="2400" b="1" dirty="0">
                <a:solidFill>
                  <a:srgbClr val="003399"/>
                </a:solidFill>
              </a:rPr>
              <a:t> </a:t>
            </a:r>
            <a:r>
              <a:rPr lang="ru-RU" sz="2400" b="1" dirty="0" err="1">
                <a:solidFill>
                  <a:srgbClr val="003399"/>
                </a:solidFill>
              </a:rPr>
              <a:t>знижувати</a:t>
            </a:r>
            <a:r>
              <a:rPr lang="ru-RU" sz="2400" b="1" dirty="0">
                <a:solidFill>
                  <a:srgbClr val="003399"/>
                </a:solidFill>
              </a:rPr>
              <a:t> </a:t>
            </a:r>
            <a:r>
              <a:rPr lang="ru-RU" sz="2400" b="1" dirty="0" err="1">
                <a:solidFill>
                  <a:srgbClr val="003399"/>
                </a:solidFill>
              </a:rPr>
              <a:t>артеріальний</a:t>
            </a:r>
            <a:r>
              <a:rPr lang="ru-RU" sz="2400" b="1" dirty="0">
                <a:solidFill>
                  <a:srgbClr val="003399"/>
                </a:solidFill>
              </a:rPr>
              <a:t> </a:t>
            </a:r>
            <a:r>
              <a:rPr lang="ru-RU" sz="2400" b="1" dirty="0" err="1">
                <a:solidFill>
                  <a:srgbClr val="003399"/>
                </a:solidFill>
              </a:rPr>
              <a:t>тиск</a:t>
            </a:r>
            <a:r>
              <a:rPr lang="ru-RU" sz="2400" b="1" dirty="0">
                <a:solidFill>
                  <a:srgbClr val="003399"/>
                </a:solidFill>
              </a:rPr>
              <a:t> при </a:t>
            </a:r>
            <a:r>
              <a:rPr lang="ru-RU" sz="2400" b="1" dirty="0" err="1">
                <a:solidFill>
                  <a:srgbClr val="003399"/>
                </a:solidFill>
              </a:rPr>
              <a:t>хронічній</a:t>
            </a:r>
            <a:r>
              <a:rPr lang="ru-RU" sz="2400" b="1" dirty="0">
                <a:solidFill>
                  <a:srgbClr val="003399"/>
                </a:solidFill>
              </a:rPr>
              <a:t> </a:t>
            </a:r>
            <a:r>
              <a:rPr lang="ru-RU" sz="2400" b="1" dirty="0" err="1">
                <a:solidFill>
                  <a:srgbClr val="003399"/>
                </a:solidFill>
              </a:rPr>
              <a:t>гіпертензії</a:t>
            </a:r>
            <a:r>
              <a:rPr lang="ru-RU" sz="2400" b="1" dirty="0">
                <a:solidFill>
                  <a:srgbClr val="003399"/>
                </a:solidFill>
              </a:rPr>
              <a:t>?</a:t>
            </a:r>
            <a:endParaRPr lang="uk-UA" sz="2400" b="1" dirty="0">
              <a:solidFill>
                <a:srgbClr val="003399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E9B42A-2BCF-B943-0530-4466F49B9624}"/>
              </a:ext>
            </a:extLst>
          </p:cNvPr>
          <p:cNvSpPr txBox="1"/>
          <p:nvPr/>
        </p:nvSpPr>
        <p:spPr>
          <a:xfrm>
            <a:off x="239232" y="750169"/>
            <a:ext cx="4646428" cy="3216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C00000"/>
                </a:solidFill>
              </a:rPr>
              <a:t>Фізіологія адаптації</a:t>
            </a:r>
          </a:p>
          <a:p>
            <a:pPr>
              <a:buNone/>
            </a:pPr>
            <a:r>
              <a:rPr lang="uk-UA" b="1" dirty="0"/>
              <a:t>При тривалій артеріальній гіпертензії:</a:t>
            </a:r>
          </a:p>
          <a:p>
            <a:pPr marL="285750" indent="-285750">
              <a:buFont typeface="Wingdings" panose="05000000000000000000" pitchFamily="2" charset="2"/>
              <a:buChar char="ü"/>
              <a:tabLst>
                <a:tab pos="446088" algn="l"/>
              </a:tabLst>
            </a:pPr>
            <a:r>
              <a:rPr lang="uk-UA" b="1" dirty="0"/>
              <a:t>Авторегуляція мозкового кровотоку зміщується вправо</a:t>
            </a:r>
          </a:p>
          <a:p>
            <a:pPr marL="285750" indent="-285750">
              <a:buFont typeface="Wingdings" panose="05000000000000000000" pitchFamily="2" charset="2"/>
              <a:buChar char="ü"/>
              <a:tabLst>
                <a:tab pos="446088" algn="l"/>
              </a:tabLst>
            </a:pPr>
            <a:r>
              <a:rPr lang="uk-UA" b="1" dirty="0"/>
              <a:t>Органи звикають до вищого </a:t>
            </a:r>
            <a:r>
              <a:rPr lang="uk-UA" b="1" dirty="0" err="1"/>
              <a:t>перфузійного</a:t>
            </a:r>
            <a:r>
              <a:rPr lang="uk-UA" b="1" dirty="0"/>
              <a:t> тиску</a:t>
            </a:r>
          </a:p>
          <a:p>
            <a:pPr marL="285750" indent="-285750">
              <a:buFont typeface="Wingdings" panose="05000000000000000000" pitchFamily="2" charset="2"/>
              <a:buChar char="ü"/>
              <a:tabLst>
                <a:tab pos="446088" algn="l"/>
              </a:tabLst>
            </a:pPr>
            <a:r>
              <a:rPr lang="uk-UA" b="1" dirty="0"/>
              <a:t>Судини перебувають у стані хронічної перебудови</a:t>
            </a: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b="1" dirty="0"/>
              <a:t>📌 “Нормальний” тиск для здорової людини може бути недостатнім для пацієнта з багаторічною АГ.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7F67EC-F0B5-9171-8232-1E0E7B609887}"/>
              </a:ext>
            </a:extLst>
          </p:cNvPr>
          <p:cNvSpPr txBox="1"/>
          <p:nvPr/>
        </p:nvSpPr>
        <p:spPr>
          <a:xfrm>
            <a:off x="4981355" y="920982"/>
            <a:ext cx="3923414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003399"/>
                </a:solidFill>
              </a:rPr>
              <a:t>Що відбувається при різкому ↓ АТ?</a:t>
            </a: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b="1" dirty="0"/>
              <a:t>Швидке зниження системного тиску </a:t>
            </a:r>
            <a:br>
              <a:rPr lang="uk-UA" b="1" dirty="0"/>
            </a:br>
            <a:r>
              <a:rPr lang="uk-UA" b="1" dirty="0"/>
              <a:t>       ↓ церебрального </a:t>
            </a:r>
            <a:r>
              <a:rPr lang="uk-UA" b="1" dirty="0" err="1"/>
              <a:t>перфузійного</a:t>
            </a:r>
            <a:r>
              <a:rPr lang="uk-UA" b="1" dirty="0"/>
              <a:t> тиску         </a:t>
            </a:r>
            <a:r>
              <a:rPr lang="uk-UA" b="1" dirty="0" err="1"/>
              <a:t>Гіпоперфузія</a:t>
            </a:r>
            <a:r>
              <a:rPr lang="uk-UA" b="1" dirty="0"/>
              <a:t> мозку</a:t>
            </a: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b="1" dirty="0">
                <a:solidFill>
                  <a:srgbClr val="C00000"/>
                </a:solidFill>
              </a:rPr>
              <a:t>Можливі наслідки: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/>
              <a:t>запаморочення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 err="1"/>
              <a:t>синкопе</a:t>
            </a:r>
            <a:endParaRPr lang="uk-UA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 err="1"/>
              <a:t>транзиторна</a:t>
            </a:r>
            <a:r>
              <a:rPr lang="uk-UA" b="1" dirty="0"/>
              <a:t> ішемічна атака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/>
              <a:t>ішемічний інсульт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D85A282-2F0C-C36B-1242-D0AF0FBD287C}"/>
              </a:ext>
            </a:extLst>
          </p:cNvPr>
          <p:cNvSpPr txBox="1"/>
          <p:nvPr/>
        </p:nvSpPr>
        <p:spPr>
          <a:xfrm>
            <a:off x="239232" y="4181110"/>
            <a:ext cx="4152015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C00000"/>
                </a:solidFill>
              </a:rPr>
              <a:t>Ризик для нирок</a:t>
            </a:r>
          </a:p>
          <a:p>
            <a:pPr>
              <a:buNone/>
            </a:pPr>
            <a:r>
              <a:rPr lang="uk-UA" b="1" dirty="0"/>
              <a:t>↓ системного тиску, ↓ </a:t>
            </a:r>
            <a:r>
              <a:rPr lang="uk-UA" b="1" dirty="0" err="1"/>
              <a:t>внутрішньоклубочкового</a:t>
            </a:r>
            <a:r>
              <a:rPr lang="uk-UA" b="1" dirty="0"/>
              <a:t> тиску, ↓ ШКФ, Гостре погіршення функції нирок</a:t>
            </a: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b="1" dirty="0"/>
              <a:t>Особливо небезпечно при: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стенозі ниркових артерій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літньому віці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дегідратації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8BB95E-5BF3-2065-BB3B-DF540BF27F7F}"/>
              </a:ext>
            </a:extLst>
          </p:cNvPr>
          <p:cNvSpPr txBox="1"/>
          <p:nvPr/>
        </p:nvSpPr>
        <p:spPr>
          <a:xfrm>
            <a:off x="4867054" y="4027364"/>
            <a:ext cx="4152015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C00000"/>
                </a:solidFill>
              </a:rPr>
              <a:t>Клінічне правило</a:t>
            </a:r>
          </a:p>
          <a:p>
            <a:pPr>
              <a:buNone/>
            </a:pPr>
            <a:r>
              <a:rPr lang="uk-UA" b="1" dirty="0"/>
              <a:t>🔹 При хронічній гіпертензії</a:t>
            </a:r>
            <a:br>
              <a:rPr lang="uk-UA" b="1" dirty="0"/>
            </a:br>
            <a:r>
              <a:rPr lang="uk-UA" b="1" dirty="0"/>
              <a:t>зниження АТ має бути поступовим</a:t>
            </a:r>
          </a:p>
          <a:p>
            <a:pPr>
              <a:buNone/>
            </a:pPr>
            <a:r>
              <a:rPr lang="uk-UA" b="1" dirty="0"/>
              <a:t>🔹 Орієнтир — не лише цифра,</a:t>
            </a:r>
            <a:br>
              <a:rPr lang="uk-UA" b="1" dirty="0"/>
            </a:br>
            <a:r>
              <a:rPr lang="uk-UA" b="1" dirty="0"/>
              <a:t>а самопочуття пацієнта та функція органів-мішеней.</a:t>
            </a:r>
          </a:p>
        </p:txBody>
      </p:sp>
      <p:sp>
        <p:nvSpPr>
          <p:cNvPr id="15" name="Стрілка: вправо 14">
            <a:extLst>
              <a:ext uri="{FF2B5EF4-FFF2-40B4-BE49-F238E27FC236}">
                <a16:creationId xmlns:a16="http://schemas.microsoft.com/office/drawing/2014/main" id="{8A0802A1-8074-6A3F-F9E7-E77464A9C3EF}"/>
              </a:ext>
            </a:extLst>
          </p:cNvPr>
          <p:cNvSpPr/>
          <p:nvPr/>
        </p:nvSpPr>
        <p:spPr>
          <a:xfrm>
            <a:off x="5720315" y="1965836"/>
            <a:ext cx="255182" cy="9569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Стрілка: вправо 15">
            <a:extLst>
              <a:ext uri="{FF2B5EF4-FFF2-40B4-BE49-F238E27FC236}">
                <a16:creationId xmlns:a16="http://schemas.microsoft.com/office/drawing/2014/main" id="{BD9E7ECB-D3E3-040E-A8A2-D32184CB12FA}"/>
              </a:ext>
            </a:extLst>
          </p:cNvPr>
          <p:cNvSpPr/>
          <p:nvPr/>
        </p:nvSpPr>
        <p:spPr>
          <a:xfrm>
            <a:off x="5124892" y="1704132"/>
            <a:ext cx="255182" cy="9569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847363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505073-CA29-EF82-3B09-847C981E98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slide_design_features_a_soft_pink_gradie.png">
            <a:extLst>
              <a:ext uri="{FF2B5EF4-FFF2-40B4-BE49-F238E27FC236}">
                <a16:creationId xmlns:a16="http://schemas.microsoft.com/office/drawing/2014/main" id="{1AB75326-118A-01CD-EFD2-C05695D71C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30046B8-7F40-F5DA-F48B-B8E92F29D62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AFF8F2A-D628-40C9-DA3A-99446E3683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77132C-52F9-52E4-2224-53F58D542F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8679" y="122274"/>
            <a:ext cx="5486400" cy="6613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61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Офіс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2311</Words>
  <Application>Microsoft Office PowerPoint</Application>
  <PresentationFormat>Екран (4:3)</PresentationFormat>
  <Paragraphs>414</Paragraphs>
  <Slides>24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24</vt:i4>
      </vt:variant>
    </vt:vector>
  </HeadingPairs>
  <TitlesOfParts>
    <vt:vector size="29" baseType="lpstr">
      <vt:lpstr>Aptos</vt:lpstr>
      <vt:lpstr>Arial</vt:lpstr>
      <vt:lpstr>Calibri</vt:lpstr>
      <vt:lpstr>Wingdings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Natali</dc:creator>
  <cp:keywords/>
  <dc:description>generated using python-pptx</dc:description>
  <cp:lastModifiedBy>Наталія Іванівна Волощук</cp:lastModifiedBy>
  <cp:revision>31</cp:revision>
  <dcterms:created xsi:type="dcterms:W3CDTF">2013-01-27T09:14:16Z</dcterms:created>
  <dcterms:modified xsi:type="dcterms:W3CDTF">2026-02-21T21:14:14Z</dcterms:modified>
  <cp:category/>
</cp:coreProperties>
</file>