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8288000" cy="10287000"/>
  <p:notesSz cx="6858000" cy="9144000"/>
  <p:embeddedFontLst>
    <p:embeddedFont>
      <p:font typeface="Muli Regular Bold Italics" charset="0"/>
      <p:regular r:id="rId9"/>
    </p:embeddedFont>
    <p:embeddedFont>
      <p:font typeface="Muli Bold Bold" charset="0"/>
      <p:regular r:id="rId10"/>
    </p:embeddedFont>
    <p:embeddedFont>
      <p:font typeface="Open Sans Extra Bold" charset="0"/>
      <p:regular r:id="rId11"/>
    </p:embeddedFont>
    <p:embeddedFont>
      <p:font typeface="Open Sans Light Bold" charset="0"/>
      <p:regular r:id="rId12"/>
    </p:embeddedFont>
    <p:embeddedFont>
      <p:font typeface="Arimo Bold" charset="0"/>
      <p:regular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Muli Regular Bold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27" d="100"/>
          <a:sy n="27" d="100"/>
        </p:scale>
        <p:origin x="-137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t="21875" b="2187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344092" y="2049110"/>
            <a:ext cx="6662490" cy="7209190"/>
            <a:chOff x="0" y="0"/>
            <a:chExt cx="2414096" cy="261218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14096" cy="2612188"/>
            </a:xfrm>
            <a:custGeom>
              <a:avLst/>
              <a:gdLst/>
              <a:ahLst/>
              <a:cxnLst/>
              <a:rect l="l" t="t" r="r" b="b"/>
              <a:pathLst>
                <a:path w="2414096" h="2612188">
                  <a:moveTo>
                    <a:pt x="2289636" y="2612188"/>
                  </a:moveTo>
                  <a:lnTo>
                    <a:pt x="124460" y="2612188"/>
                  </a:lnTo>
                  <a:cubicBezTo>
                    <a:pt x="55880" y="2612188"/>
                    <a:pt x="0" y="2556308"/>
                    <a:pt x="0" y="248772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289636" y="0"/>
                  </a:lnTo>
                  <a:cubicBezTo>
                    <a:pt x="2358216" y="0"/>
                    <a:pt x="2414096" y="55880"/>
                    <a:pt x="2414096" y="124460"/>
                  </a:cubicBezTo>
                  <a:lnTo>
                    <a:pt x="2414096" y="2487728"/>
                  </a:lnTo>
                  <a:cubicBezTo>
                    <a:pt x="2414096" y="2556308"/>
                    <a:pt x="2358216" y="2612188"/>
                    <a:pt x="2289636" y="2612188"/>
                  </a:cubicBezTo>
                  <a:close/>
                </a:path>
              </a:pathLst>
            </a:custGeom>
            <a:solidFill>
              <a:srgbClr val="EDEDED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11147827" y="2343590"/>
            <a:ext cx="5267752" cy="691471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5414" y="815028"/>
            <a:ext cx="286573" cy="190701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3028323" y="1304693"/>
            <a:ext cx="14230977" cy="9525"/>
          </a:xfrm>
          <a:prstGeom prst="rect">
            <a:avLst/>
          </a:prstGeom>
          <a:solidFill>
            <a:srgbClr val="162942"/>
          </a:solidFill>
        </p:spPr>
      </p:sp>
      <p:sp>
        <p:nvSpPr>
          <p:cNvPr id="7" name="TextBox 7"/>
          <p:cNvSpPr txBox="1"/>
          <p:nvPr/>
        </p:nvSpPr>
        <p:spPr>
          <a:xfrm>
            <a:off x="1403423" y="4473875"/>
            <a:ext cx="7115488" cy="2454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9680"/>
              </a:lnSpc>
            </a:pPr>
            <a:r>
              <a:rPr lang="en-US" sz="8800">
                <a:solidFill>
                  <a:srgbClr val="3C53AC"/>
                </a:solidFill>
                <a:latin typeface="Muli Bold Bold"/>
              </a:rPr>
              <a:t>Infectious Immunology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53977" y="9163050"/>
            <a:ext cx="749445" cy="200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"/>
              </a:lnSpc>
            </a:pPr>
            <a:r>
              <a:rPr lang="en-US" sz="1400">
                <a:solidFill>
                  <a:srgbClr val="F8F4F4"/>
                </a:solidFill>
                <a:latin typeface="Muli Bold Bold"/>
              </a:rPr>
              <a:t>01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218823" y="8610600"/>
            <a:ext cx="6367360" cy="838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600"/>
              </a:lnSpc>
            </a:pPr>
            <a:r>
              <a:rPr lang="en-US" sz="5500">
                <a:solidFill>
                  <a:srgbClr val="3C53AC"/>
                </a:solidFill>
                <a:latin typeface="Muli Regular Bold Italics"/>
              </a:rPr>
              <a:t>elective course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-233248" y="568980"/>
            <a:ext cx="17759247" cy="20638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428"/>
              </a:lnSpc>
            </a:pPr>
            <a:r>
              <a:rPr lang="en-US" sz="5400" dirty="0">
                <a:solidFill>
                  <a:srgbClr val="004AAD"/>
                </a:solidFill>
                <a:latin typeface="Open Sans Extra Bold"/>
              </a:rPr>
              <a:t>National </a:t>
            </a:r>
            <a:r>
              <a:rPr lang="en-US" sz="5400" dirty="0" err="1">
                <a:solidFill>
                  <a:srgbClr val="004AAD"/>
                </a:solidFill>
                <a:latin typeface="Open Sans Extra Bold"/>
              </a:rPr>
              <a:t>Pirogov</a:t>
            </a:r>
            <a:r>
              <a:rPr lang="en-US" sz="5400" dirty="0">
                <a:solidFill>
                  <a:srgbClr val="004AAD"/>
                </a:solidFill>
                <a:latin typeface="Open Sans Extra Bold"/>
              </a:rPr>
              <a:t> Memorial Medical University </a:t>
            </a:r>
          </a:p>
          <a:p>
            <a:pPr algn="ctr">
              <a:lnSpc>
                <a:spcPts val="8428"/>
              </a:lnSpc>
            </a:pPr>
            <a:r>
              <a:rPr lang="en-US" sz="5400" dirty="0">
                <a:solidFill>
                  <a:srgbClr val="004AAD"/>
                </a:solidFill>
                <a:latin typeface="Open Sans Extra Bold"/>
              </a:rPr>
              <a:t>Microbiology Department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t="20696" b="2305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 l="17742" r="17742"/>
          <a:stretch>
            <a:fillRect/>
          </a:stretch>
        </p:blipFill>
        <p:spPr>
          <a:xfrm>
            <a:off x="514135" y="0"/>
            <a:ext cx="8302831" cy="102870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9144000" y="247307"/>
            <a:ext cx="8579801" cy="95923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11"/>
              </a:lnSpc>
            </a:pPr>
            <a:r>
              <a:rPr lang="en-US" sz="4722" dirty="0">
                <a:solidFill>
                  <a:srgbClr val="004AAD"/>
                </a:solidFill>
                <a:latin typeface="Crimson Roman Bold"/>
              </a:rPr>
              <a:t>Infectious immunology studies the mechanisms of non-specific and specific protection of the organism in infectious diseases;</a:t>
            </a:r>
          </a:p>
          <a:p>
            <a:pPr algn="ctr">
              <a:lnSpc>
                <a:spcPts val="6611"/>
              </a:lnSpc>
            </a:pPr>
            <a:r>
              <a:rPr lang="en-US" sz="4722" dirty="0">
                <a:solidFill>
                  <a:srgbClr val="004AAD"/>
                </a:solidFill>
                <a:latin typeface="Crimson Roman Bold"/>
              </a:rPr>
              <a:t>It gives the foundation for the development of methods of diagnosis, prevention, treatment of infectious diseases, as well as methods of assessing the immune status of a person.</a:t>
            </a:r>
          </a:p>
          <a:p>
            <a:pPr algn="ctr">
              <a:lnSpc>
                <a:spcPts val="6611"/>
              </a:lnSpc>
            </a:pPr>
            <a:endParaRPr lang="en-US" sz="4722" dirty="0">
              <a:solidFill>
                <a:srgbClr val="004AAD"/>
              </a:solidFill>
              <a:latin typeface="Crimson Roman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11489" t="13840" b="1147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498213"/>
            <a:ext cx="1633406" cy="104497"/>
            <a:chOff x="0" y="0"/>
            <a:chExt cx="8933191" cy="571500"/>
          </a:xfrm>
        </p:grpSpPr>
        <p:sp>
          <p:nvSpPr>
            <p:cNvPr id="3" name="Freeform 3"/>
            <p:cNvSpPr/>
            <p:nvPr/>
          </p:nvSpPr>
          <p:spPr>
            <a:xfrm>
              <a:off x="0" y="255270"/>
              <a:ext cx="8933191" cy="69850"/>
            </a:xfrm>
            <a:custGeom>
              <a:avLst/>
              <a:gdLst/>
              <a:ahLst/>
              <a:cxnLst/>
              <a:rect l="l" t="t" r="r" b="b"/>
              <a:pathLst>
                <a:path w="8933191" h="69850">
                  <a:moveTo>
                    <a:pt x="8642362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8933191" y="69850"/>
                  </a:lnTo>
                  <a:lnTo>
                    <a:pt x="8933191" y="0"/>
                  </a:lnTo>
                  <a:close/>
                </a:path>
              </a:pathLst>
            </a:custGeom>
            <a:solidFill>
              <a:srgbClr val="FFFFFF"/>
            </a:solidFill>
            <a:ln>
              <a:solidFill>
                <a:srgbClr val="000000"/>
              </a:solidFill>
            </a:ln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 l="62718" t="12620" b="10027"/>
          <a:stretch>
            <a:fillRect/>
          </a:stretch>
        </p:blipFill>
        <p:spPr>
          <a:xfrm>
            <a:off x="10851018" y="0"/>
            <a:ext cx="7436982" cy="10287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482" t="12461" r="1895" b="29550"/>
          <a:stretch>
            <a:fillRect/>
          </a:stretch>
        </p:blipFill>
        <p:spPr>
          <a:xfrm>
            <a:off x="10851018" y="3405664"/>
            <a:ext cx="7436982" cy="2945076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595358" y="6228777"/>
            <a:ext cx="4175895" cy="5844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659"/>
              </a:lnSpc>
              <a:spcBef>
                <a:spcPct val="0"/>
              </a:spcBef>
            </a:pPr>
            <a:endParaRPr/>
          </a:p>
        </p:txBody>
      </p:sp>
      <p:grpSp>
        <p:nvGrpSpPr>
          <p:cNvPr id="7" name="Group 7"/>
          <p:cNvGrpSpPr/>
          <p:nvPr/>
        </p:nvGrpSpPr>
        <p:grpSpPr>
          <a:xfrm>
            <a:off x="1028700" y="958661"/>
            <a:ext cx="566658" cy="140078"/>
            <a:chOff x="0" y="0"/>
            <a:chExt cx="2055017" cy="508000"/>
          </a:xfrm>
        </p:grpSpPr>
        <p:sp>
          <p:nvSpPr>
            <p:cNvPr id="8" name="Freeform 8"/>
            <p:cNvSpPr/>
            <p:nvPr/>
          </p:nvSpPr>
          <p:spPr>
            <a:xfrm>
              <a:off x="0" y="215900"/>
              <a:ext cx="1759108" cy="76200"/>
            </a:xfrm>
            <a:custGeom>
              <a:avLst/>
              <a:gdLst/>
              <a:ahLst/>
              <a:cxnLst/>
              <a:rect l="l" t="t" r="r" b="b"/>
              <a:pathLst>
                <a:path w="1759108" h="76200">
                  <a:moveTo>
                    <a:pt x="0" y="0"/>
                  </a:moveTo>
                  <a:lnTo>
                    <a:pt x="1759108" y="0"/>
                  </a:lnTo>
                  <a:lnTo>
                    <a:pt x="1759108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1680367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17738069" y="4377895"/>
            <a:ext cx="137109" cy="1531210"/>
            <a:chOff x="0" y="0"/>
            <a:chExt cx="182813" cy="2041614"/>
          </a:xfrm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182813" cy="182813"/>
              <a:chOff x="0" y="0"/>
              <a:chExt cx="6350000" cy="635000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  <p:grpSp>
          <p:nvGrpSpPr>
            <p:cNvPr id="13" name="Group 13"/>
            <p:cNvGrpSpPr/>
            <p:nvPr/>
          </p:nvGrpSpPr>
          <p:grpSpPr>
            <a:xfrm>
              <a:off x="54844" y="603296"/>
              <a:ext cx="73125" cy="73125"/>
              <a:chOff x="0" y="0"/>
              <a:chExt cx="6350000" cy="635000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  <p:grpSp>
          <p:nvGrpSpPr>
            <p:cNvPr id="15" name="Group 15"/>
            <p:cNvGrpSpPr/>
            <p:nvPr/>
          </p:nvGrpSpPr>
          <p:grpSpPr>
            <a:xfrm>
              <a:off x="54844" y="1052780"/>
              <a:ext cx="73125" cy="73125"/>
              <a:chOff x="0" y="0"/>
              <a:chExt cx="6350000" cy="6350000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  <p:grpSp>
          <p:nvGrpSpPr>
            <p:cNvPr id="17" name="Group 17"/>
            <p:cNvGrpSpPr/>
            <p:nvPr/>
          </p:nvGrpSpPr>
          <p:grpSpPr>
            <a:xfrm>
              <a:off x="54844" y="1508421"/>
              <a:ext cx="73125" cy="73125"/>
              <a:chOff x="0" y="0"/>
              <a:chExt cx="6350000" cy="6350000"/>
            </a:xfrm>
          </p:grpSpPr>
          <p:sp>
            <p:nvSpPr>
              <p:cNvPr id="18" name="Freeform 18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  <p:grpSp>
          <p:nvGrpSpPr>
            <p:cNvPr id="19" name="Group 19"/>
            <p:cNvGrpSpPr/>
            <p:nvPr/>
          </p:nvGrpSpPr>
          <p:grpSpPr>
            <a:xfrm>
              <a:off x="54844" y="1968489"/>
              <a:ext cx="73125" cy="73125"/>
              <a:chOff x="0" y="0"/>
              <a:chExt cx="6350000" cy="6350000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sp>
        <p:nvSpPr>
          <p:cNvPr id="21" name="TextBox 21"/>
          <p:cNvSpPr txBox="1"/>
          <p:nvPr/>
        </p:nvSpPr>
        <p:spPr>
          <a:xfrm>
            <a:off x="868087" y="815786"/>
            <a:ext cx="14164914" cy="90340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1021279" lvl="1" indent="-510639" algn="just">
              <a:lnSpc>
                <a:spcPts val="7142"/>
              </a:lnSpc>
              <a:buFont typeface="Arial"/>
              <a:buChar char="•"/>
            </a:pPr>
            <a:r>
              <a:rPr lang="en-US" sz="4730" spc="-231" dirty="0">
                <a:solidFill>
                  <a:srgbClr val="004AAD"/>
                </a:solidFill>
                <a:latin typeface="Open Sans Light Bold"/>
              </a:rPr>
              <a:t>Students can attain complete, deep, and meticulous knowledge of Infectious Immunology at the Microbiology Department.</a:t>
            </a:r>
          </a:p>
          <a:p>
            <a:pPr marL="1021279" lvl="1" indent="-510639" algn="just">
              <a:lnSpc>
                <a:spcPts val="7142"/>
              </a:lnSpc>
              <a:buFont typeface="Arial"/>
              <a:buChar char="•"/>
            </a:pPr>
            <a:endParaRPr lang="en-US" sz="4730" spc="-231" dirty="0">
              <a:solidFill>
                <a:srgbClr val="004AAD"/>
              </a:solidFill>
              <a:latin typeface="Open Sans Light Bold"/>
            </a:endParaRPr>
          </a:p>
          <a:p>
            <a:pPr marL="1021279" lvl="1" indent="-510639" algn="just">
              <a:lnSpc>
                <a:spcPts val="7142"/>
              </a:lnSpc>
              <a:buFont typeface="Arial"/>
              <a:buChar char="•"/>
            </a:pPr>
            <a:endParaRPr lang="en-US" sz="4730" spc="-231" dirty="0">
              <a:solidFill>
                <a:srgbClr val="004AAD"/>
              </a:solidFill>
              <a:latin typeface="Open Sans Light Bold"/>
            </a:endParaRPr>
          </a:p>
          <a:p>
            <a:pPr marL="1021279" lvl="1" indent="-510639" algn="just">
              <a:lnSpc>
                <a:spcPts val="7142"/>
              </a:lnSpc>
              <a:buFont typeface="Arial"/>
              <a:buChar char="•"/>
            </a:pPr>
            <a:endParaRPr lang="en-US" sz="4730" spc="-231" dirty="0">
              <a:solidFill>
                <a:srgbClr val="004AAD"/>
              </a:solidFill>
              <a:latin typeface="Open Sans Light Bold"/>
            </a:endParaRPr>
          </a:p>
          <a:p>
            <a:pPr marL="1021279" lvl="1" indent="-510639" algn="just">
              <a:lnSpc>
                <a:spcPts val="7142"/>
              </a:lnSpc>
              <a:buFont typeface="Arial"/>
              <a:buChar char="•"/>
            </a:pPr>
            <a:r>
              <a:rPr lang="en-US" sz="4400" spc="-81" dirty="0">
                <a:solidFill>
                  <a:srgbClr val="004AAD"/>
                </a:solidFill>
                <a:latin typeface="Arimo Bold"/>
              </a:rPr>
              <a:t>Exactly here previously obtained information is accumulated, systematized, analyzed and realized by future</a:t>
            </a:r>
            <a:r>
              <a:rPr lang="en-US" sz="4400" spc="-231" dirty="0">
                <a:solidFill>
                  <a:srgbClr val="004AAD"/>
                </a:solidFill>
                <a:latin typeface="Open Sans Light Bold"/>
              </a:rPr>
              <a:t> health professionals.</a:t>
            </a:r>
          </a:p>
          <a:p>
            <a:pPr marL="1021279" lvl="1" indent="-510639" algn="just">
              <a:lnSpc>
                <a:spcPts val="7142"/>
              </a:lnSpc>
              <a:buFont typeface="Arial"/>
              <a:buChar char="•"/>
            </a:pPr>
            <a:endParaRPr lang="en-US" sz="4730" spc="-231" dirty="0">
              <a:solidFill>
                <a:srgbClr val="004AAD"/>
              </a:solidFill>
              <a:latin typeface="Open Sans Light Bol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t="21875" b="2187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03423" y="0"/>
            <a:ext cx="8456995" cy="10287000"/>
            <a:chOff x="0" y="0"/>
            <a:chExt cx="2860761" cy="3479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60761" cy="3479800"/>
            </a:xfrm>
            <a:custGeom>
              <a:avLst/>
              <a:gdLst/>
              <a:ahLst/>
              <a:cxnLst/>
              <a:rect l="l" t="t" r="r" b="b"/>
              <a:pathLst>
                <a:path w="2860761" h="3479800">
                  <a:moveTo>
                    <a:pt x="2736301" y="3479800"/>
                  </a:moveTo>
                  <a:lnTo>
                    <a:pt x="124460" y="3479800"/>
                  </a:lnTo>
                  <a:cubicBezTo>
                    <a:pt x="55880" y="3479800"/>
                    <a:pt x="0" y="3423920"/>
                    <a:pt x="0" y="33553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736301" y="0"/>
                  </a:lnTo>
                  <a:cubicBezTo>
                    <a:pt x="2804881" y="0"/>
                    <a:pt x="2860761" y="55880"/>
                    <a:pt x="2860761" y="124460"/>
                  </a:cubicBezTo>
                  <a:lnTo>
                    <a:pt x="2860761" y="3355340"/>
                  </a:lnTo>
                  <a:cubicBezTo>
                    <a:pt x="2860761" y="3423920"/>
                    <a:pt x="2804881" y="3479800"/>
                    <a:pt x="2736301" y="3479800"/>
                  </a:cubicBezTo>
                  <a:close/>
                </a:path>
              </a:pathLst>
            </a:custGeom>
            <a:solidFill>
              <a:srgbClr val="EDEDED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5414" y="815028"/>
            <a:ext cx="286573" cy="190701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10630667" y="3482004"/>
            <a:ext cx="6628633" cy="9525"/>
          </a:xfrm>
          <a:prstGeom prst="rect">
            <a:avLst/>
          </a:prstGeom>
          <a:solidFill>
            <a:srgbClr val="162942"/>
          </a:solidFill>
        </p:spPr>
      </p:sp>
      <p:sp>
        <p:nvSpPr>
          <p:cNvPr id="6" name="AutoShape 6"/>
          <p:cNvSpPr/>
          <p:nvPr/>
        </p:nvSpPr>
        <p:spPr>
          <a:xfrm>
            <a:off x="10630667" y="6154210"/>
            <a:ext cx="6628633" cy="9525"/>
          </a:xfrm>
          <a:prstGeom prst="rect">
            <a:avLst/>
          </a:prstGeom>
          <a:solidFill>
            <a:srgbClr val="162942"/>
          </a:solidFill>
        </p:spPr>
      </p: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2818504" y="5863004"/>
            <a:ext cx="6222426" cy="3500071"/>
            <a:chOff x="0" y="0"/>
            <a:chExt cx="11289030" cy="63500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1287761" cy="6350000"/>
            </a:xfrm>
            <a:custGeom>
              <a:avLst/>
              <a:gdLst/>
              <a:ahLst/>
              <a:cxnLst/>
              <a:rect l="l" t="t" r="r" b="b"/>
              <a:pathLst>
                <a:path w="11287761" h="6350000">
                  <a:moveTo>
                    <a:pt x="0" y="5824220"/>
                  </a:moveTo>
                  <a:lnTo>
                    <a:pt x="0" y="525780"/>
                  </a:lnTo>
                  <a:cubicBezTo>
                    <a:pt x="0" y="234950"/>
                    <a:pt x="234950" y="0"/>
                    <a:pt x="525780" y="0"/>
                  </a:cubicBezTo>
                  <a:lnTo>
                    <a:pt x="10761980" y="0"/>
                  </a:lnTo>
                  <a:cubicBezTo>
                    <a:pt x="11052811" y="0"/>
                    <a:pt x="11287761" y="234950"/>
                    <a:pt x="11287761" y="525780"/>
                  </a:cubicBezTo>
                  <a:lnTo>
                    <a:pt x="11287761" y="5822950"/>
                  </a:lnTo>
                  <a:cubicBezTo>
                    <a:pt x="11287761" y="6113780"/>
                    <a:pt x="11052811" y="6348730"/>
                    <a:pt x="10761980" y="6348730"/>
                  </a:cubicBezTo>
                  <a:lnTo>
                    <a:pt x="525780" y="6348730"/>
                  </a:lnTo>
                  <a:cubicBezTo>
                    <a:pt x="236220" y="6350000"/>
                    <a:pt x="0" y="6115050"/>
                    <a:pt x="0" y="5824220"/>
                  </a:cubicBezTo>
                  <a:cubicBezTo>
                    <a:pt x="0" y="5824220"/>
                    <a:pt x="0" y="5824220"/>
                    <a:pt x="0" y="5824220"/>
                  </a:cubicBezTo>
                  <a:close/>
                </a:path>
              </a:pathLst>
            </a:custGeom>
            <a:blipFill>
              <a:blip r:embed="rId3"/>
              <a:stretch>
                <a:fillRect t="-3772" r="11" b="-33620"/>
              </a:stretch>
            </a:blipFill>
          </p:spPr>
        </p:sp>
      </p:grpSp>
      <p:sp>
        <p:nvSpPr>
          <p:cNvPr id="9" name="AutoShape 9"/>
          <p:cNvSpPr/>
          <p:nvPr/>
        </p:nvSpPr>
        <p:spPr>
          <a:xfrm>
            <a:off x="3027717" y="1377003"/>
            <a:ext cx="5910143" cy="9611"/>
          </a:xfrm>
          <a:prstGeom prst="rect">
            <a:avLst/>
          </a:prstGeom>
          <a:solidFill>
            <a:srgbClr val="162942"/>
          </a:solidFill>
        </p:spPr>
      </p:sp>
      <p:sp>
        <p:nvSpPr>
          <p:cNvPr id="10" name="TextBox 10"/>
          <p:cNvSpPr txBox="1"/>
          <p:nvPr/>
        </p:nvSpPr>
        <p:spPr>
          <a:xfrm>
            <a:off x="653977" y="9113921"/>
            <a:ext cx="749445" cy="200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"/>
              </a:lnSpc>
            </a:pPr>
            <a:r>
              <a:rPr lang="en-US" sz="1400">
                <a:solidFill>
                  <a:srgbClr val="F8F4F4"/>
                </a:solidFill>
                <a:latin typeface="Muli Bold Bold"/>
              </a:rPr>
              <a:t>05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16628805" y="9077325"/>
            <a:ext cx="630495" cy="285750"/>
            <a:chOff x="0" y="0"/>
            <a:chExt cx="840660" cy="381000"/>
          </a:xfrm>
        </p:grpSpPr>
        <p:pic>
          <p:nvPicPr>
            <p:cNvPr id="12" name="Picture 12"/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459660" y="0"/>
              <a:ext cx="381000" cy="381000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0"/>
              <a:ext cx="381000" cy="381000"/>
            </a:xfrm>
            <a:prstGeom prst="rect">
              <a:avLst/>
            </a:prstGeom>
          </p:spPr>
        </p:pic>
      </p:grpSp>
      <p:sp>
        <p:nvSpPr>
          <p:cNvPr id="14" name="TextBox 14"/>
          <p:cNvSpPr txBox="1"/>
          <p:nvPr/>
        </p:nvSpPr>
        <p:spPr>
          <a:xfrm>
            <a:off x="10224841" y="510228"/>
            <a:ext cx="8063159" cy="4820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405"/>
              </a:lnSpc>
            </a:pPr>
            <a:r>
              <a:rPr lang="en-US" sz="3500" spc="70" dirty="0">
                <a:solidFill>
                  <a:srgbClr val="FF0000"/>
                </a:solidFill>
                <a:latin typeface="Crimson Roman Bold"/>
              </a:rPr>
              <a:t>The aim of the course </a:t>
            </a:r>
            <a:r>
              <a:rPr lang="en-US" sz="3500" spc="70" dirty="0">
                <a:solidFill>
                  <a:srgbClr val="004AAD"/>
                </a:solidFill>
                <a:latin typeface="Crimson Roman Bold"/>
              </a:rPr>
              <a:t>is to gain and </a:t>
            </a:r>
          </a:p>
          <a:p>
            <a:pPr>
              <a:lnSpc>
                <a:spcPts val="6405"/>
              </a:lnSpc>
            </a:pPr>
            <a:r>
              <a:rPr lang="en-US" sz="3500" spc="70" dirty="0">
                <a:solidFill>
                  <a:srgbClr val="004AAD"/>
                </a:solidFill>
                <a:latin typeface="Crimson Roman Bold"/>
              </a:rPr>
              <a:t>develop deep knowledge of the basic mechanisms of antiviral, antibacterial, antitoxic, antifungal, and antiprotozoal immunity formation.</a:t>
            </a:r>
          </a:p>
          <a:p>
            <a:pPr>
              <a:lnSpc>
                <a:spcPts val="6405"/>
              </a:lnSpc>
            </a:pPr>
            <a:endParaRPr lang="en-US" sz="3500" spc="70" dirty="0">
              <a:solidFill>
                <a:srgbClr val="004AAD"/>
              </a:solidFill>
              <a:latin typeface="Crimson Roman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456496" y="-142875"/>
            <a:ext cx="8456994" cy="51421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4544"/>
              </a:lnSpc>
            </a:pPr>
            <a:r>
              <a:rPr lang="en-US" sz="3200" spc="188" dirty="0">
                <a:solidFill>
                  <a:srgbClr val="FF0000"/>
                </a:solidFill>
                <a:latin typeface="Crimson Roman Bold"/>
              </a:rPr>
              <a:t>The main tasks of discipline are:</a:t>
            </a:r>
          </a:p>
          <a:p>
            <a:pPr algn="just">
              <a:lnSpc>
                <a:spcPts val="4544"/>
              </a:lnSpc>
            </a:pPr>
            <a:r>
              <a:rPr lang="en-US" sz="3200" spc="188" dirty="0">
                <a:solidFill>
                  <a:srgbClr val="004AAD"/>
                </a:solidFill>
                <a:latin typeface="Crimson Roman Bold"/>
              </a:rPr>
              <a:t>    Formation and application of fundamental knowledge of the development of the immune response at acute, and chronic infectious diseases, purulent-inflammatory processes, caused by pathogenic </a:t>
            </a:r>
          </a:p>
          <a:p>
            <a:pPr algn="just">
              <a:lnSpc>
                <a:spcPts val="4544"/>
              </a:lnSpc>
            </a:pPr>
            <a:r>
              <a:rPr lang="en-US" sz="3200" spc="188" dirty="0">
                <a:solidFill>
                  <a:srgbClr val="004AAD"/>
                </a:solidFill>
                <a:latin typeface="Crimson Roman Bold"/>
              </a:rPr>
              <a:t>and opportunistic pathogen.</a:t>
            </a:r>
          </a:p>
          <a:p>
            <a:pPr algn="just">
              <a:lnSpc>
                <a:spcPts val="4544"/>
              </a:lnSpc>
            </a:pPr>
            <a:endParaRPr lang="en-US" sz="3200" spc="188" dirty="0">
              <a:solidFill>
                <a:srgbClr val="004AAD"/>
              </a:solidFill>
              <a:latin typeface="Crimson Roman Bold"/>
            </a:endParaRPr>
          </a:p>
          <a:p>
            <a:pPr algn="just">
              <a:lnSpc>
                <a:spcPts val="4544"/>
              </a:lnSpc>
            </a:pPr>
            <a:endParaRPr lang="en-US" sz="3200" spc="188" dirty="0">
              <a:solidFill>
                <a:srgbClr val="004AAD"/>
              </a:solidFill>
              <a:latin typeface="Crimson Roman Bol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t="21875" b="2187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5414" y="815028"/>
            <a:ext cx="286573" cy="190701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653977" y="9113921"/>
            <a:ext cx="749445" cy="200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"/>
              </a:lnSpc>
            </a:pPr>
            <a:r>
              <a:rPr lang="en-US" sz="1400">
                <a:solidFill>
                  <a:srgbClr val="F8F4F4"/>
                </a:solidFill>
                <a:latin typeface="Muli Bold Bold"/>
              </a:rPr>
              <a:t>13</a:t>
            </a:r>
          </a:p>
        </p:txBody>
      </p:sp>
      <p:sp>
        <p:nvSpPr>
          <p:cNvPr id="4" name="AutoShape 4"/>
          <p:cNvSpPr/>
          <p:nvPr/>
        </p:nvSpPr>
        <p:spPr>
          <a:xfrm>
            <a:off x="3028323" y="1304693"/>
            <a:ext cx="14230977" cy="9525"/>
          </a:xfrm>
          <a:prstGeom prst="rect">
            <a:avLst/>
          </a:prstGeom>
          <a:solidFill>
            <a:srgbClr val="162942"/>
          </a:solidFill>
        </p:spPr>
      </p:sp>
      <p:grpSp>
        <p:nvGrpSpPr>
          <p:cNvPr id="5" name="Group 5"/>
          <p:cNvGrpSpPr/>
          <p:nvPr/>
        </p:nvGrpSpPr>
        <p:grpSpPr>
          <a:xfrm>
            <a:off x="774533" y="3817919"/>
            <a:ext cx="4761410" cy="5931146"/>
            <a:chOff x="0" y="0"/>
            <a:chExt cx="6348547" cy="7908195"/>
          </a:xfrm>
        </p:grpSpPr>
        <p:grpSp>
          <p:nvGrpSpPr>
            <p:cNvPr id="6" name="Group 6"/>
            <p:cNvGrpSpPr/>
            <p:nvPr/>
          </p:nvGrpSpPr>
          <p:grpSpPr>
            <a:xfrm>
              <a:off x="0" y="0"/>
              <a:ext cx="6348547" cy="7908195"/>
              <a:chOff x="0" y="0"/>
              <a:chExt cx="1610650" cy="2006338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1610650" cy="2006338"/>
              </a:xfrm>
              <a:custGeom>
                <a:avLst/>
                <a:gdLst/>
                <a:ahLst/>
                <a:cxnLst/>
                <a:rect l="l" t="t" r="r" b="b"/>
                <a:pathLst>
                  <a:path w="1610650" h="2006338">
                    <a:moveTo>
                      <a:pt x="1486190" y="2006338"/>
                    </a:moveTo>
                    <a:lnTo>
                      <a:pt x="124460" y="2006338"/>
                    </a:lnTo>
                    <a:cubicBezTo>
                      <a:pt x="55880" y="2006338"/>
                      <a:pt x="0" y="1950458"/>
                      <a:pt x="0" y="1881878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486190" y="0"/>
                    </a:lnTo>
                    <a:cubicBezTo>
                      <a:pt x="1554770" y="0"/>
                      <a:pt x="1610650" y="55880"/>
                      <a:pt x="1610650" y="124460"/>
                    </a:cubicBezTo>
                    <a:lnTo>
                      <a:pt x="1610650" y="1881878"/>
                    </a:lnTo>
                    <a:cubicBezTo>
                      <a:pt x="1610650" y="1950458"/>
                      <a:pt x="1554770" y="2006338"/>
                      <a:pt x="1486190" y="2006338"/>
                    </a:cubicBezTo>
                    <a:close/>
                  </a:path>
                </a:pathLst>
              </a:custGeom>
              <a:solidFill>
                <a:srgbClr val="EDEDED"/>
              </a:solidFill>
            </p:spPr>
          </p:sp>
        </p:grpSp>
        <p:sp>
          <p:nvSpPr>
            <p:cNvPr id="8" name="TextBox 8"/>
            <p:cNvSpPr txBox="1"/>
            <p:nvPr/>
          </p:nvSpPr>
          <p:spPr>
            <a:xfrm>
              <a:off x="460297" y="2051003"/>
              <a:ext cx="5525740" cy="388234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285750" indent="-285750">
                <a:lnSpc>
                  <a:spcPts val="3276"/>
                </a:lnSpc>
                <a:buFont typeface="Arial" panose="020B0604020202020204" pitchFamily="34" charset="0"/>
                <a:buChar char="•"/>
              </a:pPr>
              <a:r>
                <a:rPr lang="en-US" sz="1800" spc="36" dirty="0">
                  <a:solidFill>
                    <a:srgbClr val="3C53AC"/>
                  </a:solidFill>
                  <a:latin typeface="Muli Regular Bold"/>
                </a:rPr>
                <a:t>The elements of the killing system of the human body: natural killers, large granular lymphocytes, K-cells, LAC - cells, and their significant role in immunological surveillance.</a:t>
              </a:r>
            </a:p>
            <a:p>
              <a:pPr>
                <a:lnSpc>
                  <a:spcPts val="3276"/>
                </a:lnSpc>
              </a:pPr>
              <a:endParaRPr lang="en-US" sz="1800" spc="36" dirty="0">
                <a:solidFill>
                  <a:srgbClr val="3C53AC"/>
                </a:solidFill>
                <a:latin typeface="Muli Regular Bold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887506" y="3769030"/>
            <a:ext cx="4853530" cy="5751830"/>
            <a:chOff x="0" y="0"/>
            <a:chExt cx="1288406" cy="151262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88406" cy="1512629"/>
            </a:xfrm>
            <a:custGeom>
              <a:avLst/>
              <a:gdLst/>
              <a:ahLst/>
              <a:cxnLst/>
              <a:rect l="l" t="t" r="r" b="b"/>
              <a:pathLst>
                <a:path w="1288406" h="1512629">
                  <a:moveTo>
                    <a:pt x="1163946" y="1512629"/>
                  </a:moveTo>
                  <a:lnTo>
                    <a:pt x="124460" y="1512629"/>
                  </a:lnTo>
                  <a:cubicBezTo>
                    <a:pt x="55880" y="1512629"/>
                    <a:pt x="0" y="1456749"/>
                    <a:pt x="0" y="138816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163946" y="0"/>
                  </a:lnTo>
                  <a:cubicBezTo>
                    <a:pt x="1232526" y="0"/>
                    <a:pt x="1288406" y="55880"/>
                    <a:pt x="1288406" y="124460"/>
                  </a:cubicBezTo>
                  <a:lnTo>
                    <a:pt x="1288406" y="1388169"/>
                  </a:lnTo>
                  <a:cubicBezTo>
                    <a:pt x="1288406" y="1456749"/>
                    <a:pt x="1232526" y="1512629"/>
                    <a:pt x="1163946" y="1512629"/>
                  </a:cubicBezTo>
                  <a:close/>
                </a:path>
              </a:pathLst>
            </a:custGeom>
            <a:solidFill>
              <a:srgbClr val="EDEDED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6917986" y="5220756"/>
            <a:ext cx="4740614" cy="31974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>
              <a:lnSpc>
                <a:spcPts val="2830"/>
              </a:lnSpc>
              <a:buFont typeface="Arial" panose="020B0604020202020204" pitchFamily="34" charset="0"/>
              <a:buChar char="•"/>
            </a:pPr>
            <a:r>
              <a:rPr lang="en-US" sz="1814" spc="88" dirty="0">
                <a:solidFill>
                  <a:srgbClr val="3C53AC"/>
                </a:solidFill>
                <a:latin typeface="Muli Regular Bold"/>
              </a:rPr>
              <a:t>Stages of the immune response: recognition, antigen processing, presentation of Th1 antigen to lymphocytes</a:t>
            </a:r>
          </a:p>
          <a:p>
            <a:pPr>
              <a:lnSpc>
                <a:spcPts val="2830"/>
              </a:lnSpc>
            </a:pPr>
            <a:r>
              <a:rPr lang="en-US" sz="1814" spc="88" dirty="0">
                <a:solidFill>
                  <a:srgbClr val="3C53AC"/>
                </a:solidFill>
                <a:latin typeface="Muli Regular Bold"/>
              </a:rPr>
              <a:t> • Proliferation and differentiation of T cells (helpers, suppressors, delayed-type hypersensitivity effectors, memory cells)</a:t>
            </a:r>
          </a:p>
          <a:p>
            <a:pPr>
              <a:lnSpc>
                <a:spcPts val="2830"/>
              </a:lnSpc>
            </a:pPr>
            <a:endParaRPr lang="en-US" sz="1814" spc="88" dirty="0">
              <a:solidFill>
                <a:srgbClr val="3C53AC"/>
              </a:solidFill>
              <a:latin typeface="Muli Regular Bold"/>
            </a:endParaRPr>
          </a:p>
        </p:txBody>
      </p:sp>
      <p:grpSp>
        <p:nvGrpSpPr>
          <p:cNvPr id="12" name="Group 12"/>
          <p:cNvGrpSpPr/>
          <p:nvPr/>
        </p:nvGrpSpPr>
        <p:grpSpPr>
          <a:xfrm>
            <a:off x="13092598" y="3836969"/>
            <a:ext cx="4930312" cy="5636266"/>
            <a:chOff x="136140" y="2661512"/>
            <a:chExt cx="6573750" cy="7515022"/>
          </a:xfrm>
        </p:grpSpPr>
        <p:grpSp>
          <p:nvGrpSpPr>
            <p:cNvPr id="13" name="Group 13"/>
            <p:cNvGrpSpPr/>
            <p:nvPr/>
          </p:nvGrpSpPr>
          <p:grpSpPr>
            <a:xfrm>
              <a:off x="136140" y="2661512"/>
              <a:ext cx="6573750" cy="7515022"/>
              <a:chOff x="31044" y="606903"/>
              <a:chExt cx="1499008" cy="1713646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31044" y="606903"/>
                <a:ext cx="1499008" cy="1713646"/>
              </a:xfrm>
              <a:custGeom>
                <a:avLst/>
                <a:gdLst/>
                <a:ahLst/>
                <a:cxnLst/>
                <a:rect l="l" t="t" r="r" b="b"/>
                <a:pathLst>
                  <a:path w="1610650" h="1938309">
                    <a:moveTo>
                      <a:pt x="1486190" y="1938309"/>
                    </a:moveTo>
                    <a:lnTo>
                      <a:pt x="124460" y="1938309"/>
                    </a:lnTo>
                    <a:cubicBezTo>
                      <a:pt x="55880" y="1938309"/>
                      <a:pt x="0" y="1882429"/>
                      <a:pt x="0" y="1813849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486190" y="0"/>
                    </a:lnTo>
                    <a:cubicBezTo>
                      <a:pt x="1554770" y="0"/>
                      <a:pt x="1610650" y="55880"/>
                      <a:pt x="1610650" y="124460"/>
                    </a:cubicBezTo>
                    <a:lnTo>
                      <a:pt x="1610650" y="1813849"/>
                    </a:lnTo>
                    <a:cubicBezTo>
                      <a:pt x="1610650" y="1882429"/>
                      <a:pt x="1554770" y="1938309"/>
                      <a:pt x="1486190" y="1938309"/>
                    </a:cubicBezTo>
                    <a:close/>
                  </a:path>
                </a:pathLst>
              </a:custGeom>
              <a:solidFill>
                <a:srgbClr val="EDEDED"/>
              </a:solidFill>
            </p:spPr>
          </p:sp>
        </p:grpSp>
        <p:sp>
          <p:nvSpPr>
            <p:cNvPr id="15" name="TextBox 15"/>
            <p:cNvSpPr txBox="1"/>
            <p:nvPr/>
          </p:nvSpPr>
          <p:spPr>
            <a:xfrm>
              <a:off x="662543" y="4506561"/>
              <a:ext cx="5791201" cy="521946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285750" indent="-285750">
                <a:lnSpc>
                  <a:spcPts val="2759"/>
                </a:lnSpc>
                <a:buFont typeface="Arial" panose="020B0604020202020204" pitchFamily="34" charset="0"/>
                <a:buChar char="•"/>
              </a:pPr>
              <a:r>
                <a:rPr lang="en-US" sz="1780" spc="131" dirty="0">
                  <a:solidFill>
                    <a:srgbClr val="3C53AC"/>
                  </a:solidFill>
                  <a:latin typeface="Muli Regular Bold"/>
                </a:rPr>
                <a:t>Cytokines, their role in formation</a:t>
              </a:r>
            </a:p>
            <a:p>
              <a:pPr>
                <a:lnSpc>
                  <a:spcPts val="2759"/>
                </a:lnSpc>
              </a:pPr>
              <a:r>
                <a:rPr lang="en-US" sz="1780" spc="131" dirty="0">
                  <a:solidFill>
                    <a:srgbClr val="3C53AC"/>
                  </a:solidFill>
                  <a:latin typeface="Muli Regular Bold"/>
                </a:rPr>
                <a:t> immune reactions.</a:t>
              </a:r>
            </a:p>
            <a:p>
              <a:pPr>
                <a:lnSpc>
                  <a:spcPts val="2759"/>
                </a:lnSpc>
              </a:pPr>
              <a:r>
                <a:rPr lang="en-US" sz="1780" spc="131" dirty="0">
                  <a:solidFill>
                    <a:srgbClr val="3C53AC"/>
                  </a:solidFill>
                  <a:latin typeface="Muli Regular Bold"/>
                </a:rPr>
                <a:t> • Interleukins, their significance.</a:t>
              </a:r>
            </a:p>
            <a:p>
              <a:pPr>
                <a:lnSpc>
                  <a:spcPts val="2759"/>
                </a:lnSpc>
              </a:pPr>
              <a:endParaRPr lang="en-US" sz="1780" spc="131" dirty="0">
                <a:solidFill>
                  <a:srgbClr val="3C53AC"/>
                </a:solidFill>
                <a:latin typeface="Muli Regular Bold"/>
              </a:endParaRPr>
            </a:p>
            <a:p>
              <a:pPr>
                <a:lnSpc>
                  <a:spcPts val="2759"/>
                </a:lnSpc>
              </a:pPr>
              <a:endParaRPr lang="en-US" sz="1780" spc="131" dirty="0">
                <a:solidFill>
                  <a:srgbClr val="3C53AC"/>
                </a:solidFill>
                <a:latin typeface="Muli Regular Bold"/>
              </a:endParaRPr>
            </a:p>
            <a:p>
              <a:pPr>
                <a:lnSpc>
                  <a:spcPts val="2759"/>
                </a:lnSpc>
              </a:pPr>
              <a:endParaRPr lang="en-US" sz="1780" spc="131" dirty="0">
                <a:solidFill>
                  <a:srgbClr val="3C53AC"/>
                </a:solidFill>
                <a:latin typeface="Muli Regular Bold"/>
              </a:endParaRPr>
            </a:p>
            <a:p>
              <a:pPr>
                <a:lnSpc>
                  <a:spcPts val="2759"/>
                </a:lnSpc>
              </a:pPr>
              <a:r>
                <a:rPr lang="en-US" sz="1780" spc="131" dirty="0">
                  <a:solidFill>
                    <a:srgbClr val="3C53AC"/>
                  </a:solidFill>
                  <a:latin typeface="Muli Regular Bold"/>
                </a:rPr>
                <a:t>Applicants for higher education will acquire an deep insight on the topics specified above. </a:t>
              </a:r>
            </a:p>
            <a:p>
              <a:pPr>
                <a:lnSpc>
                  <a:spcPts val="2759"/>
                </a:lnSpc>
              </a:pPr>
              <a:endParaRPr lang="en-US" sz="1780" spc="131" dirty="0">
                <a:solidFill>
                  <a:srgbClr val="3C53AC"/>
                </a:solidFill>
                <a:latin typeface="Muli Regular Bold"/>
              </a:endParaRPr>
            </a:p>
            <a:p>
              <a:pPr>
                <a:lnSpc>
                  <a:spcPts val="2759"/>
                </a:lnSpc>
              </a:pPr>
              <a:endParaRPr lang="en-US" sz="1780" spc="131" dirty="0">
                <a:solidFill>
                  <a:srgbClr val="3C53AC"/>
                </a:solidFill>
                <a:latin typeface="Muli Regular Bold"/>
              </a:endParaRPr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4265077" y="1026921"/>
            <a:ext cx="10706099" cy="31360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 dirty="0">
                <a:solidFill>
                  <a:srgbClr val="5271FF"/>
                </a:solidFill>
                <a:latin typeface="Crimson Roman Bold"/>
              </a:rPr>
              <a:t>Applicants of high education study and realize:</a:t>
            </a:r>
          </a:p>
          <a:p>
            <a:pPr algn="ctr">
              <a:lnSpc>
                <a:spcPts val="8400"/>
              </a:lnSpc>
            </a:pPr>
            <a:endParaRPr lang="en-US" sz="6000" dirty="0">
              <a:solidFill>
                <a:srgbClr val="5271FF"/>
              </a:solidFill>
              <a:latin typeface="Crimson Roman Bol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t="218" b="1543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498213"/>
            <a:ext cx="1633406" cy="104497"/>
            <a:chOff x="0" y="0"/>
            <a:chExt cx="8933191" cy="571500"/>
          </a:xfrm>
        </p:grpSpPr>
        <p:sp>
          <p:nvSpPr>
            <p:cNvPr id="3" name="Freeform 3"/>
            <p:cNvSpPr/>
            <p:nvPr/>
          </p:nvSpPr>
          <p:spPr>
            <a:xfrm>
              <a:off x="0" y="255270"/>
              <a:ext cx="8933191" cy="69850"/>
            </a:xfrm>
            <a:custGeom>
              <a:avLst/>
              <a:gdLst/>
              <a:ahLst/>
              <a:cxnLst/>
              <a:rect l="l" t="t" r="r" b="b"/>
              <a:pathLst>
                <a:path w="8933191" h="69850">
                  <a:moveTo>
                    <a:pt x="8642362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8933191" y="69850"/>
                  </a:lnTo>
                  <a:lnTo>
                    <a:pt x="8933191" y="0"/>
                  </a:lnTo>
                  <a:close/>
                </a:path>
              </a:pathLst>
            </a:custGeom>
            <a:solidFill>
              <a:srgbClr val="FFFFFF"/>
            </a:solidFill>
            <a:ln>
              <a:solidFill>
                <a:srgbClr val="000000"/>
              </a:solidFill>
            </a:ln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 l="49748" t="2616" r="219" b="62152"/>
          <a:stretch>
            <a:fillRect/>
          </a:stretch>
        </p:blipFill>
        <p:spPr>
          <a:xfrm>
            <a:off x="9144000" y="0"/>
            <a:ext cx="9144000" cy="4293924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 rot="5400000">
            <a:off x="15362175" y="4059410"/>
            <a:ext cx="9525" cy="6273455"/>
          </a:xfrm>
          <a:prstGeom prst="rect">
            <a:avLst/>
          </a:prstGeom>
          <a:solidFill>
            <a:srgbClr val="FFFFFF">
              <a:alpha val="49803"/>
            </a:srgbClr>
          </a:solidFill>
        </p:spPr>
      </p:sp>
      <p:sp>
        <p:nvSpPr>
          <p:cNvPr id="6" name="AutoShape 6"/>
          <p:cNvSpPr/>
          <p:nvPr/>
        </p:nvSpPr>
        <p:spPr>
          <a:xfrm rot="5400000">
            <a:off x="15362175" y="978072"/>
            <a:ext cx="9525" cy="6273455"/>
          </a:xfrm>
          <a:prstGeom prst="rect">
            <a:avLst/>
          </a:prstGeom>
          <a:solidFill>
            <a:srgbClr val="FFFFFF">
              <a:alpha val="49803"/>
            </a:srgbClr>
          </a:solidFill>
        </p:spPr>
      </p:sp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rcRect l="2041" t="5700" r="1130"/>
          <a:stretch>
            <a:fillRect/>
          </a:stretch>
        </p:blipFill>
        <p:spPr>
          <a:xfrm>
            <a:off x="9144097" y="0"/>
            <a:ext cx="9017093" cy="4676919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 t="9642" r="2291" b="10702"/>
          <a:stretch>
            <a:fillRect/>
          </a:stretch>
        </p:blipFill>
        <p:spPr>
          <a:xfrm>
            <a:off x="9144000" y="5386222"/>
            <a:ext cx="9017191" cy="4900778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04800" y="1498664"/>
            <a:ext cx="8028411" cy="82706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12"/>
              </a:lnSpc>
            </a:pPr>
            <a:r>
              <a:rPr lang="en-US" sz="2880" spc="-224" dirty="0">
                <a:solidFill>
                  <a:srgbClr val="5271FF"/>
                </a:solidFill>
                <a:latin typeface="Open Sans Light Bold"/>
              </a:rPr>
              <a:t>The elective course "Infectious Immunology", which is recommended for study by all applicants of higher medical education, as well as those who seek to</a:t>
            </a:r>
          </a:p>
          <a:p>
            <a:pPr algn="ctr">
              <a:lnSpc>
                <a:spcPts val="5012"/>
              </a:lnSpc>
            </a:pPr>
            <a:r>
              <a:rPr lang="en-US" sz="2880" spc="-224" dirty="0">
                <a:solidFill>
                  <a:srgbClr val="5271FF"/>
                </a:solidFill>
                <a:latin typeface="Arimo Bold"/>
              </a:rPr>
              <a:t> ➢deepen their</a:t>
            </a:r>
            <a:r>
              <a:rPr lang="en-US" sz="2880" spc="-224" dirty="0">
                <a:solidFill>
                  <a:srgbClr val="5271FF"/>
                </a:solidFill>
                <a:latin typeface="Open Sans Light Bold"/>
              </a:rPr>
              <a:t> knowledge regarding the basics of infectious pathology,</a:t>
            </a:r>
          </a:p>
          <a:p>
            <a:pPr algn="ctr">
              <a:lnSpc>
                <a:spcPts val="5012"/>
              </a:lnSpc>
            </a:pPr>
            <a:r>
              <a:rPr lang="en-US" sz="2880" spc="-224" dirty="0">
                <a:solidFill>
                  <a:srgbClr val="5271FF"/>
                </a:solidFill>
                <a:latin typeface="Open Sans Light Bold"/>
              </a:rPr>
              <a:t> ➢use the acquired knowledge, practical skills in the field of medicine for research against infection protection in </a:t>
            </a:r>
          </a:p>
          <a:p>
            <a:pPr algn="ctr">
              <a:lnSpc>
                <a:spcPts val="5012"/>
              </a:lnSpc>
            </a:pPr>
            <a:r>
              <a:rPr lang="en-US" sz="2880" spc="-224" dirty="0">
                <a:solidFill>
                  <a:srgbClr val="5271FF"/>
                </a:solidFill>
                <a:latin typeface="Open Sans Light Bold"/>
              </a:rPr>
              <a:t> ●  treatment,</a:t>
            </a:r>
          </a:p>
          <a:p>
            <a:pPr algn="ctr">
              <a:lnSpc>
                <a:spcPts val="5012"/>
              </a:lnSpc>
            </a:pPr>
            <a:r>
              <a:rPr lang="en-US" sz="2880" spc="-224" dirty="0">
                <a:solidFill>
                  <a:srgbClr val="5271FF"/>
                </a:solidFill>
                <a:latin typeface="Open Sans Light Bold"/>
              </a:rPr>
              <a:t> ● diagnostics,</a:t>
            </a:r>
          </a:p>
          <a:p>
            <a:pPr algn="ctr">
              <a:lnSpc>
                <a:spcPts val="5012"/>
              </a:lnSpc>
            </a:pPr>
            <a:r>
              <a:rPr lang="en-US" sz="2880" spc="-224" dirty="0">
                <a:solidFill>
                  <a:srgbClr val="5271FF"/>
                </a:solidFill>
                <a:latin typeface="Open Sans Light Bold"/>
              </a:rPr>
              <a:t> ● prevention of infectious diseases, and  purulent-inflammatory processes.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355</Words>
  <Application>Microsoft Office PowerPoint</Application>
  <PresentationFormat>Произвольный</PresentationFormat>
  <Paragraphs>36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7" baseType="lpstr">
      <vt:lpstr>Arial</vt:lpstr>
      <vt:lpstr>Muli Regular Bold Italics</vt:lpstr>
      <vt:lpstr>Muli Bold Bold</vt:lpstr>
      <vt:lpstr>Open Sans Extra Bold</vt:lpstr>
      <vt:lpstr>Open Sans Light Bold</vt:lpstr>
      <vt:lpstr>Crimson Roman Bold</vt:lpstr>
      <vt:lpstr>Arimo Bold</vt:lpstr>
      <vt:lpstr>Calibri</vt:lpstr>
      <vt:lpstr>Muli Regular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White and Blue Modern Illustrated Medical Presentation</dc:title>
  <dc:creator>Microbiology14</dc:creator>
  <cp:lastModifiedBy>g g</cp:lastModifiedBy>
  <cp:revision>4</cp:revision>
  <dcterms:created xsi:type="dcterms:W3CDTF">2006-08-16T00:00:00Z</dcterms:created>
  <dcterms:modified xsi:type="dcterms:W3CDTF">2021-06-25T10:00:55Z</dcterms:modified>
  <dc:identifier>DAEcC0dSPig</dc:identifier>
</cp:coreProperties>
</file>