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87" r:id="rId2"/>
    <p:sldId id="293" r:id="rId3"/>
    <p:sldId id="259" r:id="rId4"/>
    <p:sldId id="281" r:id="rId5"/>
    <p:sldId id="290" r:id="rId6"/>
    <p:sldId id="286" r:id="rId7"/>
    <p:sldId id="289" r:id="rId8"/>
    <p:sldId id="294" r:id="rId9"/>
    <p:sldId id="295" r:id="rId10"/>
    <p:sldId id="296" r:id="rId11"/>
    <p:sldId id="297" r:id="rId12"/>
    <p:sldId id="260" r:id="rId13"/>
  </p:sldIdLst>
  <p:sldSz cx="18288000" cy="10287000"/>
  <p:notesSz cx="6858000" cy="9144000"/>
  <p:embeddedFontLs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Arvo Italics" charset="0"/>
      <p:regular r:id="rId18"/>
    </p:embeddedFont>
    <p:embeddedFont>
      <p:font typeface="맑은 고딕" pitchFamily="34" charset="-127"/>
      <p:regular r:id="rId19"/>
      <p:bold r:id="rId20"/>
    </p:embeddedFont>
    <p:embeddedFont>
      <p:font typeface="Arvo" charset="0"/>
      <p:regular r:id="rId21"/>
    </p:embeddedFont>
    <p:embeddedFont>
      <p:font typeface="Roboto" charset="0"/>
      <p:regular r:id="rId22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CC0066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69" autoAdjust="0"/>
    <p:restoredTop sz="98262" autoAdjust="0"/>
  </p:normalViewPr>
  <p:slideViewPr>
    <p:cSldViewPr>
      <p:cViewPr>
        <p:scale>
          <a:sx n="50" d="100"/>
          <a:sy n="50" d="100"/>
        </p:scale>
        <p:origin x="-492" y="-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D2209-52BE-4B90-B3CE-79482B6373F7}" type="datetimeFigureOut">
              <a:rPr lang="en-US"/>
              <a:pPr>
                <a:defRPr/>
              </a:pPr>
              <a:t>10/15/2025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407C0-6A5B-4009-B7EB-23CA0678E5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43BC9-9082-4E5A-9953-26CB424468AF}" type="datetimeFigureOut">
              <a:rPr lang="en-US"/>
              <a:pPr>
                <a:defRPr/>
              </a:pPr>
              <a:t>10/15/2025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3941A-2CEC-49F8-BC43-840D8B18CA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208BE-5456-428D-BF51-4C6281625D73}" type="datetimeFigureOut">
              <a:rPr lang="en-US"/>
              <a:pPr>
                <a:defRPr/>
              </a:pPr>
              <a:t>10/15/2025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35506-0D69-499C-B5ED-52EE222B8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205E3-B6D7-46C2-B3B6-45190F621B2E}" type="datetimeFigureOut">
              <a:rPr lang="en-US"/>
              <a:pPr>
                <a:defRPr/>
              </a:pPr>
              <a:t>10/15/2025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3E0FB-0DC5-4937-B425-A1E3BD8B36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97F90-AB08-487F-8658-B944964376AD}" type="datetimeFigureOut">
              <a:rPr lang="en-US"/>
              <a:pPr>
                <a:defRPr/>
              </a:pPr>
              <a:t>10/15/2025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74B86-ECD2-4ED4-997F-B6DF120B3E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0A125-4383-480E-A390-8532001C861A}" type="datetimeFigureOut">
              <a:rPr lang="en-US"/>
              <a:pPr>
                <a:defRPr/>
              </a:pPr>
              <a:t>10/15/2025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5DF20-7C8A-4D87-ABA4-FE514752E1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1A276-D892-4B97-BB1B-57A6D69A6153}" type="datetimeFigureOut">
              <a:rPr lang="en-US"/>
              <a:pPr>
                <a:defRPr/>
              </a:pPr>
              <a:t>10/15/2025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A7941-5124-4418-B2BC-2608A21FD9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E5D8F-FB98-42B6-B935-49A7E7276D1B}" type="datetimeFigureOut">
              <a:rPr lang="en-US"/>
              <a:pPr>
                <a:defRPr/>
              </a:pPr>
              <a:t>10/15/2025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495B3-4D34-4B01-A943-73AD41DFD5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82CBB-139D-45EE-99B5-0D81BE4D4775}" type="datetimeFigureOut">
              <a:rPr lang="en-US"/>
              <a:pPr>
                <a:defRPr/>
              </a:pPr>
              <a:t>10/15/2025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64433-8406-45CA-8647-6F5F8C859E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AA979-2FC4-49C8-9F80-DC52FF204AF4}" type="datetimeFigureOut">
              <a:rPr lang="en-US"/>
              <a:pPr>
                <a:defRPr/>
              </a:pPr>
              <a:t>10/15/2025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56F17-6724-4E39-BADA-45DE6CD9F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D9A71A-9498-4E72-9A4B-AD633B13C1CD}" type="datetimeFigureOut">
              <a:rPr lang="en-US"/>
              <a:pPr>
                <a:defRPr/>
              </a:pPr>
              <a:t>10/15/2025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4E7E5-4D18-4445-831B-8ABDD3ED1A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3C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C4BD954-A7BF-437B-9495-E5993641B0D0}" type="datetimeFigureOut">
              <a:rPr lang="en-US"/>
              <a:pPr>
                <a:defRPr/>
              </a:pPr>
              <a:t>10/15/2025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B877B5-441B-4849-A1A4-D9E644ABBE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3" name="Group 2"/>
          <p:cNvGrpSpPr>
            <a:grpSpLocks/>
          </p:cNvGrpSpPr>
          <p:nvPr/>
        </p:nvGrpSpPr>
        <p:grpSpPr bwMode="auto">
          <a:xfrm>
            <a:off x="6629400" y="266700"/>
            <a:ext cx="9498013" cy="2943225"/>
            <a:chOff x="0" y="-19050"/>
            <a:chExt cx="12664004" cy="3923595"/>
          </a:xfrm>
        </p:grpSpPr>
        <p:sp>
          <p:nvSpPr>
            <p:cNvPr id="13319" name="TextBox 3"/>
            <p:cNvSpPr txBox="1">
              <a:spLocks noChangeArrowheads="1"/>
            </p:cNvSpPr>
            <p:nvPr/>
          </p:nvSpPr>
          <p:spPr bwMode="auto">
            <a:xfrm>
              <a:off x="0" y="-19050"/>
              <a:ext cx="12664004" cy="1523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9000"/>
                </a:lnSpc>
              </a:pPr>
              <a:endParaRPr lang="uk-UA" sz="5400" b="1">
                <a:solidFill>
                  <a:srgbClr val="FFFFFF"/>
                </a:solidFill>
              </a:endParaRPr>
            </a:p>
          </p:txBody>
        </p:sp>
        <p:sp>
          <p:nvSpPr>
            <p:cNvPr id="13320" name="TextBox 4"/>
            <p:cNvSpPr txBox="1">
              <a:spLocks noChangeArrowheads="1"/>
            </p:cNvSpPr>
            <p:nvPr/>
          </p:nvSpPr>
          <p:spPr bwMode="auto">
            <a:xfrm>
              <a:off x="0" y="1864445"/>
              <a:ext cx="12664004" cy="6899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4075"/>
                </a:lnSpc>
              </a:pPr>
              <a:endParaRPr lang="uk-UA">
                <a:latin typeface="Calibri" pitchFamily="34" charset="0"/>
              </a:endParaRPr>
            </a:p>
          </p:txBody>
        </p:sp>
        <p:sp>
          <p:nvSpPr>
            <p:cNvPr id="13321" name="TextBox 5"/>
            <p:cNvSpPr txBox="1">
              <a:spLocks noChangeArrowheads="1"/>
            </p:cNvSpPr>
            <p:nvPr/>
          </p:nvSpPr>
          <p:spPr bwMode="auto">
            <a:xfrm>
              <a:off x="0" y="3146914"/>
              <a:ext cx="12664004" cy="757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4475"/>
                </a:lnSpc>
              </a:pPr>
              <a:endParaRPr lang="uk-UA" sz="2700">
                <a:solidFill>
                  <a:srgbClr val="FFFFFF"/>
                </a:solidFill>
                <a:latin typeface="Arvo Italics"/>
              </a:endParaRPr>
            </a:p>
          </p:txBody>
        </p:sp>
      </p:grpSp>
      <p:sp>
        <p:nvSpPr>
          <p:cNvPr id="13314" name="AutoShape 6"/>
          <p:cNvSpPr>
            <a:spLocks noChangeArrowheads="1"/>
          </p:cNvSpPr>
          <p:nvPr/>
        </p:nvSpPr>
        <p:spPr bwMode="auto">
          <a:xfrm>
            <a:off x="4800600" y="2019300"/>
            <a:ext cx="152400" cy="6248400"/>
          </a:xfrm>
          <a:prstGeom prst="rect">
            <a:avLst/>
          </a:prstGeom>
          <a:solidFill>
            <a:srgbClr val="AE844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/>
          </a:p>
        </p:txBody>
      </p:sp>
      <p:pic>
        <p:nvPicPr>
          <p:cNvPr id="13315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448175" y="528638"/>
            <a:ext cx="8896350" cy="889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8"/>
          <p:cNvSpPr>
            <a:spLocks noChangeArrowheads="1"/>
          </p:cNvSpPr>
          <p:nvPr/>
        </p:nvSpPr>
        <p:spPr bwMode="auto">
          <a:xfrm>
            <a:off x="5638800" y="4076700"/>
            <a:ext cx="12192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uk-UA" sz="2800">
              <a:solidFill>
                <a:schemeClr val="bg1"/>
              </a:solidFill>
            </a:endParaRPr>
          </a:p>
        </p:txBody>
      </p:sp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5105400" y="571500"/>
            <a:ext cx="11430000" cy="731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>
                <a:solidFill>
                  <a:schemeClr val="bg1"/>
                </a:solidFill>
              </a:rPr>
              <a:t>МОЗ УКРАЇНИ</a:t>
            </a:r>
            <a:br>
              <a:rPr lang="uk-UA" sz="2800" b="1">
                <a:solidFill>
                  <a:schemeClr val="bg1"/>
                </a:solidFill>
              </a:rPr>
            </a:br>
            <a:r>
              <a:rPr lang="uk-UA" sz="2800" b="1">
                <a:solidFill>
                  <a:schemeClr val="bg1"/>
                </a:solidFill>
              </a:rPr>
              <a:t>ВІННИЦЬКИЙ НАЦІОНАЛЬНИЙ МЕДИЧНИЙ УНІВЕРСИТЕТ </a:t>
            </a:r>
            <a:br>
              <a:rPr lang="uk-UA" sz="2800" b="1">
                <a:solidFill>
                  <a:schemeClr val="bg1"/>
                </a:solidFill>
              </a:rPr>
            </a:br>
            <a:r>
              <a:rPr lang="uk-UA" sz="2800" b="1">
                <a:solidFill>
                  <a:schemeClr val="bg1"/>
                </a:solidFill>
              </a:rPr>
              <a:t>ІМ. М.І. ПИРОГОВА</a:t>
            </a:r>
            <a:br>
              <a:rPr lang="uk-UA" sz="2800" b="1">
                <a:solidFill>
                  <a:schemeClr val="bg1"/>
                </a:solidFill>
              </a:rPr>
            </a:br>
            <a:endParaRPr lang="uk-UA" sz="2800" b="1">
              <a:solidFill>
                <a:schemeClr val="bg1"/>
              </a:solidFill>
            </a:endParaRPr>
          </a:p>
          <a:p>
            <a:pPr algn="ctr"/>
            <a:r>
              <a:rPr lang="uk-UA" sz="2800" b="1">
                <a:solidFill>
                  <a:schemeClr val="bg1"/>
                </a:solidFill>
              </a:rPr>
              <a:t>КАФЕДРА ФІЛОСОФІЇ ТА СУСПІЛЬНИХ НАУК</a:t>
            </a:r>
          </a:p>
          <a:p>
            <a:pPr algn="ctr"/>
            <a:r>
              <a:rPr lang="uk-UA" sz="2800" b="1">
                <a:solidFill>
                  <a:schemeClr val="bg1"/>
                </a:solidFill>
              </a:rPr>
              <a:t>Секція суспільних наук</a:t>
            </a:r>
          </a:p>
          <a:p>
            <a:pPr algn="ctr"/>
            <a:endParaRPr lang="uk-UA" sz="2800" b="1">
              <a:solidFill>
                <a:schemeClr val="bg1"/>
              </a:solidFill>
            </a:endParaRPr>
          </a:p>
          <a:p>
            <a:pPr algn="ctr"/>
            <a:endParaRPr lang="uk-UA" sz="2800" b="1">
              <a:solidFill>
                <a:schemeClr val="bg1"/>
              </a:solidFill>
            </a:endParaRPr>
          </a:p>
          <a:p>
            <a:pPr algn="ctr"/>
            <a:r>
              <a:rPr lang="uk-UA" sz="2800" b="1">
                <a:solidFill>
                  <a:schemeClr val="bg1"/>
                </a:solidFill>
              </a:rPr>
              <a:t>Вибіркова дисципліна </a:t>
            </a:r>
          </a:p>
          <a:p>
            <a:pPr algn="ctr"/>
            <a:r>
              <a:rPr lang="uk-UA" altLang="ko-KR" sz="2800" b="1">
                <a:solidFill>
                  <a:schemeClr val="bg1"/>
                </a:solidFill>
              </a:rPr>
              <a:t>для студентів 1 курсу</a:t>
            </a:r>
          </a:p>
          <a:p>
            <a:pPr algn="ctr"/>
            <a:endParaRPr lang="uk-UA" altLang="ko-KR" sz="2800" b="1">
              <a:solidFill>
                <a:schemeClr val="bg1"/>
              </a:solidFill>
            </a:endParaRPr>
          </a:p>
          <a:p>
            <a:pPr algn="ctr"/>
            <a:r>
              <a:rPr lang="uk-UA" altLang="ko-KR" sz="7200" b="1">
                <a:solidFill>
                  <a:schemeClr val="bg1"/>
                </a:solidFill>
                <a:latin typeface="Times New Roman" pitchFamily="18" charset="0"/>
              </a:rPr>
              <a:t>“</a:t>
            </a:r>
            <a:r>
              <a:rPr lang="uk-UA" sz="7200" b="1" i="1">
                <a:solidFill>
                  <a:schemeClr val="bg1"/>
                </a:solidFill>
                <a:latin typeface="Times New Roman" pitchFamily="18" charset="0"/>
              </a:rPr>
              <a:t>Історія  </a:t>
            </a:r>
          </a:p>
          <a:p>
            <a:pPr algn="ctr">
              <a:lnSpc>
                <a:spcPct val="130000"/>
              </a:lnSpc>
            </a:pPr>
            <a:r>
              <a:rPr lang="uk-UA" sz="7200" b="1" i="1">
                <a:solidFill>
                  <a:schemeClr val="bg1"/>
                </a:solidFill>
                <a:latin typeface="Times New Roman" pitchFamily="18" charset="0"/>
              </a:rPr>
              <a:t>світової  культури</a:t>
            </a:r>
            <a:r>
              <a:rPr lang="uk-UA" altLang="ko-KR" sz="7200" b="1">
                <a:solidFill>
                  <a:schemeClr val="bg1"/>
                </a:solidFill>
                <a:latin typeface="Times New Roman" pitchFamily="18" charset="0"/>
              </a:rPr>
              <a:t>”</a:t>
            </a:r>
            <a:endParaRPr lang="uk-UA" sz="7200" b="1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133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621000" y="2247900"/>
            <a:ext cx="196532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Group 2"/>
          <p:cNvGrpSpPr>
            <a:grpSpLocks/>
          </p:cNvGrpSpPr>
          <p:nvPr/>
        </p:nvGrpSpPr>
        <p:grpSpPr bwMode="auto">
          <a:xfrm>
            <a:off x="457200" y="342900"/>
            <a:ext cx="17373600" cy="4953000"/>
            <a:chOff x="0" y="0"/>
            <a:chExt cx="21901860" cy="5187662"/>
          </a:xfrm>
        </p:grpSpPr>
        <p:sp>
          <p:nvSpPr>
            <p:cNvPr id="14349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21901860" cy="5187662"/>
            </a:xfrm>
            <a:prstGeom prst="rect">
              <a:avLst/>
            </a:prstGeom>
            <a:solidFill>
              <a:srgbClr val="113C6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4350" name="TextBox 4"/>
            <p:cNvSpPr txBox="1">
              <a:spLocks noChangeArrowheads="1"/>
            </p:cNvSpPr>
            <p:nvPr/>
          </p:nvSpPr>
          <p:spPr bwMode="auto">
            <a:xfrm>
              <a:off x="1777125" y="2434211"/>
              <a:ext cx="19436299" cy="5420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4075"/>
                </a:lnSpc>
              </a:pPr>
              <a:endParaRPr lang="uk-UA" sz="3400">
                <a:solidFill>
                  <a:srgbClr val="AE8441"/>
                </a:solidFill>
                <a:latin typeface="Arvo"/>
              </a:endParaRPr>
            </a:p>
          </p:txBody>
        </p:sp>
      </p:grpSp>
      <p:grpSp>
        <p:nvGrpSpPr>
          <p:cNvPr id="14338" name="Group 5"/>
          <p:cNvGrpSpPr>
            <a:grpSpLocks/>
          </p:cNvGrpSpPr>
          <p:nvPr/>
        </p:nvGrpSpPr>
        <p:grpSpPr bwMode="auto">
          <a:xfrm>
            <a:off x="1981200" y="6210300"/>
            <a:ext cx="2605088" cy="2605088"/>
            <a:chOff x="0" y="0"/>
            <a:chExt cx="6350000" cy="6350000"/>
          </a:xfrm>
        </p:grpSpPr>
        <p:sp>
          <p:nvSpPr>
            <p:cNvPr id="14348" name="Freeform 6"/>
            <p:cNvSpPr>
              <a:spLocks/>
            </p:cNvSpPr>
            <p:nvPr/>
          </p:nvSpPr>
          <p:spPr bwMode="auto">
            <a:xfrm>
              <a:off x="14167" y="0"/>
              <a:ext cx="6321665" cy="6350000"/>
            </a:xfrm>
            <a:custGeom>
              <a:avLst/>
              <a:gdLst>
                <a:gd name="T0" fmla="*/ 3160833 w 6321665"/>
                <a:gd name="T1" fmla="*/ 0 h 6350000"/>
                <a:gd name="T2" fmla="*/ 3160833 w 6321665"/>
                <a:gd name="T3" fmla="*/ 0 h 6350000"/>
                <a:gd name="T4" fmla="*/ 6321665 w 6321665"/>
                <a:gd name="T5" fmla="*/ 3175000 h 6350000"/>
                <a:gd name="T6" fmla="*/ 3160833 w 6321665"/>
                <a:gd name="T7" fmla="*/ 6350000 h 6350000"/>
                <a:gd name="T8" fmla="*/ 0 w 6321665"/>
                <a:gd name="T9" fmla="*/ 3175000 h 6350000"/>
                <a:gd name="T10" fmla="*/ 3160833 w 6321665"/>
                <a:gd name="T11" fmla="*/ 0 h 63500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321665"/>
                <a:gd name="T19" fmla="*/ 0 h 6350000"/>
                <a:gd name="T20" fmla="*/ 6321665 w 6321665"/>
                <a:gd name="T21" fmla="*/ 6350000 h 63500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13C6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pic>
        <p:nvPicPr>
          <p:cNvPr id="14339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6591300"/>
            <a:ext cx="1849438" cy="184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340" name="Group 9"/>
          <p:cNvGrpSpPr>
            <a:grpSpLocks/>
          </p:cNvGrpSpPr>
          <p:nvPr/>
        </p:nvGrpSpPr>
        <p:grpSpPr bwMode="auto">
          <a:xfrm>
            <a:off x="7772400" y="6134100"/>
            <a:ext cx="2606675" cy="2605088"/>
            <a:chOff x="0" y="0"/>
            <a:chExt cx="6350000" cy="6350000"/>
          </a:xfrm>
        </p:grpSpPr>
        <p:sp>
          <p:nvSpPr>
            <p:cNvPr id="14347" name="Freeform 10"/>
            <p:cNvSpPr>
              <a:spLocks/>
            </p:cNvSpPr>
            <p:nvPr/>
          </p:nvSpPr>
          <p:spPr bwMode="auto">
            <a:xfrm>
              <a:off x="14167" y="0"/>
              <a:ext cx="6321665" cy="6350000"/>
            </a:xfrm>
            <a:custGeom>
              <a:avLst/>
              <a:gdLst>
                <a:gd name="T0" fmla="*/ 3160833 w 6321665"/>
                <a:gd name="T1" fmla="*/ 0 h 6350000"/>
                <a:gd name="T2" fmla="*/ 3160833 w 6321665"/>
                <a:gd name="T3" fmla="*/ 0 h 6350000"/>
                <a:gd name="T4" fmla="*/ 6321665 w 6321665"/>
                <a:gd name="T5" fmla="*/ 3175000 h 6350000"/>
                <a:gd name="T6" fmla="*/ 3160833 w 6321665"/>
                <a:gd name="T7" fmla="*/ 6350000 h 6350000"/>
                <a:gd name="T8" fmla="*/ 0 w 6321665"/>
                <a:gd name="T9" fmla="*/ 3175000 h 6350000"/>
                <a:gd name="T10" fmla="*/ 3160833 w 6321665"/>
                <a:gd name="T11" fmla="*/ 0 h 63500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321665"/>
                <a:gd name="T19" fmla="*/ 0 h 6350000"/>
                <a:gd name="T20" fmla="*/ 6321665 w 6321665"/>
                <a:gd name="T21" fmla="*/ 6350000 h 63500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13C6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pic>
        <p:nvPicPr>
          <p:cNvPr id="14341" name="Picture 1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53400" y="6515100"/>
            <a:ext cx="1752600" cy="184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342" name="Group 13"/>
          <p:cNvGrpSpPr>
            <a:grpSpLocks/>
          </p:cNvGrpSpPr>
          <p:nvPr/>
        </p:nvGrpSpPr>
        <p:grpSpPr bwMode="auto">
          <a:xfrm>
            <a:off x="13335000" y="6134100"/>
            <a:ext cx="2605088" cy="2605088"/>
            <a:chOff x="0" y="0"/>
            <a:chExt cx="6350000" cy="6350000"/>
          </a:xfrm>
        </p:grpSpPr>
        <p:sp>
          <p:nvSpPr>
            <p:cNvPr id="14346" name="Freeform 14"/>
            <p:cNvSpPr>
              <a:spLocks/>
            </p:cNvSpPr>
            <p:nvPr/>
          </p:nvSpPr>
          <p:spPr bwMode="auto">
            <a:xfrm>
              <a:off x="14167" y="0"/>
              <a:ext cx="6321665" cy="6350000"/>
            </a:xfrm>
            <a:custGeom>
              <a:avLst/>
              <a:gdLst>
                <a:gd name="T0" fmla="*/ 3160833 w 6321665"/>
                <a:gd name="T1" fmla="*/ 0 h 6350000"/>
                <a:gd name="T2" fmla="*/ 3160833 w 6321665"/>
                <a:gd name="T3" fmla="*/ 0 h 6350000"/>
                <a:gd name="T4" fmla="*/ 6321665 w 6321665"/>
                <a:gd name="T5" fmla="*/ 3175000 h 6350000"/>
                <a:gd name="T6" fmla="*/ 3160833 w 6321665"/>
                <a:gd name="T7" fmla="*/ 6350000 h 6350000"/>
                <a:gd name="T8" fmla="*/ 0 w 6321665"/>
                <a:gd name="T9" fmla="*/ 3175000 h 6350000"/>
                <a:gd name="T10" fmla="*/ 3160833 w 6321665"/>
                <a:gd name="T11" fmla="*/ 0 h 63500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321665"/>
                <a:gd name="T19" fmla="*/ 0 h 6350000"/>
                <a:gd name="T20" fmla="*/ 6321665 w 6321665"/>
                <a:gd name="T21" fmla="*/ 6350000 h 63500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13C6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pic>
        <p:nvPicPr>
          <p:cNvPr id="14343" name="Picture 1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716000" y="6515100"/>
            <a:ext cx="1849438" cy="184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4" name="TextBox 16"/>
          <p:cNvSpPr txBox="1">
            <a:spLocks noChangeArrowheads="1"/>
          </p:cNvSpPr>
          <p:nvPr/>
        </p:nvSpPr>
        <p:spPr bwMode="auto">
          <a:xfrm>
            <a:off x="12954000" y="8039100"/>
            <a:ext cx="3282950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ts val="4475"/>
              </a:lnSpc>
            </a:pPr>
            <a:r>
              <a:rPr lang="en-US" sz="2800">
                <a:solidFill>
                  <a:srgbClr val="113C61"/>
                </a:solidFill>
                <a:latin typeface="Roboto"/>
              </a:rPr>
              <a:t> </a:t>
            </a:r>
            <a:endParaRPr lang="en-US" sz="3600">
              <a:solidFill>
                <a:srgbClr val="113C61"/>
              </a:solidFill>
            </a:endParaRPr>
          </a:p>
        </p:txBody>
      </p:sp>
      <p:sp>
        <p:nvSpPr>
          <p:cNvPr id="14345" name="Rectangle 17"/>
          <p:cNvSpPr>
            <a:spLocks noChangeArrowheads="1"/>
          </p:cNvSpPr>
          <p:nvPr/>
        </p:nvSpPr>
        <p:spPr bwMode="auto">
          <a:xfrm>
            <a:off x="1524000" y="952500"/>
            <a:ext cx="153162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4000" b="1">
                <a:solidFill>
                  <a:srgbClr val="FF9933"/>
                </a:solidFill>
              </a:rPr>
              <a:t>АКТУАЛЬНІСТЬ</a:t>
            </a:r>
          </a:p>
          <a:p>
            <a:r>
              <a:rPr lang="uk-UA" sz="2800">
                <a:solidFill>
                  <a:schemeClr val="bg1"/>
                </a:solidFill>
              </a:rPr>
              <a:t>	</a:t>
            </a:r>
          </a:p>
          <a:p>
            <a:endParaRPr lang="uk-UA" sz="2800">
              <a:solidFill>
                <a:schemeClr val="bg1"/>
              </a:solidFill>
            </a:endParaRPr>
          </a:p>
          <a:p>
            <a:pPr>
              <a:lnSpc>
                <a:spcPct val="140000"/>
              </a:lnSpc>
            </a:pPr>
            <a:r>
              <a:rPr lang="uk-UA" sz="2800">
                <a:solidFill>
                  <a:schemeClr val="bg1"/>
                </a:solidFill>
              </a:rPr>
              <a:t>	</a:t>
            </a:r>
            <a:r>
              <a:rPr lang="uk-UA" sz="3200">
                <a:solidFill>
                  <a:schemeClr val="bg1"/>
                </a:solidFill>
              </a:rPr>
              <a:t>Курс «</a:t>
            </a:r>
            <a:r>
              <a:rPr lang="uk-UA" sz="3200" b="1">
                <a:solidFill>
                  <a:schemeClr val="bg1"/>
                </a:solidFill>
              </a:rPr>
              <a:t>Історія світової культури</a:t>
            </a:r>
            <a:r>
              <a:rPr lang="uk-UA" sz="3200">
                <a:solidFill>
                  <a:schemeClr val="bg1"/>
                </a:solidFill>
              </a:rPr>
              <a:t>» спрямований на розвиток аналітичного і художнього мислення студентів, усвідомлення складних процесів сучасного культурно-мистецького життя. Ґрунтовне знання світової культури – це одна з найважливіших складових формування наукового світогляду і виховання високих моральних якостей сучасної студентської молоді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1" name="Group 2"/>
          <p:cNvGrpSpPr>
            <a:grpSpLocks/>
          </p:cNvGrpSpPr>
          <p:nvPr/>
        </p:nvGrpSpPr>
        <p:grpSpPr bwMode="auto">
          <a:xfrm>
            <a:off x="6553200" y="342900"/>
            <a:ext cx="9802813" cy="3273425"/>
            <a:chOff x="0" y="-19050"/>
            <a:chExt cx="12664004" cy="3830707"/>
          </a:xfrm>
        </p:grpSpPr>
        <p:sp>
          <p:nvSpPr>
            <p:cNvPr id="15366" name="TextBox 3"/>
            <p:cNvSpPr txBox="1">
              <a:spLocks noChangeArrowheads="1"/>
            </p:cNvSpPr>
            <p:nvPr/>
          </p:nvSpPr>
          <p:spPr bwMode="auto">
            <a:xfrm>
              <a:off x="0" y="-19050"/>
              <a:ext cx="12664004" cy="13375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9000"/>
                </a:lnSpc>
              </a:pPr>
              <a:endParaRPr lang="uk-UA" sz="6000" b="1">
                <a:solidFill>
                  <a:srgbClr val="FFFFFF"/>
                </a:solidFill>
              </a:endParaRPr>
            </a:p>
          </p:txBody>
        </p:sp>
        <p:sp>
          <p:nvSpPr>
            <p:cNvPr id="15367" name="TextBox 4"/>
            <p:cNvSpPr txBox="1">
              <a:spLocks noChangeArrowheads="1"/>
            </p:cNvSpPr>
            <p:nvPr/>
          </p:nvSpPr>
          <p:spPr bwMode="auto">
            <a:xfrm>
              <a:off x="0" y="1864722"/>
              <a:ext cx="12664004" cy="6056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4075"/>
                </a:lnSpc>
              </a:pPr>
              <a:endParaRPr lang="uk-UA">
                <a:latin typeface="Calibri" pitchFamily="34" charset="0"/>
              </a:endParaRPr>
            </a:p>
          </p:txBody>
        </p:sp>
        <p:sp>
          <p:nvSpPr>
            <p:cNvPr id="15368" name="TextBox 5"/>
            <p:cNvSpPr txBox="1">
              <a:spLocks noChangeArrowheads="1"/>
            </p:cNvSpPr>
            <p:nvPr/>
          </p:nvSpPr>
          <p:spPr bwMode="auto">
            <a:xfrm>
              <a:off x="0" y="3146578"/>
              <a:ext cx="12664004" cy="6650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4475"/>
                </a:lnSpc>
              </a:pPr>
              <a:endParaRPr lang="uk-UA" sz="2700">
                <a:solidFill>
                  <a:srgbClr val="FFFFFF"/>
                </a:solidFill>
                <a:latin typeface="Arvo Italics"/>
              </a:endParaRPr>
            </a:p>
          </p:txBody>
        </p:sp>
      </p:grpSp>
      <p:sp>
        <p:nvSpPr>
          <p:cNvPr id="15362" name="AutoShape 6"/>
          <p:cNvSpPr>
            <a:spLocks noChangeArrowheads="1"/>
          </p:cNvSpPr>
          <p:nvPr/>
        </p:nvSpPr>
        <p:spPr bwMode="auto">
          <a:xfrm>
            <a:off x="4191000" y="1943100"/>
            <a:ext cx="152400" cy="6248400"/>
          </a:xfrm>
          <a:prstGeom prst="rect">
            <a:avLst/>
          </a:prstGeom>
          <a:solidFill>
            <a:srgbClr val="AE844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/>
          </a:p>
        </p:txBody>
      </p:sp>
      <p:pic>
        <p:nvPicPr>
          <p:cNvPr id="15363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97313" y="1257300"/>
            <a:ext cx="7794626" cy="779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Rectangle 8"/>
          <p:cNvSpPr>
            <a:spLocks noChangeArrowheads="1"/>
          </p:cNvSpPr>
          <p:nvPr/>
        </p:nvSpPr>
        <p:spPr bwMode="auto">
          <a:xfrm>
            <a:off x="4953000" y="5699125"/>
            <a:ext cx="12954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42900" indent="-342900" algn="ctr"/>
            <a:endParaRPr lang="uk-UA" sz="2800">
              <a:solidFill>
                <a:schemeClr val="bg1"/>
              </a:solidFill>
            </a:endParaRPr>
          </a:p>
          <a:p>
            <a:pPr marL="342900" indent="-342900">
              <a:buFontTx/>
              <a:buAutoNum type="arabicPeriod"/>
            </a:pPr>
            <a:endParaRPr lang="uk-UA" sz="2800">
              <a:solidFill>
                <a:schemeClr val="bg1"/>
              </a:solidFill>
            </a:endParaRPr>
          </a:p>
        </p:txBody>
      </p:sp>
      <p:sp>
        <p:nvSpPr>
          <p:cNvPr id="15365" name="Rectangle 9"/>
          <p:cNvSpPr>
            <a:spLocks noChangeArrowheads="1"/>
          </p:cNvSpPr>
          <p:nvPr/>
        </p:nvSpPr>
        <p:spPr bwMode="auto">
          <a:xfrm>
            <a:off x="4648200" y="419100"/>
            <a:ext cx="13487400" cy="946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200" b="1">
                <a:solidFill>
                  <a:srgbClr val="FF9933"/>
                </a:solidFill>
              </a:rPr>
              <a:t>Мета:</a:t>
            </a:r>
            <a:r>
              <a:rPr lang="uk-UA" sz="2400">
                <a:solidFill>
                  <a:schemeClr val="bg1"/>
                </a:solidFill>
              </a:rPr>
              <a:t> </a:t>
            </a:r>
            <a:r>
              <a:rPr lang="uk-UA" sz="2600">
                <a:solidFill>
                  <a:schemeClr val="bg1"/>
                </a:solidFill>
              </a:rPr>
              <a:t>ознайомлення з головними теоретичними засадами культури та культурною спадщиною конкретних історико-культурних епох, усвідомлення єдності культурного багатоманіття світу, значущості культури в життєдіяльності суб’єктів і гуманізації суспільних відносин, розуміння тенденцій сучасних соціокультурних трансформацій у світовій культурі, формування культурологічної компетентності та гуманістичного світогляду майбутніх фахівців</a:t>
            </a:r>
          </a:p>
          <a:p>
            <a:endParaRPr lang="uk-UA" sz="1000">
              <a:solidFill>
                <a:schemeClr val="bg1"/>
              </a:solidFill>
            </a:endParaRPr>
          </a:p>
          <a:p>
            <a:pPr algn="ctr"/>
            <a:r>
              <a:rPr lang="uk-UA" sz="3200" b="1">
                <a:solidFill>
                  <a:srgbClr val="FF9933"/>
                </a:solidFill>
              </a:rPr>
              <a:t>Основні завдання:</a:t>
            </a:r>
            <a:r>
              <a:rPr lang="uk-UA" sz="2400" b="1">
                <a:solidFill>
                  <a:schemeClr val="bg1"/>
                </a:solidFill>
              </a:rPr>
              <a:t> </a:t>
            </a:r>
            <a:r>
              <a:rPr lang="uk-UA" sz="2400">
                <a:solidFill>
                  <a:schemeClr val="bg1"/>
                </a:solidFill>
              </a:rPr>
              <a:t>  </a:t>
            </a:r>
            <a:r>
              <a:rPr lang="uk-UA" sz="2400" b="1">
                <a:solidFill>
                  <a:schemeClr val="bg1"/>
                </a:solidFill>
              </a:rPr>
              <a:t> </a:t>
            </a:r>
          </a:p>
          <a:p>
            <a:pPr algn="ctr"/>
            <a:endParaRPr lang="uk-UA" sz="1000">
              <a:solidFill>
                <a:schemeClr val="bg1"/>
              </a:solidFill>
            </a:endParaRPr>
          </a:p>
          <a:p>
            <a:pPr>
              <a:lnSpc>
                <a:spcPct val="110000"/>
              </a:lnSpc>
            </a:pPr>
            <a:r>
              <a:rPr lang="uk-UA" sz="2600">
                <a:solidFill>
                  <a:schemeClr val="bg1"/>
                </a:solidFill>
              </a:rPr>
              <a:t>ознайомити з теоретичними засадами культури, основними культурними надбаннями історико-культурних епох та закономірностями історико-культурного розвитку;</a:t>
            </a:r>
          </a:p>
          <a:p>
            <a:pPr>
              <a:lnSpc>
                <a:spcPct val="110000"/>
              </a:lnSpc>
            </a:pPr>
            <a:r>
              <a:rPr lang="uk-UA" sz="2600">
                <a:solidFill>
                  <a:schemeClr val="bg1"/>
                </a:solidFill>
              </a:rPr>
              <a:t>сформувати вміння систематизувати, узагальнити, критично осмислити та адекватно оцінити нагромаджений культурологічний досвід;</a:t>
            </a:r>
          </a:p>
          <a:p>
            <a:pPr>
              <a:lnSpc>
                <a:spcPct val="110000"/>
              </a:lnSpc>
            </a:pPr>
            <a:r>
              <a:rPr lang="uk-UA" sz="2600">
                <a:solidFill>
                  <a:schemeClr val="bg1"/>
                </a:solidFill>
              </a:rPr>
              <a:t>забезпечити усвідомлення складних процесів сучасного культурно-мистецького життя світу;</a:t>
            </a:r>
          </a:p>
          <a:p>
            <a:pPr>
              <a:lnSpc>
                <a:spcPct val="110000"/>
              </a:lnSpc>
            </a:pPr>
            <a:r>
              <a:rPr lang="uk-UA" sz="2600">
                <a:solidFill>
                  <a:schemeClr val="bg1"/>
                </a:solidFill>
              </a:rPr>
              <a:t>виховувати у студентів повагу до духовних здобутків людства, розвивати навички толерантного ставлення до етнонаціональної та суспільної різноманітності культурних форм сучасного людського простору;  </a:t>
            </a:r>
          </a:p>
          <a:p>
            <a:pPr>
              <a:lnSpc>
                <a:spcPct val="110000"/>
              </a:lnSpc>
            </a:pPr>
            <a:r>
              <a:rPr lang="uk-UA" sz="2600">
                <a:solidFill>
                  <a:schemeClr val="bg1"/>
                </a:solidFill>
              </a:rPr>
              <a:t>формування морально-естетичного світогляду майбутніх лікарів, здатності формулювати й активно обстоювати власну точку зору, систему естетичних цінностей і пріоритетів;</a:t>
            </a:r>
          </a:p>
          <a:p>
            <a:pPr>
              <a:lnSpc>
                <a:spcPct val="110000"/>
              </a:lnSpc>
            </a:pPr>
            <a:r>
              <a:rPr lang="uk-UA" sz="2600">
                <a:solidFill>
                  <a:schemeClr val="bg1"/>
                </a:solidFill>
              </a:rPr>
              <a:t>використовувати культурні цінності, твори художньої культури та одержані знання при вивченні інших дисциплін, в професійній і соціальній діяльності.</a:t>
            </a:r>
            <a:endParaRPr lang="ru-RU" sz="26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5" name="Group 2"/>
          <p:cNvGrpSpPr>
            <a:grpSpLocks/>
          </p:cNvGrpSpPr>
          <p:nvPr/>
        </p:nvGrpSpPr>
        <p:grpSpPr bwMode="auto">
          <a:xfrm>
            <a:off x="7086600" y="571500"/>
            <a:ext cx="9498013" cy="2943225"/>
            <a:chOff x="0" y="-19050"/>
            <a:chExt cx="12664004" cy="3923595"/>
          </a:xfrm>
        </p:grpSpPr>
        <p:sp>
          <p:nvSpPr>
            <p:cNvPr id="16392" name="TextBox 3"/>
            <p:cNvSpPr txBox="1">
              <a:spLocks noChangeArrowheads="1"/>
            </p:cNvSpPr>
            <p:nvPr/>
          </p:nvSpPr>
          <p:spPr bwMode="auto">
            <a:xfrm>
              <a:off x="0" y="-19050"/>
              <a:ext cx="12664004" cy="1523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9000"/>
                </a:lnSpc>
              </a:pPr>
              <a:endParaRPr lang="uk-UA" sz="5400" b="1">
                <a:solidFill>
                  <a:srgbClr val="FFFFFF"/>
                </a:solidFill>
              </a:endParaRPr>
            </a:p>
          </p:txBody>
        </p:sp>
        <p:sp>
          <p:nvSpPr>
            <p:cNvPr id="16393" name="TextBox 4"/>
            <p:cNvSpPr txBox="1">
              <a:spLocks noChangeArrowheads="1"/>
            </p:cNvSpPr>
            <p:nvPr/>
          </p:nvSpPr>
          <p:spPr bwMode="auto">
            <a:xfrm>
              <a:off x="0" y="1864445"/>
              <a:ext cx="12664004" cy="6899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4075"/>
                </a:lnSpc>
              </a:pPr>
              <a:endParaRPr lang="uk-UA">
                <a:latin typeface="Calibri" pitchFamily="34" charset="0"/>
              </a:endParaRPr>
            </a:p>
          </p:txBody>
        </p:sp>
        <p:sp>
          <p:nvSpPr>
            <p:cNvPr id="16394" name="TextBox 5"/>
            <p:cNvSpPr txBox="1">
              <a:spLocks noChangeArrowheads="1"/>
            </p:cNvSpPr>
            <p:nvPr/>
          </p:nvSpPr>
          <p:spPr bwMode="auto">
            <a:xfrm>
              <a:off x="0" y="3146914"/>
              <a:ext cx="12664004" cy="757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4475"/>
                </a:lnSpc>
              </a:pPr>
              <a:endParaRPr lang="uk-UA" sz="2700">
                <a:solidFill>
                  <a:srgbClr val="FFFFFF"/>
                </a:solidFill>
                <a:latin typeface="Arvo Italics"/>
              </a:endParaRPr>
            </a:p>
          </p:txBody>
        </p:sp>
      </p:grpSp>
      <p:sp>
        <p:nvSpPr>
          <p:cNvPr id="16386" name="AutoShape 6"/>
          <p:cNvSpPr>
            <a:spLocks noChangeArrowheads="1"/>
          </p:cNvSpPr>
          <p:nvPr/>
        </p:nvSpPr>
        <p:spPr bwMode="auto">
          <a:xfrm>
            <a:off x="4953000" y="2019300"/>
            <a:ext cx="152400" cy="6248400"/>
          </a:xfrm>
          <a:prstGeom prst="rect">
            <a:avLst/>
          </a:prstGeom>
          <a:solidFill>
            <a:srgbClr val="AE844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/>
          </a:p>
        </p:txBody>
      </p:sp>
      <p:pic>
        <p:nvPicPr>
          <p:cNvPr id="16387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448175" y="495300"/>
            <a:ext cx="8896350" cy="889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Rectangle 9"/>
          <p:cNvSpPr>
            <a:spLocks noChangeArrowheads="1"/>
          </p:cNvSpPr>
          <p:nvPr/>
        </p:nvSpPr>
        <p:spPr bwMode="auto">
          <a:xfrm>
            <a:off x="2057400" y="419100"/>
            <a:ext cx="15978188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63284" tIns="81642" rIns="163284" bIns="81642">
            <a:spAutoFit/>
          </a:bodyPr>
          <a:lstStyle/>
          <a:p>
            <a:pPr defTabSz="1633538"/>
            <a:r>
              <a:rPr lang="uk-UA" sz="2900" b="1">
                <a:solidFill>
                  <a:schemeClr val="bg1"/>
                </a:solidFill>
              </a:rPr>
              <a:t>Ми ознайомимось з основними культурними надбаннями історико-культурних епох:</a:t>
            </a:r>
          </a:p>
        </p:txBody>
      </p:sp>
      <p:sp>
        <p:nvSpPr>
          <p:cNvPr id="16389" name="Rectangle 10"/>
          <p:cNvSpPr>
            <a:spLocks/>
          </p:cNvSpPr>
          <p:nvPr/>
        </p:nvSpPr>
        <p:spPr bwMode="auto">
          <a:xfrm>
            <a:off x="5334000" y="1181100"/>
            <a:ext cx="120396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uk-UA" sz="4800" b="1" i="1">
                <a:solidFill>
                  <a:srgbClr val="FF9933"/>
                </a:solidFill>
                <a:latin typeface="Times New Roman" pitchFamily="18" charset="0"/>
              </a:rPr>
              <a:t>ОРІЄНТОВНИЙ  ПЛАН  КУРСУ</a:t>
            </a:r>
          </a:p>
        </p:txBody>
      </p:sp>
      <p:sp>
        <p:nvSpPr>
          <p:cNvPr id="16390" name="Rectangle 11"/>
          <p:cNvSpPr>
            <a:spLocks noChangeArrowheads="1"/>
          </p:cNvSpPr>
          <p:nvPr/>
        </p:nvSpPr>
        <p:spPr bwMode="auto">
          <a:xfrm>
            <a:off x="5715000" y="2628900"/>
            <a:ext cx="12115800" cy="623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uk-UA" sz="3200" b="1">
                <a:solidFill>
                  <a:schemeClr val="bg1"/>
                </a:solidFill>
              </a:rPr>
              <a:t>1. Вступ</a:t>
            </a:r>
            <a:r>
              <a:rPr lang="ru-RU" sz="3200" b="1">
                <a:solidFill>
                  <a:schemeClr val="bg1"/>
                </a:solidFill>
              </a:rPr>
              <a:t> до курсу. </a:t>
            </a:r>
            <a:r>
              <a:rPr lang="uk-UA" sz="3200" b="1">
                <a:solidFill>
                  <a:schemeClr val="bg1"/>
                </a:solidFill>
              </a:rPr>
              <a:t>Сутність культури.</a:t>
            </a:r>
            <a:r>
              <a:rPr lang="uk-UA" sz="3200">
                <a:solidFill>
                  <a:schemeClr val="bg1"/>
                </a:solidFill>
              </a:rPr>
              <a:t> </a:t>
            </a:r>
            <a:endParaRPr lang="ru-RU" sz="3200" b="1">
              <a:solidFill>
                <a:schemeClr val="bg1"/>
              </a:solidFill>
            </a:endParaRPr>
          </a:p>
          <a:p>
            <a:pPr>
              <a:lnSpc>
                <a:spcPct val="140000"/>
              </a:lnSpc>
            </a:pPr>
            <a:r>
              <a:rPr lang="uk-UA" sz="3200" b="1">
                <a:solidFill>
                  <a:schemeClr val="bg1"/>
                </a:solidFill>
              </a:rPr>
              <a:t>2. Культура первісної доби та Стародавнього Сходу. </a:t>
            </a:r>
          </a:p>
          <a:p>
            <a:pPr>
              <a:lnSpc>
                <a:spcPct val="140000"/>
              </a:lnSpc>
            </a:pPr>
            <a:r>
              <a:rPr lang="uk-UA" sz="3200" b="1">
                <a:solidFill>
                  <a:schemeClr val="bg1"/>
                </a:solidFill>
              </a:rPr>
              <a:t>3. Антична культура. </a:t>
            </a:r>
          </a:p>
          <a:p>
            <a:pPr>
              <a:lnSpc>
                <a:spcPct val="140000"/>
              </a:lnSpc>
            </a:pPr>
            <a:r>
              <a:rPr lang="uk-UA" sz="3200" b="1">
                <a:solidFill>
                  <a:schemeClr val="bg1"/>
                </a:solidFill>
              </a:rPr>
              <a:t>4. Культура Середньовіччя (V—XIV ст.). </a:t>
            </a:r>
          </a:p>
          <a:p>
            <a:pPr>
              <a:lnSpc>
                <a:spcPct val="140000"/>
              </a:lnSpc>
            </a:pPr>
            <a:r>
              <a:rPr lang="uk-UA" sz="3200" b="1">
                <a:solidFill>
                  <a:schemeClr val="bg1"/>
                </a:solidFill>
              </a:rPr>
              <a:t>5. Культура Відродження (XIV—XVI ст.). </a:t>
            </a:r>
          </a:p>
          <a:p>
            <a:pPr>
              <a:lnSpc>
                <a:spcPct val="140000"/>
              </a:lnSpc>
            </a:pPr>
            <a:r>
              <a:rPr lang="uk-UA" sz="3200" b="1">
                <a:solidFill>
                  <a:schemeClr val="bg1"/>
                </a:solidFill>
              </a:rPr>
              <a:t>6. Культура доби Просвітництва (XVII—XVIII ст.).</a:t>
            </a:r>
          </a:p>
          <a:p>
            <a:pPr>
              <a:lnSpc>
                <a:spcPct val="140000"/>
              </a:lnSpc>
            </a:pPr>
            <a:r>
              <a:rPr lang="uk-UA" sz="3200" b="1">
                <a:solidFill>
                  <a:schemeClr val="bg1"/>
                </a:solidFill>
              </a:rPr>
              <a:t>7. Культура ХІХ ст. </a:t>
            </a:r>
          </a:p>
          <a:p>
            <a:pPr>
              <a:lnSpc>
                <a:spcPct val="140000"/>
              </a:lnSpc>
            </a:pPr>
            <a:r>
              <a:rPr lang="uk-UA" sz="3200" b="1">
                <a:solidFill>
                  <a:schemeClr val="bg1"/>
                </a:solidFill>
              </a:rPr>
              <a:t>8. Культура ХХ ст.</a:t>
            </a:r>
          </a:p>
          <a:p>
            <a:pPr>
              <a:lnSpc>
                <a:spcPct val="140000"/>
              </a:lnSpc>
            </a:pPr>
            <a:r>
              <a:rPr lang="uk-UA" sz="3200" b="1">
                <a:solidFill>
                  <a:schemeClr val="bg1"/>
                </a:solidFill>
              </a:rPr>
              <a:t>9. Світова культура ХХІ ст. в умовах глобалізації</a:t>
            </a:r>
            <a:r>
              <a:rPr lang="uk-UA" sz="32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6391" name="Rectangle 11"/>
          <p:cNvSpPr>
            <a:spLocks noChangeArrowheads="1"/>
          </p:cNvSpPr>
          <p:nvPr/>
        </p:nvSpPr>
        <p:spPr bwMode="auto">
          <a:xfrm>
            <a:off x="3124200" y="9334500"/>
            <a:ext cx="147415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uk-UA" sz="2800" b="1">
                <a:solidFill>
                  <a:schemeClr val="bg1"/>
                </a:solidFill>
              </a:rPr>
              <a:t>та з різноманітними моделями світу і людини у різних історичних типах культури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09" name="Group 2"/>
          <p:cNvGrpSpPr>
            <a:grpSpLocks/>
          </p:cNvGrpSpPr>
          <p:nvPr/>
        </p:nvGrpSpPr>
        <p:grpSpPr bwMode="auto">
          <a:xfrm>
            <a:off x="7239000" y="266700"/>
            <a:ext cx="9498013" cy="2943225"/>
            <a:chOff x="0" y="-19050"/>
            <a:chExt cx="12664004" cy="3923595"/>
          </a:xfrm>
        </p:grpSpPr>
        <p:sp>
          <p:nvSpPr>
            <p:cNvPr id="17415" name="TextBox 3"/>
            <p:cNvSpPr txBox="1">
              <a:spLocks noChangeArrowheads="1"/>
            </p:cNvSpPr>
            <p:nvPr/>
          </p:nvSpPr>
          <p:spPr bwMode="auto">
            <a:xfrm>
              <a:off x="0" y="-19050"/>
              <a:ext cx="12664004" cy="1523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>
                <a:lnSpc>
                  <a:spcPts val="9000"/>
                </a:lnSpc>
              </a:pPr>
              <a:endParaRPr lang="uk-UA" sz="7200">
                <a:solidFill>
                  <a:schemeClr val="bg1"/>
                </a:solidFill>
              </a:endParaRPr>
            </a:p>
          </p:txBody>
        </p:sp>
        <p:sp>
          <p:nvSpPr>
            <p:cNvPr id="17416" name="TextBox 4"/>
            <p:cNvSpPr txBox="1">
              <a:spLocks noChangeArrowheads="1"/>
            </p:cNvSpPr>
            <p:nvPr/>
          </p:nvSpPr>
          <p:spPr bwMode="auto">
            <a:xfrm>
              <a:off x="0" y="1864445"/>
              <a:ext cx="12664004" cy="6899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4075"/>
                </a:lnSpc>
              </a:pPr>
              <a:endParaRPr lang="uk-UA">
                <a:latin typeface="Calibri" pitchFamily="34" charset="0"/>
              </a:endParaRPr>
            </a:p>
          </p:txBody>
        </p:sp>
        <p:sp>
          <p:nvSpPr>
            <p:cNvPr id="17417" name="TextBox 5"/>
            <p:cNvSpPr txBox="1">
              <a:spLocks noChangeArrowheads="1"/>
            </p:cNvSpPr>
            <p:nvPr/>
          </p:nvSpPr>
          <p:spPr bwMode="auto">
            <a:xfrm>
              <a:off x="0" y="3146914"/>
              <a:ext cx="12664004" cy="757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4475"/>
                </a:lnSpc>
              </a:pPr>
              <a:endParaRPr lang="uk-UA" sz="2700">
                <a:solidFill>
                  <a:srgbClr val="FFFFFF"/>
                </a:solidFill>
                <a:latin typeface="Arvo Italics"/>
              </a:endParaRPr>
            </a:p>
          </p:txBody>
        </p:sp>
      </p:grpSp>
      <p:sp>
        <p:nvSpPr>
          <p:cNvPr id="17410" name="AutoShape 6"/>
          <p:cNvSpPr>
            <a:spLocks noChangeArrowheads="1"/>
          </p:cNvSpPr>
          <p:nvPr/>
        </p:nvSpPr>
        <p:spPr bwMode="auto">
          <a:xfrm>
            <a:off x="4648200" y="2019300"/>
            <a:ext cx="152400" cy="6248400"/>
          </a:xfrm>
          <a:prstGeom prst="rect">
            <a:avLst/>
          </a:prstGeom>
          <a:solidFill>
            <a:srgbClr val="AE844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/>
          </a:p>
        </p:txBody>
      </p:sp>
      <p:pic>
        <p:nvPicPr>
          <p:cNvPr id="17411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448175" y="495300"/>
            <a:ext cx="8896350" cy="889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Rectangle 9"/>
          <p:cNvSpPr>
            <a:spLocks noChangeArrowheads="1"/>
          </p:cNvSpPr>
          <p:nvPr/>
        </p:nvSpPr>
        <p:spPr bwMode="auto">
          <a:xfrm>
            <a:off x="5486400" y="0"/>
            <a:ext cx="11887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uk-UA" sz="4800" b="1">
                <a:solidFill>
                  <a:srgbClr val="FF9933"/>
                </a:solidFill>
              </a:rPr>
              <a:t>Також будуть розглядатись такі теми:</a:t>
            </a:r>
          </a:p>
        </p:txBody>
      </p:sp>
      <p:sp>
        <p:nvSpPr>
          <p:cNvPr id="17413" name="Rectangle 10"/>
          <p:cNvSpPr>
            <a:spLocks noChangeArrowheads="1"/>
          </p:cNvSpPr>
          <p:nvPr/>
        </p:nvSpPr>
        <p:spPr bwMode="auto">
          <a:xfrm>
            <a:off x="4953000" y="1638300"/>
            <a:ext cx="8077200" cy="815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Світова культура як феномен загальнолюдської єдності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Взаємодія культур і культурна самобутність народів у контексті глобалізації.  Ідея рівноправності культур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Єдність і взаємозалежність світової та національної культур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Проблеми культурної ідентифікації і самоідентифікації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Протилежності сучасної світової культури: свобода і насильство; елітарність і масовість; плюралізм та уніфікація; традиції і новаторство; індивідуалізм і колективізм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Ідеологізація культури. Тоталітаризм і культура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Антропоцентризм і гуманізм у європейській культурній традиції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Ідеологічні та духовні виклики ХХ ст. Криза гуманізму.</a:t>
            </a:r>
            <a:r>
              <a:rPr lang="uk-UA" sz="2000"/>
              <a:t>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Суть сучасної глобальної соціокультурної кризи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Культурний шок і його негативні та позитивні наслідки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Феномен культурно-етичного песимізму та його причини</a:t>
            </a:r>
            <a:r>
              <a:rPr lang="uk-UA" sz="2000"/>
              <a:t>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Культурна дипломатія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Злочини проти культури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Мистецтво і війна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Культура як чинник системи національної безпеки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Масова культура як засіб культурної війни</a:t>
            </a:r>
            <a:r>
              <a:rPr lang="uk-UA" sz="2000"/>
              <a:t>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Роль інформаційних технологій в розвитку людства та суспільства</a:t>
            </a:r>
            <a:r>
              <a:rPr lang="uk-UA" sz="2000"/>
              <a:t>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Вплив соціального і технічного прогресу на духовну культуру</a:t>
            </a:r>
            <a:r>
              <a:rPr lang="uk-UA"/>
              <a:t>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endParaRPr lang="uk-UA" sz="2000">
              <a:solidFill>
                <a:schemeClr val="bg1"/>
              </a:solidFill>
            </a:endParaRPr>
          </a:p>
        </p:txBody>
      </p:sp>
      <p:sp>
        <p:nvSpPr>
          <p:cNvPr id="17414" name="Rectangle 11"/>
          <p:cNvSpPr>
            <a:spLocks noChangeArrowheads="1"/>
          </p:cNvSpPr>
          <p:nvPr/>
        </p:nvSpPr>
        <p:spPr bwMode="auto">
          <a:xfrm>
            <a:off x="13106400" y="1714500"/>
            <a:ext cx="4953000" cy="777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Екологізація культури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Мистецтво за екологію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Архітектура майбутнього. Біоніка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Оптичні ілюзії в мистецтві</a:t>
            </a:r>
            <a:r>
              <a:rPr lang="uk-UA" sz="2000"/>
              <a:t>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Культура повсякдення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Символіка кольору в різних культурах</a:t>
            </a:r>
            <a:r>
              <a:rPr lang="uk-UA" sz="2000"/>
              <a:t>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Невербальна комунікація. Символіка жестів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Комп’ютерна графіка як різновид сучасного мистецтва</a:t>
            </a:r>
            <a:r>
              <a:rPr lang="uk-UA" sz="2000"/>
              <a:t>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Музеї: сучасна концепція. Ніч музеїв</a:t>
            </a:r>
            <a:r>
              <a:rPr lang="uk-UA" sz="2000"/>
              <a:t>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Скансени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Молодіжні музичні субкультури: течії, стилі, виконавці</a:t>
            </a:r>
            <a:r>
              <a:rPr lang="uk-UA" sz="2000"/>
              <a:t>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Глобалізація популярної музики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Вестернізація та американізація масової культури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Все на продаж або комерціалізація мистецтва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Кому належить майбутнє? Альтернативні шляхи розвитку світової цивілізації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uk-UA" sz="2000">
                <a:solidFill>
                  <a:schemeClr val="bg1"/>
                </a:solidFill>
              </a:rPr>
              <a:t>Культурний потенціал людства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endParaRPr lang="uk-UA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3" name="Group 2"/>
          <p:cNvGrpSpPr>
            <a:grpSpLocks/>
          </p:cNvGrpSpPr>
          <p:nvPr/>
        </p:nvGrpSpPr>
        <p:grpSpPr bwMode="auto">
          <a:xfrm>
            <a:off x="7543800" y="1485900"/>
            <a:ext cx="9498013" cy="2943225"/>
            <a:chOff x="0" y="-19050"/>
            <a:chExt cx="12664004" cy="3923595"/>
          </a:xfrm>
        </p:grpSpPr>
        <p:sp>
          <p:nvSpPr>
            <p:cNvPr id="18438" name="TextBox 3"/>
            <p:cNvSpPr txBox="1">
              <a:spLocks noChangeArrowheads="1"/>
            </p:cNvSpPr>
            <p:nvPr/>
          </p:nvSpPr>
          <p:spPr bwMode="auto">
            <a:xfrm>
              <a:off x="0" y="-19050"/>
              <a:ext cx="12664004" cy="1523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>
                <a:lnSpc>
                  <a:spcPts val="9000"/>
                </a:lnSpc>
              </a:pPr>
              <a:endParaRPr lang="uk-UA" sz="7200">
                <a:solidFill>
                  <a:schemeClr val="bg1"/>
                </a:solidFill>
              </a:endParaRPr>
            </a:p>
          </p:txBody>
        </p:sp>
        <p:sp>
          <p:nvSpPr>
            <p:cNvPr id="18439" name="TextBox 4"/>
            <p:cNvSpPr txBox="1">
              <a:spLocks noChangeArrowheads="1"/>
            </p:cNvSpPr>
            <p:nvPr/>
          </p:nvSpPr>
          <p:spPr bwMode="auto">
            <a:xfrm>
              <a:off x="0" y="1864445"/>
              <a:ext cx="12664004" cy="6899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4075"/>
                </a:lnSpc>
              </a:pPr>
              <a:endParaRPr lang="uk-UA">
                <a:latin typeface="Calibri" pitchFamily="34" charset="0"/>
              </a:endParaRPr>
            </a:p>
          </p:txBody>
        </p:sp>
        <p:sp>
          <p:nvSpPr>
            <p:cNvPr id="18440" name="TextBox 5"/>
            <p:cNvSpPr txBox="1">
              <a:spLocks noChangeArrowheads="1"/>
            </p:cNvSpPr>
            <p:nvPr/>
          </p:nvSpPr>
          <p:spPr bwMode="auto">
            <a:xfrm>
              <a:off x="0" y="3146914"/>
              <a:ext cx="12664004" cy="757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4475"/>
                </a:lnSpc>
              </a:pPr>
              <a:endParaRPr lang="uk-UA" sz="2700">
                <a:solidFill>
                  <a:srgbClr val="FFFFFF"/>
                </a:solidFill>
                <a:latin typeface="Arvo Italics"/>
              </a:endParaRPr>
            </a:p>
          </p:txBody>
        </p:sp>
      </p:grpSp>
      <p:sp>
        <p:nvSpPr>
          <p:cNvPr id="18434" name="AutoShape 6"/>
          <p:cNvSpPr>
            <a:spLocks noChangeArrowheads="1"/>
          </p:cNvSpPr>
          <p:nvPr/>
        </p:nvSpPr>
        <p:spPr bwMode="auto">
          <a:xfrm>
            <a:off x="5257800" y="2019300"/>
            <a:ext cx="152400" cy="6248400"/>
          </a:xfrm>
          <a:prstGeom prst="rect">
            <a:avLst/>
          </a:prstGeom>
          <a:solidFill>
            <a:srgbClr val="AE844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/>
          </a:p>
        </p:txBody>
      </p:sp>
      <p:pic>
        <p:nvPicPr>
          <p:cNvPr id="18435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448175" y="495300"/>
            <a:ext cx="8896350" cy="889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Rectangle 9"/>
          <p:cNvSpPr>
            <a:spLocks noChangeArrowheads="1"/>
          </p:cNvSpPr>
          <p:nvPr/>
        </p:nvSpPr>
        <p:spPr bwMode="auto">
          <a:xfrm>
            <a:off x="5943600" y="419100"/>
            <a:ext cx="10439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uk-UA" sz="4000" b="1">
                <a:solidFill>
                  <a:srgbClr val="FF9933"/>
                </a:solidFill>
                <a:latin typeface="Calibri" pitchFamily="34" charset="0"/>
              </a:rPr>
              <a:t>Будемо визначати стилі мистецтва:</a:t>
            </a:r>
          </a:p>
        </p:txBody>
      </p:sp>
      <p:sp>
        <p:nvSpPr>
          <p:cNvPr id="18437" name="Rectangle 10"/>
          <p:cNvSpPr>
            <a:spLocks noChangeArrowheads="1"/>
          </p:cNvSpPr>
          <p:nvPr/>
        </p:nvSpPr>
        <p:spPr bwMode="auto">
          <a:xfrm>
            <a:off x="5791200" y="1912938"/>
            <a:ext cx="11963400" cy="759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uk-UA" sz="2800">
                <a:solidFill>
                  <a:schemeClr val="bg1"/>
                </a:solidFill>
              </a:rPr>
              <a:t>Доричний, іонічний, коринфський ордери; </a:t>
            </a:r>
          </a:p>
          <a:p>
            <a:r>
              <a:rPr lang="uk-UA" sz="2800">
                <a:solidFill>
                  <a:schemeClr val="bg1"/>
                </a:solidFill>
              </a:rPr>
              <a:t>Романський стиль, готика, маньєризм, бароко, рококо, класицизм, натуралізм, романтизм, реалізм, імпресіонізм, постімпресіонізм, модерн</a:t>
            </a:r>
          </a:p>
          <a:p>
            <a:r>
              <a:rPr lang="uk-UA" sz="2800">
                <a:solidFill>
                  <a:schemeClr val="bg1"/>
                </a:solidFill>
              </a:rPr>
              <a:t>Течії модернізму: експресіонізм, абстракціонізм, футуризм, дадаїзм, фовізм, кубізм, сюрреалізм, конструктивізм </a:t>
            </a:r>
          </a:p>
          <a:p>
            <a:endParaRPr lang="uk-UA" sz="2800">
              <a:solidFill>
                <a:schemeClr val="bg1"/>
              </a:solidFill>
            </a:endParaRPr>
          </a:p>
          <a:p>
            <a:r>
              <a:rPr lang="uk-UA" sz="2800">
                <a:solidFill>
                  <a:schemeClr val="bg1"/>
                </a:solidFill>
              </a:rPr>
              <a:t>Виникнення нових </a:t>
            </a:r>
            <a:r>
              <a:rPr lang="uk-UA" sz="2800" b="1">
                <a:solidFill>
                  <a:schemeClr val="bg1"/>
                </a:solidFill>
              </a:rPr>
              <a:t>течій, напрямків, форм і жанрів</a:t>
            </a:r>
            <a:r>
              <a:rPr lang="uk-UA" sz="2800">
                <a:solidFill>
                  <a:schemeClr val="bg1"/>
                </a:solidFill>
              </a:rPr>
              <a:t> мистецтва, </a:t>
            </a:r>
            <a:r>
              <a:rPr lang="uk-UA" sz="2800" b="1">
                <a:solidFill>
                  <a:schemeClr val="bg1"/>
                </a:solidFill>
              </a:rPr>
              <a:t>субкультур</a:t>
            </a:r>
            <a:r>
              <a:rPr lang="uk-UA" sz="2800">
                <a:solidFill>
                  <a:schemeClr val="bg1"/>
                </a:solidFill>
              </a:rPr>
              <a:t> у кінці ХХ – </a:t>
            </a:r>
            <a:r>
              <a:rPr lang="uk-UA" sz="2800" b="1">
                <a:solidFill>
                  <a:schemeClr val="bg1"/>
                </a:solidFill>
              </a:rPr>
              <a:t>на поч. ХХІ ст.: </a:t>
            </a:r>
          </a:p>
          <a:p>
            <a:endParaRPr lang="uk-UA" sz="2800">
              <a:solidFill>
                <a:schemeClr val="bg1"/>
              </a:solidFill>
            </a:endParaRPr>
          </a:p>
          <a:p>
            <a:r>
              <a:rPr lang="uk-UA" sz="2800">
                <a:solidFill>
                  <a:schemeClr val="bg1"/>
                </a:solidFill>
              </a:rPr>
              <a:t>стріт-арт, соц-арт, поп-арт, оп-арт, ленд-арт та енвайронмент,         еко-арт, біо-арт, мейл-арт, боді-арт, психоделічне мистецтво,    пісочна анімація </a:t>
            </a:r>
          </a:p>
          <a:p>
            <a:r>
              <a:rPr lang="uk-UA" sz="2800">
                <a:solidFill>
                  <a:schemeClr val="bg1"/>
                </a:solidFill>
              </a:rPr>
              <a:t>Акціонізм (хеппенінг, перформанс, </a:t>
            </a:r>
            <a:r>
              <a:rPr lang="ru-RU" sz="2800">
                <a:solidFill>
                  <a:schemeClr val="bg1"/>
                </a:solidFill>
              </a:rPr>
              <a:t>флешмоб</a:t>
            </a:r>
            <a:r>
              <a:rPr lang="uk-UA" sz="2800">
                <a:solidFill>
                  <a:schemeClr val="bg1"/>
                </a:solidFill>
              </a:rPr>
              <a:t>), інсталяція</a:t>
            </a:r>
          </a:p>
          <a:p>
            <a:r>
              <a:rPr lang="uk-UA" sz="2800">
                <a:solidFill>
                  <a:schemeClr val="bg1"/>
                </a:solidFill>
              </a:rPr>
              <a:t>Люмінографія, світлографіка, відео-арт, паблік-арт, медіа-арт </a:t>
            </a:r>
          </a:p>
          <a:p>
            <a:r>
              <a:rPr lang="uk-UA" sz="2800">
                <a:solidFill>
                  <a:schemeClr val="bg1"/>
                </a:solidFill>
              </a:rPr>
              <a:t>Нові субкультури: емо, стімпанк, гоблінкор, грендтранскор, котеджкор</a:t>
            </a:r>
            <a:r>
              <a:rPr lang="uk-UA" sz="2800"/>
              <a:t> </a:t>
            </a:r>
            <a:endParaRPr lang="uk-UA" sz="2800">
              <a:solidFill>
                <a:schemeClr val="bg1"/>
              </a:solidFill>
            </a:endParaRPr>
          </a:p>
          <a:p>
            <a:r>
              <a:rPr lang="uk-UA" sz="2400">
                <a:solidFill>
                  <a:schemeClr val="bg1"/>
                </a:solidFill>
              </a:rPr>
              <a:t> </a:t>
            </a:r>
          </a:p>
          <a:p>
            <a:endParaRPr lang="uk-UA" sz="20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Group 2"/>
          <p:cNvGrpSpPr>
            <a:grpSpLocks/>
          </p:cNvGrpSpPr>
          <p:nvPr/>
        </p:nvGrpSpPr>
        <p:grpSpPr bwMode="auto">
          <a:xfrm>
            <a:off x="6629400" y="419100"/>
            <a:ext cx="9498013" cy="2943225"/>
            <a:chOff x="0" y="-19050"/>
            <a:chExt cx="12664004" cy="3923595"/>
          </a:xfrm>
        </p:grpSpPr>
        <p:sp>
          <p:nvSpPr>
            <p:cNvPr id="19464" name="TextBox 3"/>
            <p:cNvSpPr txBox="1">
              <a:spLocks noChangeArrowheads="1"/>
            </p:cNvSpPr>
            <p:nvPr/>
          </p:nvSpPr>
          <p:spPr bwMode="auto">
            <a:xfrm>
              <a:off x="0" y="-19050"/>
              <a:ext cx="12664004" cy="1523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9000"/>
                </a:lnSpc>
              </a:pPr>
              <a:endParaRPr lang="uk-UA" sz="5400" b="1">
                <a:solidFill>
                  <a:srgbClr val="FFFFFF"/>
                </a:solidFill>
              </a:endParaRPr>
            </a:p>
          </p:txBody>
        </p:sp>
        <p:sp>
          <p:nvSpPr>
            <p:cNvPr id="19465" name="TextBox 4"/>
            <p:cNvSpPr txBox="1">
              <a:spLocks noChangeArrowheads="1"/>
            </p:cNvSpPr>
            <p:nvPr/>
          </p:nvSpPr>
          <p:spPr bwMode="auto">
            <a:xfrm>
              <a:off x="0" y="1864445"/>
              <a:ext cx="12664004" cy="6899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4075"/>
                </a:lnSpc>
              </a:pPr>
              <a:endParaRPr lang="uk-UA">
                <a:latin typeface="Calibri" pitchFamily="34" charset="0"/>
              </a:endParaRPr>
            </a:p>
          </p:txBody>
        </p:sp>
        <p:sp>
          <p:nvSpPr>
            <p:cNvPr id="19466" name="TextBox 5"/>
            <p:cNvSpPr txBox="1">
              <a:spLocks noChangeArrowheads="1"/>
            </p:cNvSpPr>
            <p:nvPr/>
          </p:nvSpPr>
          <p:spPr bwMode="auto">
            <a:xfrm>
              <a:off x="0" y="3146914"/>
              <a:ext cx="12664004" cy="757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4475"/>
                </a:lnSpc>
              </a:pPr>
              <a:endParaRPr lang="uk-UA" sz="2700">
                <a:solidFill>
                  <a:srgbClr val="FFFFFF"/>
                </a:solidFill>
                <a:latin typeface="Arvo Italics"/>
              </a:endParaRPr>
            </a:p>
          </p:txBody>
        </p:sp>
      </p:grpSp>
      <p:sp>
        <p:nvSpPr>
          <p:cNvPr id="19458" name="AutoShape 6"/>
          <p:cNvSpPr>
            <a:spLocks noChangeArrowheads="1"/>
          </p:cNvSpPr>
          <p:nvPr/>
        </p:nvSpPr>
        <p:spPr bwMode="auto">
          <a:xfrm>
            <a:off x="4724400" y="2019300"/>
            <a:ext cx="152400" cy="6248400"/>
          </a:xfrm>
          <a:prstGeom prst="rect">
            <a:avLst/>
          </a:prstGeom>
          <a:solidFill>
            <a:srgbClr val="AE844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/>
          </a:p>
        </p:txBody>
      </p:sp>
      <p:pic>
        <p:nvPicPr>
          <p:cNvPr id="19459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448175" y="495300"/>
            <a:ext cx="8896350" cy="889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Rectangle 8"/>
          <p:cNvSpPr>
            <a:spLocks noChangeArrowheads="1"/>
          </p:cNvSpPr>
          <p:nvPr/>
        </p:nvSpPr>
        <p:spPr bwMode="auto">
          <a:xfrm>
            <a:off x="5638800" y="4076700"/>
            <a:ext cx="12192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uk-UA" sz="2800">
              <a:solidFill>
                <a:schemeClr val="bg1"/>
              </a:solidFill>
            </a:endParaRPr>
          </a:p>
        </p:txBody>
      </p:sp>
      <p:sp>
        <p:nvSpPr>
          <p:cNvPr id="19461" name="Rectangle 10"/>
          <p:cNvSpPr>
            <a:spLocks noChangeArrowheads="1"/>
          </p:cNvSpPr>
          <p:nvPr/>
        </p:nvSpPr>
        <p:spPr bwMode="auto">
          <a:xfrm>
            <a:off x="4343400" y="571500"/>
            <a:ext cx="13030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600" b="1">
                <a:solidFill>
                  <a:srgbClr val="FF9933"/>
                </a:solidFill>
              </a:rPr>
              <a:t>Виявимо, які </a:t>
            </a:r>
            <a:r>
              <a:rPr lang="uk-UA" sz="3600" b="1" u="sng">
                <a:solidFill>
                  <a:srgbClr val="FF9933"/>
                </a:solidFill>
              </a:rPr>
              <a:t>символи</a:t>
            </a:r>
            <a:r>
              <a:rPr lang="uk-UA" sz="3600" b="1">
                <a:solidFill>
                  <a:srgbClr val="FF9933"/>
                </a:solidFill>
              </a:rPr>
              <a:t> зашифровані на картинах:</a:t>
            </a:r>
          </a:p>
        </p:txBody>
      </p:sp>
      <p:pic>
        <p:nvPicPr>
          <p:cNvPr id="19462" name="Picture 11" descr="Die symbolische Kunstbewegung, die die Sterblichkeit darstell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1638300"/>
            <a:ext cx="10363200" cy="825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13" descr="Про цілісність і деталі: Ян Вай Ейк / Jan van Eyck, Портрет подружжя…:  julia_blake — LiveJourn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734800" y="1638300"/>
            <a:ext cx="6083300" cy="822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AutoShape 6"/>
          <p:cNvSpPr>
            <a:spLocks noChangeArrowheads="1"/>
          </p:cNvSpPr>
          <p:nvPr/>
        </p:nvSpPr>
        <p:spPr bwMode="auto">
          <a:xfrm>
            <a:off x="4495800" y="1943100"/>
            <a:ext cx="152400" cy="6248400"/>
          </a:xfrm>
          <a:prstGeom prst="rect">
            <a:avLst/>
          </a:prstGeom>
          <a:solidFill>
            <a:srgbClr val="AE844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/>
          </a:p>
        </p:txBody>
      </p:sp>
      <p:pic>
        <p:nvPicPr>
          <p:cNvPr id="20482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97313" y="1257300"/>
            <a:ext cx="7794626" cy="779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8"/>
          <p:cNvSpPr>
            <a:spLocks noChangeArrowheads="1"/>
          </p:cNvSpPr>
          <p:nvPr/>
        </p:nvSpPr>
        <p:spPr bwMode="auto">
          <a:xfrm>
            <a:off x="4953000" y="5699125"/>
            <a:ext cx="12954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42900" indent="-342900" algn="ctr"/>
            <a:endParaRPr lang="uk-UA" sz="2800">
              <a:solidFill>
                <a:schemeClr val="bg1"/>
              </a:solidFill>
            </a:endParaRPr>
          </a:p>
          <a:p>
            <a:pPr marL="342900" indent="-342900">
              <a:buFontTx/>
              <a:buAutoNum type="arabicPeriod"/>
            </a:pPr>
            <a:endParaRPr lang="uk-UA" sz="2800">
              <a:solidFill>
                <a:schemeClr val="bg1"/>
              </a:solidFill>
            </a:endParaRPr>
          </a:p>
        </p:txBody>
      </p:sp>
      <p:sp>
        <p:nvSpPr>
          <p:cNvPr id="20484" name="Rectangle 2"/>
          <p:cNvSpPr>
            <a:spLocks/>
          </p:cNvSpPr>
          <p:nvPr/>
        </p:nvSpPr>
        <p:spPr bwMode="auto">
          <a:xfrm>
            <a:off x="5715000" y="571500"/>
            <a:ext cx="12192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uk-UA" sz="4400" b="1">
                <a:solidFill>
                  <a:srgbClr val="FF9933"/>
                </a:solidFill>
              </a:rPr>
              <a:t>Будемо розглядати зв</a:t>
            </a:r>
            <a:r>
              <a:rPr lang="uk-UA" sz="4400" b="1" i="1">
                <a:solidFill>
                  <a:srgbClr val="FF9933"/>
                </a:solidFill>
              </a:rPr>
              <a:t>’</a:t>
            </a:r>
            <a:r>
              <a:rPr lang="uk-UA" sz="4400" b="1">
                <a:solidFill>
                  <a:srgbClr val="FF9933"/>
                </a:solidFill>
              </a:rPr>
              <a:t>язок </a:t>
            </a:r>
            <a:br>
              <a:rPr lang="uk-UA" sz="4400" b="1">
                <a:solidFill>
                  <a:srgbClr val="FF9933"/>
                </a:solidFill>
              </a:rPr>
            </a:br>
            <a:r>
              <a:rPr lang="uk-UA" sz="4400" b="1">
                <a:solidFill>
                  <a:srgbClr val="FF9933"/>
                </a:solidFill>
              </a:rPr>
              <a:t>мистецтва  та  медицини:</a:t>
            </a:r>
          </a:p>
        </p:txBody>
      </p:sp>
      <p:sp>
        <p:nvSpPr>
          <p:cNvPr id="20485" name="Rectangle 11"/>
          <p:cNvSpPr>
            <a:spLocks noChangeArrowheads="1"/>
          </p:cNvSpPr>
          <p:nvPr/>
        </p:nvSpPr>
        <p:spPr bwMode="auto">
          <a:xfrm>
            <a:off x="5105400" y="2476500"/>
            <a:ext cx="13030200" cy="710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ko-KR" sz="2400" b="1">
                <a:solidFill>
                  <a:schemeClr val="bg1"/>
                </a:solidFill>
              </a:rPr>
              <a:t> Медична символіка</a:t>
            </a:r>
          </a:p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ko-KR" sz="2400" b="1">
                <a:solidFill>
                  <a:schemeClr val="bg1"/>
                </a:solidFill>
              </a:rPr>
              <a:t> Медична тематика у творчості митців різних епох та сучасному мистецтві</a:t>
            </a:r>
          </a:p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ko-KR" sz="2400" b="1">
                <a:solidFill>
                  <a:schemeClr val="bg1"/>
                </a:solidFill>
              </a:rPr>
              <a:t> Діагноз по картині: що бачать медики на картинах відомих художників. </a:t>
            </a:r>
          </a:p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ko-KR" sz="2400" b="1">
                <a:solidFill>
                  <a:schemeClr val="bg1"/>
                </a:solidFill>
              </a:rPr>
              <a:t> Професійні та психічні хвороби митців (живописців, музикантів, танцівників). </a:t>
            </a:r>
          </a:p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ko-KR" sz="2400" b="1">
                <a:solidFill>
                  <a:schemeClr val="bg1"/>
                </a:solidFill>
              </a:rPr>
              <a:t> Історія медичних технологій та інструментів, відображена у живописі. </a:t>
            </a:r>
          </a:p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ko-KR" sz="2400" b="1">
                <a:solidFill>
                  <a:schemeClr val="bg1"/>
                </a:solidFill>
              </a:rPr>
              <a:t> Образ лікаря у кіномистецтві.</a:t>
            </a:r>
          </a:p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ko-KR" sz="2400" b="1">
                <a:solidFill>
                  <a:schemeClr val="bg1"/>
                </a:solidFill>
              </a:rPr>
              <a:t> Художня фотографія для медицини.</a:t>
            </a:r>
          </a:p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ko-KR" sz="2400" b="1">
                <a:solidFill>
                  <a:schemeClr val="bg1"/>
                </a:solidFill>
              </a:rPr>
              <a:t> Тіло людини як арт-об’єкт.</a:t>
            </a:r>
          </a:p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ko-KR" sz="2400" b="1">
                <a:solidFill>
                  <a:schemeClr val="bg1"/>
                </a:solidFill>
              </a:rPr>
              <a:t> Вшанування лікарів: нагороди, мистецькі акції, графіті, пам’ятники та ін.</a:t>
            </a:r>
          </a:p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ko-KR" sz="2400" b="1">
                <a:solidFill>
                  <a:schemeClr val="bg1"/>
                </a:solidFill>
              </a:rPr>
              <a:t> Вплив живописного образу на психосоматичний стан людини.</a:t>
            </a:r>
          </a:p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ko-KR" sz="2400" b="1">
                <a:solidFill>
                  <a:schemeClr val="bg1"/>
                </a:solidFill>
              </a:rPr>
              <a:t> Арт-терапія.</a:t>
            </a:r>
          </a:p>
          <a:p>
            <a:pPr marL="342900" indent="-342900">
              <a:lnSpc>
                <a:spcPct val="160000"/>
              </a:lnSpc>
              <a:buFontTx/>
              <a:buAutoNum type="arabicPeriod"/>
            </a:pPr>
            <a:r>
              <a:rPr lang="uk-UA" altLang="ko-KR" sz="2400" b="1">
                <a:solidFill>
                  <a:schemeClr val="bg1"/>
                </a:solidFill>
              </a:rPr>
              <a:t> Вплив художньої культури на розвиток медичного обслуговування населення</a:t>
            </a:r>
            <a:endParaRPr lang="uk-UA" sz="24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100138" y="9256713"/>
            <a:ext cx="7229475" cy="1030287"/>
          </a:xfrm>
        </p:spPr>
        <p:txBody>
          <a:bodyPr lIns="68580" tIns="68580" rIns="68580" bIns="68580"/>
          <a:lstStyle/>
          <a:p>
            <a:r>
              <a:rPr lang="ru-RU" sz="1800" smtClean="0">
                <a:solidFill>
                  <a:schemeClr val="bg1"/>
                </a:solidFill>
              </a:rPr>
              <a:t>Рембрандт </a:t>
            </a:r>
            <a:br>
              <a:rPr lang="ru-RU" sz="1800" smtClean="0">
                <a:solidFill>
                  <a:schemeClr val="bg1"/>
                </a:solidFill>
              </a:rPr>
            </a:br>
            <a:r>
              <a:rPr lang="uk-UA" sz="1800" smtClean="0">
                <a:solidFill>
                  <a:schemeClr val="bg1"/>
                </a:solidFill>
                <a:latin typeface="Arial" charset="0"/>
              </a:rPr>
              <a:t>“</a:t>
            </a:r>
            <a:r>
              <a:rPr lang="ru-RU" sz="1800" smtClean="0">
                <a:solidFill>
                  <a:schemeClr val="bg1"/>
                </a:solidFill>
              </a:rPr>
              <a:t>Урок анатомии доктора </a:t>
            </a:r>
            <a:r>
              <a:rPr lang="uk-UA" sz="1800" smtClean="0">
                <a:solidFill>
                  <a:schemeClr val="bg1"/>
                </a:solidFill>
              </a:rPr>
              <a:t>Тульпа</a:t>
            </a:r>
            <a:r>
              <a:rPr lang="ru-RU" sz="1800" smtClean="0">
                <a:solidFill>
                  <a:schemeClr val="bg1"/>
                </a:solidFill>
                <a:latin typeface="Arial" charset="0"/>
              </a:rPr>
              <a:t>»</a:t>
            </a:r>
            <a:r>
              <a:rPr lang="ru-RU" sz="1800" smtClean="0">
                <a:solidFill>
                  <a:schemeClr val="bg1"/>
                </a:solidFill>
              </a:rPr>
              <a:t>,1632</a:t>
            </a:r>
            <a:endParaRPr lang="uk-UA" sz="1800" smtClean="0">
              <a:solidFill>
                <a:schemeClr val="bg1"/>
              </a:solidFill>
            </a:endParaRPr>
          </a:p>
        </p:txBody>
      </p:sp>
      <p:sp>
        <p:nvSpPr>
          <p:cNvPr id="21506" name="Rectangle 3"/>
          <p:cNvSpPr>
            <a:spLocks noGrp="1"/>
          </p:cNvSpPr>
          <p:nvPr>
            <p:ph type="body" idx="4294967295"/>
          </p:nvPr>
        </p:nvSpPr>
        <p:spPr>
          <a:xfrm>
            <a:off x="1662113" y="514350"/>
            <a:ext cx="16221075" cy="1485900"/>
          </a:xfrm>
        </p:spPr>
        <p:txBody>
          <a:bodyPr lIns="137160" tIns="68580" rIns="137160" bIns="68580"/>
          <a:lstStyle/>
          <a:p>
            <a:pPr marL="609600" indent="-609600" algn="ctr">
              <a:buFont typeface="Arial" charset="0"/>
              <a:buNone/>
            </a:pPr>
            <a:r>
              <a:rPr lang="uk-UA" altLang="ko-KR" sz="3600" smtClean="0">
                <a:solidFill>
                  <a:srgbClr val="FF9933"/>
                </a:solidFill>
                <a:latin typeface="Times New Roman" pitchFamily="18" charset="0"/>
              </a:rPr>
              <a:t>Ми розглянемо</a:t>
            </a:r>
            <a:r>
              <a:rPr lang="uk-UA" altLang="ko-KR" sz="3600" b="1" smtClean="0">
                <a:solidFill>
                  <a:srgbClr val="FF9933"/>
                </a:solidFill>
                <a:latin typeface="Times New Roman" pitchFamily="18" charset="0"/>
              </a:rPr>
              <a:t> медичну тематику</a:t>
            </a:r>
            <a:r>
              <a:rPr lang="uk-UA" altLang="ko-KR" sz="3600" b="1" smtClean="0">
                <a:solidFill>
                  <a:srgbClr val="FF9933"/>
                </a:solidFill>
              </a:rPr>
              <a:t> </a:t>
            </a:r>
          </a:p>
          <a:p>
            <a:pPr marL="609600" indent="-609600" algn="ctr">
              <a:buFont typeface="Arial" charset="0"/>
              <a:buNone/>
            </a:pPr>
            <a:r>
              <a:rPr lang="uk-UA" altLang="ko-KR" sz="3600" smtClean="0">
                <a:solidFill>
                  <a:srgbClr val="FF9933"/>
                </a:solidFill>
              </a:rPr>
              <a:t>у творчості митців різних епох та сучасному мистецтві:</a:t>
            </a:r>
            <a:r>
              <a:rPr lang="uk-UA" altLang="ko-KR" b="1" smtClean="0">
                <a:solidFill>
                  <a:srgbClr val="FF9933"/>
                </a:solidFill>
              </a:rPr>
              <a:t> </a:t>
            </a:r>
          </a:p>
          <a:p>
            <a:pPr marL="609600" indent="-609600" algn="ctr">
              <a:buFont typeface="Arial" charset="0"/>
              <a:buNone/>
            </a:pPr>
            <a:endParaRPr lang="uk-UA" altLang="ko-KR" sz="1400" b="1" smtClean="0">
              <a:solidFill>
                <a:srgbClr val="FF9933"/>
              </a:solidFill>
            </a:endParaRPr>
          </a:p>
          <a:p>
            <a:pPr marL="609600" indent="-609600">
              <a:buFont typeface="Arial" charset="0"/>
              <a:buNone/>
            </a:pPr>
            <a:r>
              <a:rPr lang="uk-UA" altLang="ko-KR" sz="2800" b="1" smtClean="0">
                <a:solidFill>
                  <a:srgbClr val="FF9933"/>
                </a:solidFill>
              </a:rPr>
              <a:t>1. Анатомія </a:t>
            </a:r>
            <a:r>
              <a:rPr lang="uk-UA" altLang="ko-KR" sz="2800" smtClean="0">
                <a:solidFill>
                  <a:srgbClr val="FF9933"/>
                </a:solidFill>
              </a:rPr>
              <a:t>(серія робіт з анатомічних класів; у сучасному мистецтві);</a:t>
            </a:r>
            <a:endParaRPr lang="uk-UA" sz="2800" smtClean="0">
              <a:solidFill>
                <a:srgbClr val="FF9933"/>
              </a:solidFill>
              <a:ea typeface="맑은 고딕" pitchFamily="34" charset="-127"/>
            </a:endParaRPr>
          </a:p>
        </p:txBody>
      </p:sp>
      <p:sp>
        <p:nvSpPr>
          <p:cNvPr id="21507" name="Rectangle 6"/>
          <p:cNvSpPr>
            <a:spLocks noChangeArrowheads="1"/>
          </p:cNvSpPr>
          <p:nvPr/>
        </p:nvSpPr>
        <p:spPr bwMode="auto">
          <a:xfrm>
            <a:off x="9715500" y="3400425"/>
            <a:ext cx="7918450" cy="95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7160" tIns="68580" rIns="137160" bIns="68580">
            <a:spAutoFit/>
          </a:bodyPr>
          <a:lstStyle/>
          <a:p>
            <a:pPr defTabSz="1371600"/>
            <a:r>
              <a:rPr lang="uk-UA" sz="2700">
                <a:solidFill>
                  <a:schemeClr val="bg1"/>
                </a:solidFill>
              </a:rPr>
              <a:t>«Космічний магніт» (Мандрівний скелет), 28 м. </a:t>
            </a:r>
          </a:p>
          <a:p>
            <a:pPr defTabSz="1371600"/>
            <a:r>
              <a:rPr lang="uk-UA" sz="2700">
                <a:solidFill>
                  <a:schemeClr val="bg1"/>
                </a:solidFill>
              </a:rPr>
              <a:t>Джино Де Домінісіс, 1990 </a:t>
            </a:r>
          </a:p>
        </p:txBody>
      </p:sp>
      <p:pic>
        <p:nvPicPr>
          <p:cNvPr id="21508" name="Содержимое 3" descr="Рембрандт Урок анатомии доктора Тюльпа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4425" y="3514725"/>
            <a:ext cx="7734300" cy="580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2" descr="Гигантский скелет Calamita Cosmi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29738" y="4384675"/>
            <a:ext cx="7605712" cy="569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 idx="4294967295"/>
          </p:nvPr>
        </p:nvSpPr>
        <p:spPr>
          <a:xfrm>
            <a:off x="914400" y="228600"/>
            <a:ext cx="16459200" cy="1714500"/>
          </a:xfrm>
        </p:spPr>
        <p:txBody>
          <a:bodyPr lIns="137160" tIns="68580" rIns="137160" bIns="68580"/>
          <a:lstStyle/>
          <a:p>
            <a:r>
              <a:rPr lang="uk-UA" sz="6000" b="1" smtClean="0">
                <a:solidFill>
                  <a:srgbClr val="FF9933"/>
                </a:solidFill>
              </a:rPr>
              <a:t>2. Хвороби та епідемії</a:t>
            </a:r>
            <a:r>
              <a:rPr lang="uk-UA" b="1" smtClean="0">
                <a:solidFill>
                  <a:srgbClr val="FF9933"/>
                </a:solidFill>
              </a:rPr>
              <a:t> </a:t>
            </a:r>
            <a:br>
              <a:rPr lang="uk-UA" b="1" smtClean="0">
                <a:solidFill>
                  <a:srgbClr val="FF9933"/>
                </a:solidFill>
              </a:rPr>
            </a:br>
            <a:r>
              <a:rPr lang="uk-UA" sz="4000" smtClean="0">
                <a:solidFill>
                  <a:srgbClr val="FF9933"/>
                </a:solidFill>
              </a:rPr>
              <a:t>в поглядах різних епох</a:t>
            </a:r>
          </a:p>
        </p:txBody>
      </p:sp>
      <p:sp>
        <p:nvSpPr>
          <p:cNvPr id="22530" name="Rectangle 3"/>
          <p:cNvSpPr>
            <a:spLocks noGrp="1"/>
          </p:cNvSpPr>
          <p:nvPr>
            <p:ph type="body" idx="4294967295"/>
          </p:nvPr>
        </p:nvSpPr>
        <p:spPr>
          <a:xfrm>
            <a:off x="1404938" y="8929688"/>
            <a:ext cx="8377237" cy="1074737"/>
          </a:xfrm>
        </p:spPr>
        <p:txBody>
          <a:bodyPr lIns="137160" tIns="68580" rIns="137160" bIns="68580"/>
          <a:lstStyle/>
          <a:p>
            <a:pPr marL="228600" indent="-228600">
              <a:lnSpc>
                <a:spcPct val="80000"/>
              </a:lnSpc>
              <a:buFont typeface="Arial" charset="0"/>
              <a:buNone/>
            </a:pPr>
            <a:r>
              <a:rPr lang="uk-UA" sz="2400" smtClean="0">
                <a:solidFill>
                  <a:schemeClr val="bg1"/>
                </a:solidFill>
              </a:rPr>
              <a:t>Тріумф смерті. </a:t>
            </a:r>
          </a:p>
          <a:p>
            <a:pPr marL="228600" indent="-228600">
              <a:lnSpc>
                <a:spcPct val="80000"/>
              </a:lnSpc>
              <a:buFont typeface="Arial" charset="0"/>
              <a:buNone/>
            </a:pPr>
            <a:r>
              <a:rPr lang="uk-UA" sz="2400" smtClean="0">
                <a:solidFill>
                  <a:schemeClr val="bg1"/>
                </a:solidFill>
              </a:rPr>
              <a:t>Пітер Брейгель Старший, 1562</a:t>
            </a:r>
          </a:p>
        </p:txBody>
      </p:sp>
      <p:pic>
        <p:nvPicPr>
          <p:cNvPr id="22531" name="Picture 6" descr="Триумф смерти. Питер Брейгел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2171700"/>
            <a:ext cx="9539288" cy="677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8" descr="640px-Chole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04538" y="2114550"/>
            <a:ext cx="5383212" cy="796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16452850" y="9428163"/>
            <a:ext cx="1035050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7160" tIns="68580" rIns="137160" bIns="68580">
            <a:spAutoFit/>
          </a:bodyPr>
          <a:lstStyle/>
          <a:p>
            <a:pPr defTabSz="1371600"/>
            <a:r>
              <a:rPr lang="uk-UA" sz="2700">
                <a:solidFill>
                  <a:schemeClr val="bg1"/>
                </a:solidFill>
              </a:rPr>
              <a:t>1912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Объект 2"/>
          <p:cNvSpPr>
            <a:spLocks noGrp="1"/>
          </p:cNvSpPr>
          <p:nvPr>
            <p:ph sz="quarter" idx="4294967295"/>
          </p:nvPr>
        </p:nvSpPr>
        <p:spPr>
          <a:xfrm>
            <a:off x="2266950" y="314325"/>
            <a:ext cx="14644688" cy="1371600"/>
          </a:xfrm>
        </p:spPr>
        <p:txBody>
          <a:bodyPr lIns="137160" tIns="68580" rIns="137160" bIns="68580" anchor="ctr"/>
          <a:lstStyle/>
          <a:p>
            <a:pPr marL="273050" indent="-255588" algn="ctr">
              <a:buFont typeface="Arial" charset="0"/>
              <a:buNone/>
            </a:pPr>
            <a:r>
              <a:rPr lang="uk-UA" altLang="ko-KR" sz="4800" b="1" smtClean="0">
                <a:solidFill>
                  <a:srgbClr val="FF9933"/>
                </a:solidFill>
              </a:rPr>
              <a:t>3. </a:t>
            </a:r>
            <a:r>
              <a:rPr lang="uk-UA" altLang="ko-KR" sz="6000" b="1" smtClean="0">
                <a:solidFill>
                  <a:srgbClr val="FF9933"/>
                </a:solidFill>
              </a:rPr>
              <a:t>Образ  лікаря  у живописі  та  кіно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4294967295"/>
          </p:nvPr>
        </p:nvSpPr>
        <p:spPr>
          <a:xfrm>
            <a:off x="2414588" y="9248775"/>
            <a:ext cx="6767512" cy="1038225"/>
          </a:xfrm>
        </p:spPr>
        <p:txBody>
          <a:bodyPr lIns="137160" tIns="68580" rIns="137160" bIns="68580" anchor="ctr"/>
          <a:lstStyle/>
          <a:p>
            <a:pPr marL="17463" indent="0">
              <a:buFont typeface="Arial" charset="0"/>
              <a:buNone/>
              <a:defRPr/>
            </a:pPr>
            <a:r>
              <a:rPr lang="ru-RU" sz="2400" b="1" smtClean="0">
                <a:solidFill>
                  <a:schemeClr val="bg1"/>
                </a:solidFill>
              </a:rPr>
              <a:t>«Перед уколом» Норманн Роквелл </a:t>
            </a:r>
            <a:endParaRPr lang="ru-RU" sz="2400" b="1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3555" name="Рисунок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3175" y="2414588"/>
            <a:ext cx="6372225" cy="707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Замещающее содержимое 4" descr="Без названия (4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134600" y="2247900"/>
            <a:ext cx="5095875" cy="771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Rectangle 8"/>
          <p:cNvSpPr>
            <a:spLocks noChangeArrowheads="1"/>
          </p:cNvSpPr>
          <p:nvPr/>
        </p:nvSpPr>
        <p:spPr bwMode="auto">
          <a:xfrm>
            <a:off x="228600" y="1790700"/>
            <a:ext cx="4522788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7160" tIns="68580" rIns="137160" bIns="68580">
            <a:spAutoFit/>
          </a:bodyPr>
          <a:lstStyle/>
          <a:p>
            <a:pPr defTabSz="1371600" eaLnBrk="0" hangingPunct="0">
              <a:lnSpc>
                <a:spcPct val="90000"/>
              </a:lnSpc>
              <a:spcBef>
                <a:spcPts val="1500"/>
              </a:spcBef>
              <a:buFont typeface="Arial" charset="0"/>
              <a:buNone/>
            </a:pPr>
            <a:r>
              <a:rPr lang="uk-UA" sz="2700" b="1" i="1">
                <a:solidFill>
                  <a:schemeClr val="bg1"/>
                </a:solidFill>
              </a:rPr>
              <a:t>наприклад</a:t>
            </a:r>
            <a:r>
              <a:rPr lang="uk-UA" sz="2700" b="1">
                <a:solidFill>
                  <a:schemeClr val="bg1"/>
                </a:solidFill>
              </a:rPr>
              <a:t>, Лікарі та діти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7" name="Group 2"/>
          <p:cNvGrpSpPr>
            <a:grpSpLocks/>
          </p:cNvGrpSpPr>
          <p:nvPr/>
        </p:nvGrpSpPr>
        <p:grpSpPr bwMode="auto">
          <a:xfrm>
            <a:off x="6172200" y="495300"/>
            <a:ext cx="10793413" cy="2943225"/>
            <a:chOff x="0" y="-19050"/>
            <a:chExt cx="12664004" cy="3923595"/>
          </a:xfrm>
        </p:grpSpPr>
        <p:sp>
          <p:nvSpPr>
            <p:cNvPr id="24582" name="TextBox 3"/>
            <p:cNvSpPr txBox="1">
              <a:spLocks noChangeArrowheads="1"/>
            </p:cNvSpPr>
            <p:nvPr/>
          </p:nvSpPr>
          <p:spPr bwMode="auto">
            <a:xfrm>
              <a:off x="0" y="-19050"/>
              <a:ext cx="12664004" cy="1523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9000"/>
                </a:lnSpc>
              </a:pPr>
              <a:endParaRPr lang="uk-UA" sz="4800" b="1">
                <a:solidFill>
                  <a:srgbClr val="FFFFFF"/>
                </a:solidFill>
              </a:endParaRPr>
            </a:p>
          </p:txBody>
        </p:sp>
        <p:sp>
          <p:nvSpPr>
            <p:cNvPr id="24583" name="TextBox 4"/>
            <p:cNvSpPr txBox="1">
              <a:spLocks noChangeArrowheads="1"/>
            </p:cNvSpPr>
            <p:nvPr/>
          </p:nvSpPr>
          <p:spPr bwMode="auto">
            <a:xfrm>
              <a:off x="0" y="1864445"/>
              <a:ext cx="12664004" cy="6899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4075"/>
                </a:lnSpc>
              </a:pPr>
              <a:endParaRPr lang="uk-UA">
                <a:latin typeface="Calibri" pitchFamily="34" charset="0"/>
              </a:endParaRPr>
            </a:p>
          </p:txBody>
        </p:sp>
        <p:sp>
          <p:nvSpPr>
            <p:cNvPr id="24584" name="TextBox 5"/>
            <p:cNvSpPr txBox="1">
              <a:spLocks noChangeArrowheads="1"/>
            </p:cNvSpPr>
            <p:nvPr/>
          </p:nvSpPr>
          <p:spPr bwMode="auto">
            <a:xfrm>
              <a:off x="0" y="3146914"/>
              <a:ext cx="12664004" cy="757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4475"/>
                </a:lnSpc>
              </a:pPr>
              <a:endParaRPr lang="uk-UA" sz="2700">
                <a:solidFill>
                  <a:srgbClr val="FFFFFF"/>
                </a:solidFill>
                <a:latin typeface="Arvo Italics"/>
              </a:endParaRPr>
            </a:p>
          </p:txBody>
        </p:sp>
      </p:grpSp>
      <p:sp>
        <p:nvSpPr>
          <p:cNvPr id="24578" name="AutoShape 6"/>
          <p:cNvSpPr>
            <a:spLocks noChangeArrowheads="1"/>
          </p:cNvSpPr>
          <p:nvPr/>
        </p:nvSpPr>
        <p:spPr bwMode="auto">
          <a:xfrm>
            <a:off x="4724400" y="2019300"/>
            <a:ext cx="152400" cy="6248400"/>
          </a:xfrm>
          <a:prstGeom prst="rect">
            <a:avLst/>
          </a:prstGeom>
          <a:solidFill>
            <a:srgbClr val="AE844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/>
          </a:p>
        </p:txBody>
      </p:sp>
      <p:pic>
        <p:nvPicPr>
          <p:cNvPr id="24579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448175" y="495300"/>
            <a:ext cx="8896350" cy="889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Rectangle 9"/>
          <p:cNvSpPr>
            <a:spLocks noChangeArrowheads="1"/>
          </p:cNvSpPr>
          <p:nvPr/>
        </p:nvSpPr>
        <p:spPr bwMode="auto">
          <a:xfrm>
            <a:off x="5029200" y="419100"/>
            <a:ext cx="129540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uk-UA" sz="4400" b="1">
                <a:solidFill>
                  <a:srgbClr val="FF9933"/>
                </a:solidFill>
              </a:rPr>
              <a:t>Очікувані результати навчання з дисципліни: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endParaRPr lang="uk-UA" sz="4800">
              <a:solidFill>
                <a:schemeClr val="bg1"/>
              </a:solidFill>
            </a:endParaRPr>
          </a:p>
        </p:txBody>
      </p:sp>
      <p:sp>
        <p:nvSpPr>
          <p:cNvPr id="24581" name="Rectangle 9"/>
          <p:cNvSpPr>
            <a:spLocks noChangeArrowheads="1"/>
          </p:cNvSpPr>
          <p:nvPr/>
        </p:nvSpPr>
        <p:spPr bwMode="auto">
          <a:xfrm>
            <a:off x="5105400" y="1897063"/>
            <a:ext cx="12954000" cy="779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444500" indent="-444500">
              <a:lnSpc>
                <a:spcPct val="110000"/>
              </a:lnSpc>
              <a:buFontTx/>
              <a:buAutoNum type="arabicPeriod"/>
            </a:pPr>
            <a:r>
              <a:rPr lang="uk-UA" sz="2000">
                <a:solidFill>
                  <a:schemeClr val="bg1"/>
                </a:solidFill>
              </a:rPr>
              <a:t>Самостійно визначити суть та зміст культурних явищ в ході історичного розвитку. </a:t>
            </a:r>
          </a:p>
          <a:p>
            <a:pPr marL="444500" indent="-444500">
              <a:lnSpc>
                <a:spcPct val="110000"/>
              </a:lnSpc>
              <a:buFontTx/>
              <a:buAutoNum type="arabicPeriod"/>
            </a:pPr>
            <a:r>
              <a:rPr lang="uk-UA" sz="2000">
                <a:solidFill>
                  <a:schemeClr val="bg1"/>
                </a:solidFill>
              </a:rPr>
              <a:t>Оперувати методами історичного та системного аналізу, порівнювати особливості різних культурних епох.</a:t>
            </a:r>
          </a:p>
          <a:p>
            <a:pPr marL="444500" indent="-444500">
              <a:lnSpc>
                <a:spcPct val="110000"/>
              </a:lnSpc>
              <a:buFontTx/>
              <a:buAutoNum type="arabicPeriod"/>
            </a:pPr>
            <a:r>
              <a:rPr lang="uk-UA" sz="2000">
                <a:solidFill>
                  <a:schemeClr val="bg1"/>
                </a:solidFill>
              </a:rPr>
              <a:t>Обґрунтовувати культурні впливи попередніх періодів на наступні, доводити наявність соціокультурної динаміки </a:t>
            </a:r>
          </a:p>
          <a:p>
            <a:pPr marL="444500" indent="-444500">
              <a:lnSpc>
                <a:spcPct val="110000"/>
              </a:lnSpc>
              <a:buFontTx/>
              <a:buAutoNum type="arabicPeriod"/>
            </a:pPr>
            <a:r>
              <a:rPr lang="uk-UA" sz="2000">
                <a:solidFill>
                  <a:schemeClr val="bg1"/>
                </a:solidFill>
              </a:rPr>
              <a:t>Аналізувати причини і наслідки зміни ставлення людини до себе, до суспільства, до природи у різні історичні періоди.</a:t>
            </a:r>
          </a:p>
          <a:p>
            <a:pPr marL="444500" indent="-444500">
              <a:lnSpc>
                <a:spcPct val="110000"/>
              </a:lnSpc>
              <a:buFontTx/>
              <a:buAutoNum type="arabicPeriod"/>
            </a:pPr>
            <a:r>
              <a:rPr lang="uk-UA" sz="2000">
                <a:solidFill>
                  <a:schemeClr val="bg1"/>
                </a:solidFill>
              </a:rPr>
              <a:t>Вміти пояснити взаємозв’язок і взаємовпливи світової та української культури. </a:t>
            </a:r>
          </a:p>
          <a:p>
            <a:pPr marL="444500" indent="-444500">
              <a:lnSpc>
                <a:spcPct val="110000"/>
              </a:lnSpc>
              <a:buFontTx/>
              <a:buAutoNum type="arabicPeriod"/>
            </a:pPr>
            <a:r>
              <a:rPr lang="uk-UA" sz="2000">
                <a:solidFill>
                  <a:schemeClr val="bg1"/>
                </a:solidFill>
              </a:rPr>
              <a:t>Аналізувати особливості культурного розвитку різних регіонів світу. </a:t>
            </a:r>
          </a:p>
          <a:p>
            <a:pPr marL="444500" indent="-444500">
              <a:lnSpc>
                <a:spcPct val="110000"/>
              </a:lnSpc>
              <a:buFontTx/>
              <a:buAutoNum type="arabicPeriod"/>
            </a:pPr>
            <a:r>
              <a:rPr lang="uk-UA" sz="2000">
                <a:solidFill>
                  <a:schemeClr val="bg1"/>
                </a:solidFill>
              </a:rPr>
              <a:t>Знати і давати характеристику творчої діяльності видатних представників світової культури.</a:t>
            </a:r>
            <a:r>
              <a:rPr lang="uk-UA" sz="2000"/>
              <a:t> </a:t>
            </a:r>
          </a:p>
          <a:p>
            <a:pPr marL="444500" indent="-444500">
              <a:lnSpc>
                <a:spcPct val="110000"/>
              </a:lnSpc>
              <a:buFontTx/>
              <a:buAutoNum type="arabicPeriod"/>
            </a:pPr>
            <a:r>
              <a:rPr lang="uk-UA" sz="2000">
                <a:solidFill>
                  <a:schemeClr val="bg1"/>
                </a:solidFill>
              </a:rPr>
              <a:t>Визначати видову, жанрову та стилістичну різноманітність мистецтва.</a:t>
            </a:r>
          </a:p>
          <a:p>
            <a:pPr marL="444500" indent="-444500">
              <a:lnSpc>
                <a:spcPct val="110000"/>
              </a:lnSpc>
              <a:buFontTx/>
              <a:buAutoNum type="arabicPeriod"/>
            </a:pPr>
            <a:r>
              <a:rPr lang="uk-UA" sz="2000">
                <a:solidFill>
                  <a:schemeClr val="bg1"/>
                </a:solidFill>
              </a:rPr>
              <a:t>Розрізняти художньо-естетичні напрямки, обґрунтовувати їх сутність, оригінальність та вплив на суспільне життя.</a:t>
            </a:r>
          </a:p>
          <a:p>
            <a:pPr marL="444500" indent="-444500">
              <a:lnSpc>
                <a:spcPct val="110000"/>
              </a:lnSpc>
              <a:buFontTx/>
              <a:buAutoNum type="arabicPeriod"/>
            </a:pPr>
            <a:r>
              <a:rPr lang="uk-UA" sz="2000">
                <a:solidFill>
                  <a:schemeClr val="bg1"/>
                </a:solidFill>
              </a:rPr>
              <a:t>Використовувати в процесі вивчення предмета знання суміжних дисциплін: історії України, світової історії, філософії, соціології, основ економічної теорії, етнографії, археології.</a:t>
            </a:r>
          </a:p>
          <a:p>
            <a:pPr marL="444500" indent="-444500">
              <a:lnSpc>
                <a:spcPct val="110000"/>
              </a:lnSpc>
              <a:buFontTx/>
              <a:buAutoNum type="arabicPeriod"/>
            </a:pPr>
            <a:r>
              <a:rPr lang="uk-UA" sz="2000">
                <a:solidFill>
                  <a:schemeClr val="bg1"/>
                </a:solidFill>
              </a:rPr>
              <a:t>Визначати категорії та основні поняття культурології. Відтворювати, тлумачити та використовувати у повсякденному житті основні терміни та поняття. </a:t>
            </a:r>
          </a:p>
          <a:p>
            <a:pPr marL="444500" indent="-444500">
              <a:lnSpc>
                <a:spcPct val="110000"/>
              </a:lnSpc>
              <a:buFontTx/>
              <a:buAutoNum type="arabicPeriod"/>
            </a:pPr>
            <a:r>
              <a:rPr lang="uk-UA" sz="2000">
                <a:solidFill>
                  <a:schemeClr val="bg1"/>
                </a:solidFill>
              </a:rPr>
              <a:t>Сформувати культурологічні знання у виступи, доповіді, презентації.</a:t>
            </a:r>
          </a:p>
          <a:p>
            <a:pPr marL="444500" indent="-444500">
              <a:lnSpc>
                <a:spcPct val="110000"/>
              </a:lnSpc>
              <a:buFontTx/>
              <a:buAutoNum type="arabicPeriod"/>
            </a:pPr>
            <a:r>
              <a:rPr lang="uk-UA" sz="2000">
                <a:solidFill>
                  <a:schemeClr val="bg1"/>
                </a:solidFill>
              </a:rPr>
              <a:t>Дати рецензію на художній твір (на вибір).</a:t>
            </a:r>
          </a:p>
          <a:p>
            <a:pPr marL="444500" indent="-444500">
              <a:lnSpc>
                <a:spcPct val="110000"/>
              </a:lnSpc>
              <a:buFontTx/>
              <a:buAutoNum type="arabicPeriod"/>
            </a:pPr>
            <a:r>
              <a:rPr lang="uk-UA" sz="2000">
                <a:solidFill>
                  <a:schemeClr val="bg1"/>
                </a:solidFill>
              </a:rPr>
              <a:t>Студент повинен уміти сформувати особистісну систему ціннісних орієнтацій, комунікативних навичок.</a:t>
            </a:r>
          </a:p>
          <a:p>
            <a:pPr marL="444500" indent="-444500">
              <a:lnSpc>
                <a:spcPct val="110000"/>
              </a:lnSpc>
              <a:buFontTx/>
              <a:buAutoNum type="arabicPeriod"/>
            </a:pPr>
            <a:r>
              <a:rPr lang="uk-UA" sz="2000">
                <a:solidFill>
                  <a:schemeClr val="bg1"/>
                </a:solidFill>
              </a:rPr>
              <a:t>Застосовувати знання з історії світової культури для визначення лінії особистої поведінки в умовах розмаїття культур.</a:t>
            </a:r>
          </a:p>
          <a:p>
            <a:pPr marL="444500" indent="-444500">
              <a:lnSpc>
                <a:spcPct val="110000"/>
              </a:lnSpc>
              <a:buFontTx/>
              <a:buAutoNum type="arabicPeriod"/>
            </a:pPr>
            <a:r>
              <a:rPr lang="uk-UA" sz="2000">
                <a:solidFill>
                  <a:schemeClr val="bg1"/>
                </a:solidFill>
              </a:rPr>
              <a:t>Оцінювати значення предмету для формування сучасного фахівця з високою внутрішньою культурою.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880</TotalTime>
  <Words>888</Words>
  <Application>Microsoft Office PowerPoint</Application>
  <PresentationFormat>Произвольный</PresentationFormat>
  <Paragraphs>129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Calibri</vt:lpstr>
      <vt:lpstr>Arvo Italics</vt:lpstr>
      <vt:lpstr>맑은 고딕</vt:lpstr>
      <vt:lpstr>Times New Roman</vt:lpstr>
      <vt:lpstr>Arvo</vt:lpstr>
      <vt:lpstr>Roboto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Рембрандт  “Урок анатомии доктора Тульпа»,1632</vt:lpstr>
      <vt:lpstr>2. Хвороби та епідемії  в поглядах різних епох</vt:lpstr>
      <vt:lpstr>Слайд 11</vt:lpstr>
      <vt:lpstr>Слайд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Проблеми середнього класу</dc:title>
  <cp:lastModifiedBy>Пользователь Windows</cp:lastModifiedBy>
  <cp:revision>31</cp:revision>
  <dcterms:created xsi:type="dcterms:W3CDTF">2006-08-16T00:00:00Z</dcterms:created>
  <dcterms:modified xsi:type="dcterms:W3CDTF">2025-10-14T21:43:13Z</dcterms:modified>
</cp:coreProperties>
</file>