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71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Lato" panose="020B0604020202020204" charset="0"/>
      <p:regular r:id="rId15"/>
      <p:bold r:id="rId16"/>
      <p:italic r:id="rId17"/>
      <p:boldItalic r:id="rId18"/>
    </p:embeddedFont>
    <p:embeddedFont>
      <p:font typeface="Playfair Display" panose="020B0604020202020204" charset="-52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47341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7" name="Google Shape;15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38500" y="1033462"/>
            <a:ext cx="57150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700475" y="4176700"/>
            <a:ext cx="10764000" cy="1455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000" b="1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Презентація вибіркової дисципліни</a:t>
            </a:r>
          </a:p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uk-UA" sz="4600" b="1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Історія української</a:t>
            </a:r>
            <a:r>
              <a:rPr lang="uk-UA" sz="4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uk-UA" sz="4600" b="1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культури</a:t>
            </a:r>
            <a:endParaRPr lang="uk-UA" sz="4600" dirty="0" smtClean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для студентів усіх курсів та спеціальностей</a:t>
            </a:r>
            <a:endParaRPr b="1" dirty="0">
              <a:solidFill>
                <a:srgbClr val="0057B7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3017359" y="5740012"/>
            <a:ext cx="6854100" cy="530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300" i="1" dirty="0" smtClean="0">
                <a:solidFill>
                  <a:srgbClr val="555555"/>
                </a:solidFill>
                <a:latin typeface="Lato"/>
                <a:ea typeface="Lato"/>
                <a:cs typeface="Lato"/>
                <a:sym typeface="Lato"/>
              </a:rPr>
              <a:t>Подорож крізь віки</a:t>
            </a:r>
            <a:r>
              <a:rPr lang="uk-UA" sz="2300" b="0" i="1" u="none" strike="noStrike" cap="none" dirty="0" smtClean="0">
                <a:solidFill>
                  <a:srgbClr val="555555"/>
                </a:solidFill>
                <a:latin typeface="Lato"/>
                <a:ea typeface="Lato"/>
                <a:cs typeface="Lato"/>
                <a:sym typeface="Lato"/>
              </a:rPr>
              <a:t>: від витоків до сучасності</a:t>
            </a:r>
            <a:endParaRPr lang="uk-UA" sz="1600" dirty="0"/>
          </a:p>
        </p:txBody>
      </p:sp>
      <p:pic>
        <p:nvPicPr>
          <p:cNvPr id="88" name="Google Shape;88;p13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14700" y="1138550"/>
            <a:ext cx="5638800" cy="27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3"/>
          <p:cNvSpPr txBox="1"/>
          <p:nvPr/>
        </p:nvSpPr>
        <p:spPr>
          <a:xfrm>
            <a:off x="0" y="0"/>
            <a:ext cx="12192000" cy="10310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uk-UA" b="1" dirty="0" smtClean="0">
              <a:solidFill>
                <a:srgbClr val="0057B7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 smtClean="0">
                <a:solidFill>
                  <a:srgbClr val="0057B7"/>
                </a:solidFill>
                <a:latin typeface="Times New Roman" panose="02020603050405020304" pitchFamily="18" charset="0"/>
                <a:ea typeface="Playfair Display"/>
                <a:cs typeface="Times New Roman" panose="02020603050405020304" pitchFamily="18" charset="0"/>
                <a:sym typeface="Playfair Display"/>
              </a:rPr>
              <a:t>МІНІСТЕРСТВО </a:t>
            </a:r>
            <a:r>
              <a:rPr lang="en-US" sz="1200" b="1" dirty="0">
                <a:solidFill>
                  <a:srgbClr val="0057B7"/>
                </a:solidFill>
                <a:latin typeface="Times New Roman" panose="02020603050405020304" pitchFamily="18" charset="0"/>
                <a:ea typeface="Playfair Display"/>
                <a:cs typeface="Times New Roman" panose="02020603050405020304" pitchFamily="18" charset="0"/>
                <a:sym typeface="Playfair Display"/>
              </a:rPr>
              <a:t>ОХОРОНИ ЗДОРОВ₴Я УКРАЇНИ</a:t>
            </a:r>
            <a:endParaRPr sz="1200" b="1" dirty="0">
              <a:solidFill>
                <a:srgbClr val="0057B7"/>
              </a:solidFill>
              <a:latin typeface="Times New Roman" panose="02020603050405020304" pitchFamily="18" charset="0"/>
              <a:ea typeface="Playfair Display"/>
              <a:cs typeface="Times New Roman" panose="02020603050405020304" pitchFamily="18" charset="0"/>
              <a:sym typeface="Playfair Display"/>
            </a:endParaRPr>
          </a:p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rgbClr val="0057B7"/>
                </a:solidFill>
                <a:latin typeface="Times New Roman" panose="02020603050405020304" pitchFamily="18" charset="0"/>
                <a:ea typeface="Playfair Display"/>
                <a:cs typeface="Times New Roman" panose="02020603050405020304" pitchFamily="18" charset="0"/>
                <a:sym typeface="Playfair Display"/>
              </a:rPr>
              <a:t>ВІННИЦЬКИЙ НАЦІОНАЛЬНИЙ МЕДИЧНИЙ УНІВЕРСИТЕТ ІМ. М. І. ПИРОГОВА</a:t>
            </a:r>
            <a:endParaRPr sz="1200" b="1" dirty="0">
              <a:solidFill>
                <a:srgbClr val="0057B7"/>
              </a:solidFill>
              <a:latin typeface="Times New Roman" panose="02020603050405020304" pitchFamily="18" charset="0"/>
              <a:ea typeface="Playfair Display"/>
              <a:cs typeface="Times New Roman" panose="02020603050405020304" pitchFamily="18" charset="0"/>
              <a:sym typeface="Playfair Display"/>
            </a:endParaRPr>
          </a:p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rgbClr val="0057B7"/>
                </a:solidFill>
                <a:latin typeface="Times New Roman" panose="02020603050405020304" pitchFamily="18" charset="0"/>
                <a:ea typeface="Playfair Display"/>
                <a:cs typeface="Times New Roman" panose="02020603050405020304" pitchFamily="18" charset="0"/>
                <a:sym typeface="Playfair Display"/>
              </a:rPr>
              <a:t>КАФЕДРА ФІЛОСОФІЇ ТА СУСПІЛЬНИХ НАУК</a:t>
            </a:r>
            <a:endParaRPr sz="1200" b="1" dirty="0">
              <a:solidFill>
                <a:srgbClr val="0057B7"/>
              </a:solidFill>
              <a:latin typeface="Times New Roman" panose="02020603050405020304" pitchFamily="18" charset="0"/>
              <a:ea typeface="Playfair Display"/>
              <a:cs typeface="Times New Roman" panose="02020603050405020304" pitchFamily="18" charset="0"/>
              <a:sym typeface="Playfair Display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739" y="203314"/>
            <a:ext cx="988028" cy="14404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7058" y="-741674"/>
            <a:ext cx="12192000" cy="7599674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4"/>
          <p:cNvSpPr txBox="1"/>
          <p:nvPr/>
        </p:nvSpPr>
        <p:spPr>
          <a:xfrm>
            <a:off x="5450681" y="1424211"/>
            <a:ext cx="55506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Більше</a:t>
            </a:r>
            <a:r>
              <a:rPr lang="en-US" sz="2400" b="1" i="0" u="none" strike="noStrike" cap="none" dirty="0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1" i="0" u="none" strike="noStrike" cap="none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ніж</a:t>
            </a:r>
            <a:r>
              <a:rPr lang="en-US" sz="2400" b="1" i="0" u="none" strike="noStrike" cap="none" dirty="0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1" i="0" u="none" strike="noStrike" cap="none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традиція</a:t>
            </a:r>
            <a:endParaRPr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5402735" y="2196156"/>
            <a:ext cx="6169819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Українська </a:t>
            </a:r>
            <a:r>
              <a:rPr lang="uk-UA" sz="1600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культура</a:t>
            </a:r>
            <a:r>
              <a:rPr lang="uk-UA" sz="1600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– </a:t>
            </a:r>
            <a:r>
              <a:rPr lang="uk-UA" sz="1600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це багаторівневий всесвіт, де стародавні землеробські магічні обряди переплітаються з високим християнським мистецтвом та сучасним цифровим авангардом.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Google Shape;98;p14"/>
          <p:cNvSpPr txBox="1"/>
          <p:nvPr/>
        </p:nvSpPr>
        <p:spPr>
          <a:xfrm>
            <a:off x="5402735" y="5306433"/>
            <a:ext cx="6169819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Українська культура є нашим "генетичним кодом", що дозволив вистояти протягом століть випробувань.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Google Shape;100;p14"/>
          <p:cNvSpPr txBox="1"/>
          <p:nvPr/>
        </p:nvSpPr>
        <p:spPr>
          <a:xfrm>
            <a:off x="571500" y="572527"/>
            <a:ext cx="10634565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15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Загальна характеристика предмету</a:t>
            </a:r>
            <a:endParaRPr dirty="0"/>
          </a:p>
        </p:txBody>
      </p:sp>
      <p:sp>
        <p:nvSpPr>
          <p:cNvPr id="101" name="Google Shape;101;p14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37302" y="3170549"/>
            <a:ext cx="62319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досліджує культуру як цілісну систему, що охоплює матеріальні та духовні цінності українського народу. Ми розглядаємо культуру не лише як мистецтво, а як спосіб життя, мислення та ідентифікації.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висвітлює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етапи культурного генезису: від загадкової Трипільської цивілізації та величі Київської Русі до барокового піднесення та модерних пошуків ідентичності.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2090056"/>
            <a:ext cx="4625651" cy="31244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942392" y="5306433"/>
            <a:ext cx="380688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Запорожці</a:t>
            </a:r>
            <a:r>
              <a:rPr lang="uk-UA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(також відома як «</a:t>
            </a:r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Запорожці пишуть листа турецькому султанові</a:t>
            </a:r>
            <a:r>
              <a:rPr lang="uk-UA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») </a:t>
            </a:r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картина </a:t>
            </a:r>
            <a:r>
              <a:rPr lang="uk-UA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 художника Іллі Рєпіна, яку він створив у чотирьох </a:t>
            </a:r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екземплярах</a:t>
            </a:r>
            <a:endParaRPr lang="uk-UA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/>
          <p:nvPr/>
        </p:nvSpPr>
        <p:spPr>
          <a:xfrm>
            <a:off x="571500" y="571500"/>
            <a:ext cx="11049000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15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Паспорт курсу</a:t>
            </a:r>
            <a:endParaRPr dirty="0"/>
          </a:p>
        </p:txBody>
      </p:sp>
      <p:sp>
        <p:nvSpPr>
          <p:cNvPr id="101" name="Google Shape;101;p14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67060" t="4018" r="1399"/>
          <a:stretch/>
        </p:blipFill>
        <p:spPr>
          <a:xfrm>
            <a:off x="9035146" y="1372627"/>
            <a:ext cx="2736978" cy="51588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r="67743"/>
          <a:stretch/>
        </p:blipFill>
        <p:spPr>
          <a:xfrm>
            <a:off x="6230919" y="1372627"/>
            <a:ext cx="2719742" cy="515880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l="34854" r="32862"/>
          <a:stretch/>
        </p:blipFill>
        <p:spPr>
          <a:xfrm>
            <a:off x="3434297" y="1372627"/>
            <a:ext cx="2704325" cy="515880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1372627"/>
            <a:ext cx="2778312" cy="515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1733550"/>
            <a:ext cx="5381625" cy="442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38875" y="1733550"/>
            <a:ext cx="5381625" cy="442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6775" y="2028825"/>
            <a:ext cx="4791075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34150" y="2028825"/>
            <a:ext cx="4791075" cy="238125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/>
          <p:nvPr/>
        </p:nvSpPr>
        <p:spPr>
          <a:xfrm>
            <a:off x="571500" y="5264698"/>
            <a:ext cx="5030628" cy="40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 err="1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Трипілля</a:t>
            </a:r>
            <a:endParaRPr dirty="0"/>
          </a:p>
        </p:txBody>
      </p:sp>
      <p:sp>
        <p:nvSpPr>
          <p:cNvPr id="113" name="Google Shape;113;p15"/>
          <p:cNvSpPr txBox="1"/>
          <p:nvPr/>
        </p:nvSpPr>
        <p:spPr>
          <a:xfrm>
            <a:off x="6256497" y="5264698"/>
            <a:ext cx="5030628" cy="40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 err="1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Золото</a:t>
            </a:r>
            <a:r>
              <a:rPr lang="en-US" sz="2400" b="1" i="0" u="none" strike="noStrike" cap="none" dirty="0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1" i="0" u="none" strike="noStrike" cap="none" dirty="0" err="1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Скіфів</a:t>
            </a:r>
            <a:endParaRPr dirty="0"/>
          </a:p>
        </p:txBody>
      </p:sp>
      <p:sp>
        <p:nvSpPr>
          <p:cNvPr id="117" name="Google Shape;117;p15"/>
          <p:cNvSpPr txBox="1"/>
          <p:nvPr/>
        </p:nvSpPr>
        <p:spPr>
          <a:xfrm>
            <a:off x="571500" y="571500"/>
            <a:ext cx="1160145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Стародавні корені: Трипілля та Скіфія</a:t>
            </a:r>
            <a:endParaRPr/>
          </a:p>
        </p:txBody>
      </p:sp>
      <p:sp>
        <p:nvSpPr>
          <p:cNvPr id="118" name="Google Shape;118;p15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1074" y="1940573"/>
            <a:ext cx="4714876" cy="2870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72249" y="1940573"/>
            <a:ext cx="4714876" cy="2870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12994"/>
            <a:ext cx="1225731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6"/>
          <p:cNvSpPr txBox="1"/>
          <p:nvPr/>
        </p:nvSpPr>
        <p:spPr>
          <a:xfrm>
            <a:off x="571500" y="571500"/>
            <a:ext cx="520065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Золота доба Києва</a:t>
            </a:r>
            <a:endParaRPr/>
          </a:p>
        </p:txBody>
      </p:sp>
      <p:sp>
        <p:nvSpPr>
          <p:cNvPr id="125" name="Google Shape;125;p16"/>
          <p:cNvSpPr/>
          <p:nvPr/>
        </p:nvSpPr>
        <p:spPr>
          <a:xfrm>
            <a:off x="571500" y="1200150"/>
            <a:ext cx="4953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6"/>
          <p:cNvSpPr txBox="1"/>
          <p:nvPr/>
        </p:nvSpPr>
        <p:spPr>
          <a:xfrm>
            <a:off x="609600" y="1356285"/>
            <a:ext cx="52006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Візантійський</a:t>
            </a:r>
            <a:r>
              <a:rPr lang="uk-UA" sz="2400" b="1" i="0" u="none" strike="noStrike" cap="none" dirty="0" smtClean="0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uk-UA" sz="2400" b="1" i="0" u="none" strike="noStrike" cap="none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спадок</a:t>
            </a:r>
            <a:endParaRPr lang="uk-UA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7" name="Google Shape;127;p16"/>
          <p:cNvSpPr txBox="1"/>
          <p:nvPr/>
        </p:nvSpPr>
        <p:spPr>
          <a:xfrm>
            <a:off x="326571" y="1754013"/>
            <a:ext cx="5626554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just"/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Прийняття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християнства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Володимиром 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у </a:t>
            </a:r>
            <a:r>
              <a:rPr lang="en-US" b="0" i="0" u="none" strike="noStrike" cap="none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988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році відкрило двері до європейського цивілізаційного простору.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Софія Київська стала символом мудрості та духовної величі Київської Русі,</a:t>
            </a:r>
            <a:r>
              <a:rPr lang="en-US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поєднуючи мозаїки та фрески світового значення</a:t>
            </a:r>
            <a:r>
              <a:rPr lang="en-US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Це була епоха високої грамотності, літописання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та перших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бібліотек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0" name="Google Shape;130;p1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850" y="2995730"/>
            <a:ext cx="5013650" cy="3153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35428" y="6366402"/>
            <a:ext cx="544285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Реконструкція первинного вигляду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собору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(модель з </a:t>
            </a:r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експозиції всередині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собору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9050" y="102637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7"/>
          <p:cNvSpPr txBox="1"/>
          <p:nvPr/>
        </p:nvSpPr>
        <p:spPr>
          <a:xfrm>
            <a:off x="571500" y="1447799"/>
            <a:ext cx="344066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Синтез стилів</a:t>
            </a:r>
            <a:endParaRPr lang="uk-UA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8" name="Google Shape;138;p17"/>
          <p:cNvSpPr txBox="1"/>
          <p:nvPr/>
        </p:nvSpPr>
        <p:spPr>
          <a:xfrm>
            <a:off x="571500" y="2021118"/>
            <a:ext cx="5589037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just"/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Українське бароко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en-US" b="0" i="0" u="none" strike="noStrike" cap="none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XVII-XVIII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століть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en-US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–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це поєднання європейських форм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en-US" b="0" i="0" u="none" strike="noStrike" cap="none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з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українським народним орнаментом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Це епоха Мазепи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та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Могили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,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коли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будувалися величні храми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,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а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освіта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в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Києво-Могилянській академії була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на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рівні кращих університетів світу.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Google Shape;141;p17"/>
          <p:cNvSpPr txBox="1"/>
          <p:nvPr/>
        </p:nvSpPr>
        <p:spPr>
          <a:xfrm>
            <a:off x="571500" y="571500"/>
            <a:ext cx="1160145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Козацьке Бароко: Енергія волі</a:t>
            </a:r>
            <a:endParaRPr/>
          </a:p>
        </p:txBody>
      </p:sp>
      <p:sp>
        <p:nvSpPr>
          <p:cNvPr id="142" name="Google Shape;142;p17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9420" y="1632465"/>
            <a:ext cx="5135725" cy="2650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755363" y="4471047"/>
            <a:ext cx="452534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Староакадемічний корпус Києво-Могилянської академії зображено на купюрі в 500 гривень</a:t>
            </a:r>
            <a:endParaRPr lang="uk-UA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1" y="3368352"/>
            <a:ext cx="4709626" cy="29721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599145" y="5239648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Староакадемічний навчальний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 (також Академічний або Мазепинський корпус)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був збудований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першій половині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 у стилі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 бароко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Належить до комплексу споруд Братського монастиря, пам'ятка архітектури та історії національного значення, входить до Державного реєстру нерухомих пам'яток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8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2281237"/>
            <a:ext cx="5286375" cy="333375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8"/>
          <p:cNvSpPr txBox="1"/>
          <p:nvPr/>
        </p:nvSpPr>
        <p:spPr>
          <a:xfrm>
            <a:off x="6905625" y="3119437"/>
            <a:ext cx="4333875" cy="1657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"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Борітеся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—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поборете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,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Вам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Бог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помагає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!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За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вас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правда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,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за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вас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слава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І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воля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0" u="none" strike="noStrike" cap="none" dirty="0" err="1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святая</a:t>
            </a:r>
            <a:r>
              <a:rPr lang="en-US" sz="2400" b="0" i="0" u="none" strike="noStrike" cap="none" dirty="0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!" </a:t>
            </a:r>
            <a:r>
              <a:rPr lang="en-US" sz="2400" b="0" i="1" u="none" strike="noStrike" cap="none" dirty="0">
                <a:solidFill>
                  <a:srgbClr val="55555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— </a:t>
            </a:r>
            <a:r>
              <a:rPr lang="en-US" sz="2400" b="0" i="1" u="none" strike="noStrike" cap="none" dirty="0" err="1">
                <a:solidFill>
                  <a:srgbClr val="55555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Тарас</a:t>
            </a:r>
            <a:r>
              <a:rPr lang="en-US" sz="2400" b="0" i="1" u="none" strike="noStrike" cap="none" dirty="0">
                <a:solidFill>
                  <a:srgbClr val="55555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en-US" sz="2400" b="0" i="1" u="none" strike="noStrike" cap="none" dirty="0" err="1">
                <a:solidFill>
                  <a:srgbClr val="55555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Шевченко</a:t>
            </a:r>
            <a:endParaRPr dirty="0"/>
          </a:p>
        </p:txBody>
      </p:sp>
      <p:sp>
        <p:nvSpPr>
          <p:cNvPr id="150" name="Google Shape;150;p18"/>
          <p:cNvSpPr/>
          <p:nvPr/>
        </p:nvSpPr>
        <p:spPr>
          <a:xfrm>
            <a:off x="6715125" y="3119437"/>
            <a:ext cx="76200" cy="1657350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1775052"/>
            <a:ext cx="5893837" cy="4441371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8"/>
          <p:cNvSpPr txBox="1"/>
          <p:nvPr/>
        </p:nvSpPr>
        <p:spPr>
          <a:xfrm>
            <a:off x="571500" y="571500"/>
            <a:ext cx="1160145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Слово як зброя</a:t>
            </a:r>
            <a:endParaRPr/>
          </a:p>
        </p:txBody>
      </p:sp>
      <p:sp>
        <p:nvSpPr>
          <p:cNvPr id="154" name="Google Shape;154;p18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905625" y="5078729"/>
            <a:ext cx="449638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 перекладів серед українських творів має “Заповіт” Тараса Шевченка: його переклали 147 мовами народів світу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1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9050" y="14146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9"/>
          <p:cNvSpPr txBox="1"/>
          <p:nvPr/>
        </p:nvSpPr>
        <p:spPr>
          <a:xfrm>
            <a:off x="642452" y="1411596"/>
            <a:ext cx="55506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Світовий прорив</a:t>
            </a:r>
            <a:endParaRPr lang="uk-UA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2" name="Google Shape;162;p19"/>
          <p:cNvSpPr txBox="1"/>
          <p:nvPr/>
        </p:nvSpPr>
        <p:spPr>
          <a:xfrm>
            <a:off x="6334125" y="3224212"/>
            <a:ext cx="5286375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uk-UA" sz="1500" dirty="0">
              <a:solidFill>
                <a:srgbClr val="1A1A1A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uk-UA" sz="1500" b="0" i="0" u="none" strike="noStrike" cap="none" dirty="0" smtClean="0">
              <a:solidFill>
                <a:srgbClr val="1A1A1A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5" name="Google Shape;165;p19"/>
          <p:cNvSpPr txBox="1"/>
          <p:nvPr/>
        </p:nvSpPr>
        <p:spPr>
          <a:xfrm>
            <a:off x="571500" y="571500"/>
            <a:ext cx="1160145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Український Авангард</a:t>
            </a:r>
            <a:endParaRPr/>
          </a:p>
        </p:txBody>
      </p:sp>
      <p:sp>
        <p:nvSpPr>
          <p:cNvPr id="166" name="Google Shape;166;p19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0587" y="1790961"/>
            <a:ext cx="11476653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    Початок </a:t>
            </a:r>
            <a:r>
              <a:rPr lang="uk-UA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XX століття подарував світові імена, що змінили мистецтво назавжди.</a:t>
            </a:r>
            <a:r>
              <a:rPr lang="en-US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авангард –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 течія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українському мистецтві 1910–1930 років, сформована в процесі синтезу європейського модернізму з традиціями народного мистецтва. Представлена головним чином творами кубістів, футуристів, фовістів. Поширився в різних видах творчої діяльності, зокрема, в живописі, скульптурі, літературі, театрі, кіно, сценографії, графіці, музиці, архітектурі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 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«Енеїда» – перший твір, написаний живою українською мовою, на народній основі.  Тому Івана Котляревського заслужено називають батьком української літератури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</a:p>
          <a:p>
            <a:pPr algn="just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Пантелеймон Куліш – автор абетки української мови, що лягла в основу сучасного українського правопису, автор першого україномовного історичного роману «Чорна рада».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Lato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Lato"/>
                <a:cs typeface="Times New Roman" panose="02020603050405020304" pitchFamily="18" charset="0"/>
              </a:rPr>
              <a:t>   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Казимир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Малевич,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народжений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у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Києві, відкрив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еру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супрематизму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  <a:r>
              <a:rPr lang="uk-UA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Попри трагедію "Розстріляного відродження",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українські </a:t>
            </a:r>
            <a:r>
              <a:rPr lang="uk-UA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митці заклали фундамент сучасного світового візуального мислення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endParaRPr lang="ru-RU" dirty="0" smtClean="0">
              <a:solidFill>
                <a:srgbClr val="1A1A1A"/>
              </a:solidFill>
              <a:latin typeface="Times New Roman" panose="02020603050405020304" pitchFamily="18" charset="0"/>
              <a:ea typeface="Lato"/>
              <a:cs typeface="Times New Roman" panose="02020603050405020304" pitchFamily="18" charset="0"/>
              <a:sym typeface="Lato"/>
            </a:endParaRPr>
          </a:p>
          <a:p>
            <a:pPr algn="just"/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    Українські письменники, які загинули через дії радянської влади (були розстріляні чи закатовані, доведені до самогубства): Микола Зеров, Григорій Косинка, Валер’ян Підмогильний, Валер’ян Поліщук, Євген Плужник, Михайль Семенко, Микола Хвильовий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</a:p>
          <a:p>
            <a:pPr lvl="0"/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44" t="11442" r="1084" b="10732"/>
          <a:stretch/>
        </p:blipFill>
        <p:spPr>
          <a:xfrm>
            <a:off x="5990254" y="4823925"/>
            <a:ext cx="6182696" cy="21755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t="12392" r="33771" b="24535"/>
          <a:stretch/>
        </p:blipFill>
        <p:spPr>
          <a:xfrm>
            <a:off x="1" y="4823926"/>
            <a:ext cx="4572000" cy="21755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11331" r="54112"/>
          <a:stretch/>
        </p:blipFill>
        <p:spPr>
          <a:xfrm>
            <a:off x="4572001" y="4831103"/>
            <a:ext cx="1418253" cy="2168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0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0"/>
          <p:cNvSpPr txBox="1"/>
          <p:nvPr/>
        </p:nvSpPr>
        <p:spPr>
          <a:xfrm>
            <a:off x="571500" y="571500"/>
            <a:ext cx="5200650" cy="969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15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Наївне мистецтво: Душа народу</a:t>
            </a:r>
            <a:endParaRPr lang="uk-UA" dirty="0"/>
          </a:p>
        </p:txBody>
      </p:sp>
      <p:sp>
        <p:nvSpPr>
          <p:cNvPr id="173" name="Google Shape;173;p20"/>
          <p:cNvSpPr/>
          <p:nvPr/>
        </p:nvSpPr>
        <p:spPr>
          <a:xfrm>
            <a:off x="571500" y="1733550"/>
            <a:ext cx="4953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0"/>
          <p:cNvSpPr txBox="1"/>
          <p:nvPr/>
        </p:nvSpPr>
        <p:spPr>
          <a:xfrm>
            <a:off x="571500" y="1948934"/>
            <a:ext cx="52006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Марія Примаченко</a:t>
            </a:r>
            <a:endParaRPr lang="uk-UA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5" name="Google Shape;175;p20"/>
          <p:cNvSpPr txBox="1"/>
          <p:nvPr/>
        </p:nvSpPr>
        <p:spPr>
          <a:xfrm>
            <a:off x="571500" y="2439367"/>
            <a:ext cx="5200650" cy="118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just"/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Пабло Пікассо схилявся перед талантом цієї жінки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Її фантастичні звірі та дивовижні </a:t>
            </a:r>
            <a:r>
              <a:rPr lang="uk-UA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квіти –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це не просто малюнки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, </a:t>
            </a:r>
            <a:r>
              <a:rPr lang="en-US" b="0" i="0" u="none" strike="noStrike" cap="none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а </a:t>
            </a:r>
            <a:r>
              <a:rPr lang="uk-UA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космос українського фольклору</a:t>
            </a:r>
            <a:r>
              <a:rPr lang="en-US" b="0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.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Це мистецтво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,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що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не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знає кордонів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і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промовляє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до кожного </a:t>
            </a:r>
            <a:r>
              <a:rPr lang="uk-UA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серця своєю чистотою </a:t>
            </a:r>
            <a:r>
              <a:rPr lang="ru-RU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та </a:t>
            </a:r>
            <a:r>
              <a:rPr lang="ru-RU" dirty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силою.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77" name="Google Shape;177;p20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987" y="3428956"/>
            <a:ext cx="2857500" cy="16168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988" y="5112433"/>
            <a:ext cx="2857500" cy="1600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1825" y="3436240"/>
            <a:ext cx="2857500" cy="16095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71826" y="5112433"/>
            <a:ext cx="2857500" cy="1596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22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2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1609725"/>
            <a:ext cx="11049000" cy="467677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2"/>
          <p:cNvSpPr txBox="1"/>
          <p:nvPr/>
        </p:nvSpPr>
        <p:spPr>
          <a:xfrm>
            <a:off x="571500" y="5495925"/>
            <a:ext cx="110490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1" u="none" strike="noStrike" cap="none">
                <a:solidFill>
                  <a:srgbClr val="1A1A1A"/>
                </a:solidFill>
                <a:latin typeface="Lato"/>
                <a:ea typeface="Lato"/>
                <a:cs typeface="Lato"/>
                <a:sym typeface="Lato"/>
              </a:rPr>
              <a:t>Графік зростання національної самоідентифікації та інтересу до українського контенту в цифрову епоху.</a:t>
            </a:r>
            <a:endParaRPr/>
          </a:p>
        </p:txBody>
      </p:sp>
      <p:sp>
        <p:nvSpPr>
          <p:cNvPr id="199" name="Google Shape;199;p22"/>
          <p:cNvSpPr txBox="1"/>
          <p:nvPr/>
        </p:nvSpPr>
        <p:spPr>
          <a:xfrm>
            <a:off x="571500" y="571500"/>
            <a:ext cx="1160145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Культурне Відродження</a:t>
            </a:r>
            <a:endParaRPr/>
          </a:p>
        </p:txBody>
      </p:sp>
      <p:sp>
        <p:nvSpPr>
          <p:cNvPr id="200" name="Google Shape;200;p22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3"/>
          <p:cNvSpPr/>
          <p:nvPr/>
        </p:nvSpPr>
        <p:spPr>
          <a:xfrm>
            <a:off x="571500" y="3948112"/>
            <a:ext cx="11049000" cy="57150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3"/>
          <p:cNvSpPr txBox="1"/>
          <p:nvPr/>
        </p:nvSpPr>
        <p:spPr>
          <a:xfrm>
            <a:off x="516254" y="3314700"/>
            <a:ext cx="232029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Витоки</a:t>
            </a:r>
            <a:endParaRPr/>
          </a:p>
        </p:txBody>
      </p:sp>
      <p:sp>
        <p:nvSpPr>
          <p:cNvPr id="208" name="Google Shape;208;p23"/>
          <p:cNvSpPr txBox="1"/>
          <p:nvPr/>
        </p:nvSpPr>
        <p:spPr>
          <a:xfrm>
            <a:off x="571500" y="3981450"/>
            <a:ext cx="2209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1A1A1A"/>
                </a:solidFill>
                <a:latin typeface="Lato"/>
                <a:ea typeface="Lato"/>
                <a:cs typeface="Lato"/>
                <a:sym typeface="Lato"/>
              </a:rPr>
              <a:t>IV тис. до н.е. — IV ст. н.е. (Трипілля, Античність)</a:t>
            </a:r>
            <a:endParaRPr/>
          </a:p>
        </p:txBody>
      </p:sp>
      <p:sp>
        <p:nvSpPr>
          <p:cNvPr id="209" name="Google Shape;209;p23"/>
          <p:cNvSpPr txBox="1"/>
          <p:nvPr/>
        </p:nvSpPr>
        <p:spPr>
          <a:xfrm>
            <a:off x="2726055" y="3429000"/>
            <a:ext cx="232029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Княжа доба</a:t>
            </a:r>
            <a:endParaRPr/>
          </a:p>
        </p:txBody>
      </p:sp>
      <p:sp>
        <p:nvSpPr>
          <p:cNvPr id="210" name="Google Shape;210;p23"/>
          <p:cNvSpPr txBox="1"/>
          <p:nvPr/>
        </p:nvSpPr>
        <p:spPr>
          <a:xfrm>
            <a:off x="2781300" y="4095750"/>
            <a:ext cx="2209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1A1A1A"/>
                </a:solidFill>
                <a:latin typeface="Lato"/>
                <a:ea typeface="Lato"/>
                <a:cs typeface="Lato"/>
                <a:sym typeface="Lato"/>
              </a:rPr>
              <a:t>IX — XIII ст. (Київська Русь)</a:t>
            </a:r>
            <a:endParaRPr/>
          </a:p>
        </p:txBody>
      </p:sp>
      <p:sp>
        <p:nvSpPr>
          <p:cNvPr id="211" name="Google Shape;211;p23"/>
          <p:cNvSpPr txBox="1"/>
          <p:nvPr/>
        </p:nvSpPr>
        <p:spPr>
          <a:xfrm>
            <a:off x="4935855" y="3314700"/>
            <a:ext cx="232029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Бароко</a:t>
            </a:r>
            <a:endParaRPr/>
          </a:p>
        </p:txBody>
      </p:sp>
      <p:sp>
        <p:nvSpPr>
          <p:cNvPr id="212" name="Google Shape;212;p23"/>
          <p:cNvSpPr txBox="1"/>
          <p:nvPr/>
        </p:nvSpPr>
        <p:spPr>
          <a:xfrm>
            <a:off x="4991100" y="3981450"/>
            <a:ext cx="2209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1A1A1A"/>
                </a:solidFill>
                <a:latin typeface="Lato"/>
                <a:ea typeface="Lato"/>
                <a:cs typeface="Lato"/>
                <a:sym typeface="Lato"/>
              </a:rPr>
              <a:t>XVII — XVIII ст. (Козацька держава)</a:t>
            </a:r>
            <a:endParaRPr/>
          </a:p>
        </p:txBody>
      </p:sp>
      <p:sp>
        <p:nvSpPr>
          <p:cNvPr id="213" name="Google Shape;213;p23"/>
          <p:cNvSpPr txBox="1"/>
          <p:nvPr/>
        </p:nvSpPr>
        <p:spPr>
          <a:xfrm>
            <a:off x="7145655" y="3429000"/>
            <a:ext cx="232029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Відродження</a:t>
            </a:r>
            <a:endParaRPr/>
          </a:p>
        </p:txBody>
      </p:sp>
      <p:sp>
        <p:nvSpPr>
          <p:cNvPr id="214" name="Google Shape;214;p23"/>
          <p:cNvSpPr txBox="1"/>
          <p:nvPr/>
        </p:nvSpPr>
        <p:spPr>
          <a:xfrm>
            <a:off x="7200900" y="4095750"/>
            <a:ext cx="2209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1A1A1A"/>
                </a:solidFill>
                <a:latin typeface="Lato"/>
                <a:ea typeface="Lato"/>
                <a:cs typeface="Lato"/>
                <a:sym typeface="Lato"/>
              </a:rPr>
              <a:t>XIX — поч. XX ст. (Модерн)</a:t>
            </a:r>
            <a:endParaRPr/>
          </a:p>
        </p:txBody>
      </p:sp>
      <p:sp>
        <p:nvSpPr>
          <p:cNvPr id="215" name="Google Shape;215;p23"/>
          <p:cNvSpPr txBox="1"/>
          <p:nvPr/>
        </p:nvSpPr>
        <p:spPr>
          <a:xfrm>
            <a:off x="9355455" y="3429000"/>
            <a:ext cx="232029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0408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Сучасність</a:t>
            </a:r>
            <a:endParaRPr/>
          </a:p>
        </p:txBody>
      </p:sp>
      <p:sp>
        <p:nvSpPr>
          <p:cNvPr id="216" name="Google Shape;216;p23"/>
          <p:cNvSpPr txBox="1"/>
          <p:nvPr/>
        </p:nvSpPr>
        <p:spPr>
          <a:xfrm>
            <a:off x="9410700" y="4095750"/>
            <a:ext cx="2209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1A1A1A"/>
                </a:solidFill>
                <a:latin typeface="Lato"/>
                <a:ea typeface="Lato"/>
                <a:cs typeface="Lato"/>
                <a:sym typeface="Lato"/>
              </a:rPr>
              <a:t>XXI ст. (Цифрова культура)</a:t>
            </a:r>
            <a:endParaRPr/>
          </a:p>
        </p:txBody>
      </p:sp>
      <p:sp>
        <p:nvSpPr>
          <p:cNvPr id="217" name="Google Shape;217;p23"/>
          <p:cNvSpPr txBox="1"/>
          <p:nvPr/>
        </p:nvSpPr>
        <p:spPr>
          <a:xfrm>
            <a:off x="571500" y="571500"/>
            <a:ext cx="11601450" cy="561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Хронологія культурних епох</a:t>
            </a:r>
            <a:endParaRPr/>
          </a:p>
        </p:txBody>
      </p:sp>
      <p:sp>
        <p:nvSpPr>
          <p:cNvPr id="218" name="Google Shape;218;p23"/>
          <p:cNvSpPr/>
          <p:nvPr/>
        </p:nvSpPr>
        <p:spPr>
          <a:xfrm>
            <a:off x="571500" y="1200150"/>
            <a:ext cx="11049000" cy="28575"/>
          </a:xfrm>
          <a:prstGeom prst="rect">
            <a:avLst/>
          </a:prstGeom>
          <a:solidFill>
            <a:srgbClr val="FFD7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3"/>
          <p:cNvSpPr/>
          <p:nvPr/>
        </p:nvSpPr>
        <p:spPr>
          <a:xfrm>
            <a:off x="1562100" y="383381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005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3"/>
          <p:cNvSpPr/>
          <p:nvPr/>
        </p:nvSpPr>
        <p:spPr>
          <a:xfrm>
            <a:off x="3771900" y="383381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005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3"/>
          <p:cNvSpPr/>
          <p:nvPr/>
        </p:nvSpPr>
        <p:spPr>
          <a:xfrm>
            <a:off x="5981700" y="383381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005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3"/>
          <p:cNvSpPr/>
          <p:nvPr/>
        </p:nvSpPr>
        <p:spPr>
          <a:xfrm>
            <a:off x="8191500" y="383381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005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3"/>
          <p:cNvSpPr/>
          <p:nvPr/>
        </p:nvSpPr>
        <p:spPr>
          <a:xfrm>
            <a:off x="10401300" y="383381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005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8F0"/>
        </a:solid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4"/>
          <p:cNvSpPr txBox="1"/>
          <p:nvPr/>
        </p:nvSpPr>
        <p:spPr>
          <a:xfrm>
            <a:off x="6562386" y="590001"/>
            <a:ext cx="5550693" cy="1661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i="0" u="none" strike="noStrike" cap="none" dirty="0" err="1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Дяку</a:t>
            </a:r>
            <a:r>
              <a:rPr lang="uk-UA" sz="5400" b="1" i="0" u="none" strike="noStrike" cap="none" dirty="0" err="1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ємо</a:t>
            </a:r>
            <a:r>
              <a:rPr lang="en-US" sz="540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uk-UA" sz="540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за</a:t>
            </a:r>
            <a:r>
              <a:rPr lang="en-US" sz="540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uk-UA" sz="540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увагу</a:t>
            </a:r>
            <a:r>
              <a:rPr lang="en-US" sz="5400" b="1" i="0" u="none" strike="noStrike" cap="none" dirty="0" smtClean="0">
                <a:solidFill>
                  <a:srgbClr val="0057B7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!</a:t>
            </a:r>
            <a:endParaRPr dirty="0"/>
          </a:p>
        </p:txBody>
      </p:sp>
      <p:sp>
        <p:nvSpPr>
          <p:cNvPr id="231" name="Google Shape;231;p24"/>
          <p:cNvSpPr txBox="1"/>
          <p:nvPr/>
        </p:nvSpPr>
        <p:spPr>
          <a:xfrm>
            <a:off x="7352523" y="2704121"/>
            <a:ext cx="4587552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uk-UA" sz="1800" b="1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Культура </a:t>
            </a:r>
            <a:r>
              <a:rPr lang="uk-UA" sz="1800" b="1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– </a:t>
            </a:r>
            <a:r>
              <a:rPr lang="uk-UA" sz="1800" b="1" i="0" u="none" strike="noStrike" cap="none" dirty="0" smtClean="0">
                <a:solidFill>
                  <a:srgbClr val="1A1A1A"/>
                </a:solidFill>
                <a:latin typeface="Times New Roman" panose="02020603050405020304" pitchFamily="18" charset="0"/>
                <a:ea typeface="Lato"/>
                <a:cs typeface="Times New Roman" panose="02020603050405020304" pitchFamily="18" charset="0"/>
                <a:sym typeface="Lato"/>
              </a:rPr>
              <a:t>це зброя, що перемагає темряву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4" name="Google Shape;234;p2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707260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7520474" y="3364518"/>
            <a:ext cx="39661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Приєднуйтесь до вивчення нашої великої історії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620</Words>
  <Application>Microsoft Office PowerPoint</Application>
  <PresentationFormat>Широкоэкранный</PresentationFormat>
  <Paragraphs>56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Times New Roman</vt:lpstr>
      <vt:lpstr>Lato</vt:lpstr>
      <vt:lpstr>Playfair Display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user2</dc:creator>
  <cp:lastModifiedBy>user2</cp:lastModifiedBy>
  <cp:revision>28</cp:revision>
  <dcterms:modified xsi:type="dcterms:W3CDTF">2026-03-18T21:53:37Z</dcterms:modified>
</cp:coreProperties>
</file>