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6" r:id="rId3"/>
    <p:sldId id="258" r:id="rId4"/>
    <p:sldId id="260" r:id="rId5"/>
    <p:sldId id="259" r:id="rId6"/>
    <p:sldId id="261" r:id="rId7"/>
    <p:sldId id="263" r:id="rId8"/>
    <p:sldId id="349" r:id="rId9"/>
    <p:sldId id="350" r:id="rId10"/>
    <p:sldId id="351" r:id="rId11"/>
    <p:sldId id="353" r:id="rId12"/>
    <p:sldId id="267" r:id="rId13"/>
    <p:sldId id="265" r:id="rId14"/>
  </p:sldIdLst>
  <p:sldSz cx="9144000" cy="6858000" type="screen4x3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FF"/>
    <a:srgbClr val="66040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560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A2B8DF2-5ACD-48F1-ACA8-6C1476C38E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10BBFD-7719-4273-8F0F-E1C24C62A476}" type="datetimeFigureOut">
              <a:rPr lang="ru-RU"/>
              <a:pPr>
                <a:defRPr/>
              </a:pPr>
              <a:t>11.01.2025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2FD9041-7FEB-4A79-850C-B673C5F02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37D19DF-39E6-43CC-AE5A-8D41A8C300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D62B6D-3F9D-4106-8ED6-6D01A77B768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460298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E57D253-6A92-47AF-86CE-EE6EB3561D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C46A14-DEA2-4FBD-8A1E-AD9713A0D8D9}" type="datetimeFigureOut">
              <a:rPr lang="ru-RU"/>
              <a:pPr>
                <a:defRPr/>
              </a:pPr>
              <a:t>11.01.2025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6BCF141-D9D9-4F77-B9EF-9E93CA47E2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4F529F1-1317-4FE8-BABC-2C0AA3EF96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1EDC40-73FF-402B-ADB0-0CE59C47971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440428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9FDE026-C4F0-478D-B5A2-4D6B603E13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1B5459-0586-4F4E-8ED0-AA0CE9C965EE}" type="datetimeFigureOut">
              <a:rPr lang="ru-RU"/>
              <a:pPr>
                <a:defRPr/>
              </a:pPr>
              <a:t>11.01.2025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CCD59DE-E6B2-4AA2-BBE6-3D2FE93AD7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AC811F1-A72E-4493-AD18-F68464F625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762203-9F7D-4A9B-86C5-1DE4FC0442F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5435480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71487" y="1825625"/>
            <a:ext cx="2900363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486150" y="1825625"/>
            <a:ext cx="2900363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>
            <a:extLst>
              <a:ext uri="{FF2B5EF4-FFF2-40B4-BE49-F238E27FC236}">
                <a16:creationId xmlns:a16="http://schemas.microsoft.com/office/drawing/2014/main" id="{1C0D4F99-3A82-446A-8826-13A270AD86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272028-22B1-4135-9EA7-D867BD45B6B7}" type="datetimeFigureOut">
              <a:rPr lang="ru-RU"/>
              <a:pPr>
                <a:defRPr/>
              </a:pPr>
              <a:t>11.01.2025</a:t>
            </a:fld>
            <a:endParaRPr lang="ru-RU"/>
          </a:p>
        </p:txBody>
      </p:sp>
      <p:sp>
        <p:nvSpPr>
          <p:cNvPr id="6" name="Нижний колонтитул 4">
            <a:extLst>
              <a:ext uri="{FF2B5EF4-FFF2-40B4-BE49-F238E27FC236}">
                <a16:creationId xmlns:a16="http://schemas.microsoft.com/office/drawing/2014/main" id="{EC837291-213A-407B-8C72-988E096F28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>
            <a:extLst>
              <a:ext uri="{FF2B5EF4-FFF2-40B4-BE49-F238E27FC236}">
                <a16:creationId xmlns:a16="http://schemas.microsoft.com/office/drawing/2014/main" id="{C866E964-94A7-41B6-93DB-38220DD482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67ADD0-0884-4A4B-815E-89A7B6278F0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192334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>
            <a:extLst>
              <a:ext uri="{FF2B5EF4-FFF2-40B4-BE49-F238E27FC236}">
                <a16:creationId xmlns:a16="http://schemas.microsoft.com/office/drawing/2014/main" id="{16D3D883-5607-454D-923C-2F79EBB7DA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800FFE-C983-4E6F-806D-D9CD08C7AA29}" type="datetimeFigureOut">
              <a:rPr lang="ru-RU"/>
              <a:pPr>
                <a:defRPr/>
              </a:pPr>
              <a:t>11.01.2025</a:t>
            </a:fld>
            <a:endParaRPr lang="ru-RU"/>
          </a:p>
        </p:txBody>
      </p:sp>
      <p:sp>
        <p:nvSpPr>
          <p:cNvPr id="8" name="Нижний колонтитул 4">
            <a:extLst>
              <a:ext uri="{FF2B5EF4-FFF2-40B4-BE49-F238E27FC236}">
                <a16:creationId xmlns:a16="http://schemas.microsoft.com/office/drawing/2014/main" id="{3ED83674-6A05-470B-9169-F9BEFBFFF0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>
            <a:extLst>
              <a:ext uri="{FF2B5EF4-FFF2-40B4-BE49-F238E27FC236}">
                <a16:creationId xmlns:a16="http://schemas.microsoft.com/office/drawing/2014/main" id="{5F4E0ECC-FBFE-40A8-B7ED-218273DA87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1E9A5E-6BD6-42A9-8BC1-0CFD286C2866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0078195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>
            <a:extLst>
              <a:ext uri="{FF2B5EF4-FFF2-40B4-BE49-F238E27FC236}">
                <a16:creationId xmlns:a16="http://schemas.microsoft.com/office/drawing/2014/main" id="{BD34E77B-95C6-4937-B1E3-99B5AFBEF6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81023F-A2F0-4558-9E1E-1178F9151555}" type="datetimeFigureOut">
              <a:rPr lang="ru-RU"/>
              <a:pPr>
                <a:defRPr/>
              </a:pPr>
              <a:t>11.01.2025</a:t>
            </a:fld>
            <a:endParaRPr lang="ru-RU"/>
          </a:p>
        </p:txBody>
      </p:sp>
      <p:sp>
        <p:nvSpPr>
          <p:cNvPr id="4" name="Нижний колонтитул 4">
            <a:extLst>
              <a:ext uri="{FF2B5EF4-FFF2-40B4-BE49-F238E27FC236}">
                <a16:creationId xmlns:a16="http://schemas.microsoft.com/office/drawing/2014/main" id="{79077852-861B-4320-AF7C-6865ECE5E9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>
            <a:extLst>
              <a:ext uri="{FF2B5EF4-FFF2-40B4-BE49-F238E27FC236}">
                <a16:creationId xmlns:a16="http://schemas.microsoft.com/office/drawing/2014/main" id="{DFD01DA7-91FC-4F86-BED3-D3778CD942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988B79-A163-4344-B0F6-A809FFF0209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063081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>
            <a:extLst>
              <a:ext uri="{FF2B5EF4-FFF2-40B4-BE49-F238E27FC236}">
                <a16:creationId xmlns:a16="http://schemas.microsoft.com/office/drawing/2014/main" id="{82397C4A-C20F-4B0D-9E01-04023EE034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FFC37A-F96E-43AD-BD6A-235632EDE933}" type="datetimeFigureOut">
              <a:rPr lang="ru-RU"/>
              <a:pPr>
                <a:defRPr/>
              </a:pPr>
              <a:t>11.01.2025</a:t>
            </a:fld>
            <a:endParaRPr lang="ru-RU"/>
          </a:p>
        </p:txBody>
      </p:sp>
      <p:sp>
        <p:nvSpPr>
          <p:cNvPr id="3" name="Нижний колонтитул 4">
            <a:extLst>
              <a:ext uri="{FF2B5EF4-FFF2-40B4-BE49-F238E27FC236}">
                <a16:creationId xmlns:a16="http://schemas.microsoft.com/office/drawing/2014/main" id="{4F0D6902-9911-4F5A-A0F0-DEF516D9D3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>
            <a:extLst>
              <a:ext uri="{FF2B5EF4-FFF2-40B4-BE49-F238E27FC236}">
                <a16:creationId xmlns:a16="http://schemas.microsoft.com/office/drawing/2014/main" id="{4477BE2F-C40E-42D4-92CF-A3CE1D06A2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359870-5330-45FE-BAA2-9593B9C5398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2942410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>
            <a:extLst>
              <a:ext uri="{FF2B5EF4-FFF2-40B4-BE49-F238E27FC236}">
                <a16:creationId xmlns:a16="http://schemas.microsoft.com/office/drawing/2014/main" id="{0F1C9D78-C686-4F54-BFB7-3A50A48C4E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06FFD0-98BF-4DA4-A55C-94532D85FDF8}" type="datetimeFigureOut">
              <a:rPr lang="ru-RU"/>
              <a:pPr>
                <a:defRPr/>
              </a:pPr>
              <a:t>11.01.2025</a:t>
            </a:fld>
            <a:endParaRPr lang="ru-RU"/>
          </a:p>
        </p:txBody>
      </p:sp>
      <p:sp>
        <p:nvSpPr>
          <p:cNvPr id="6" name="Нижний колонтитул 4">
            <a:extLst>
              <a:ext uri="{FF2B5EF4-FFF2-40B4-BE49-F238E27FC236}">
                <a16:creationId xmlns:a16="http://schemas.microsoft.com/office/drawing/2014/main" id="{FC848F3C-F122-43F3-AC71-09560DE262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>
            <a:extLst>
              <a:ext uri="{FF2B5EF4-FFF2-40B4-BE49-F238E27FC236}">
                <a16:creationId xmlns:a16="http://schemas.microsoft.com/office/drawing/2014/main" id="{0E32A61E-D75C-4A1B-8783-0729A5FD1A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B188F0-BA53-4BD2-B5AA-063D6156944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7738546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>
            <a:extLst>
              <a:ext uri="{FF2B5EF4-FFF2-40B4-BE49-F238E27FC236}">
                <a16:creationId xmlns:a16="http://schemas.microsoft.com/office/drawing/2014/main" id="{3CF3A999-8032-4645-B6D9-A1B32C6555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214597-6092-4BCF-8B47-3CC7FC9AC626}" type="datetimeFigureOut">
              <a:rPr lang="ru-RU"/>
              <a:pPr>
                <a:defRPr/>
              </a:pPr>
              <a:t>11.01.2025</a:t>
            </a:fld>
            <a:endParaRPr lang="ru-RU"/>
          </a:p>
        </p:txBody>
      </p:sp>
      <p:sp>
        <p:nvSpPr>
          <p:cNvPr id="6" name="Нижний колонтитул 4">
            <a:extLst>
              <a:ext uri="{FF2B5EF4-FFF2-40B4-BE49-F238E27FC236}">
                <a16:creationId xmlns:a16="http://schemas.microsoft.com/office/drawing/2014/main" id="{588918B6-6F67-4276-B535-9290014E54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>
            <a:extLst>
              <a:ext uri="{FF2B5EF4-FFF2-40B4-BE49-F238E27FC236}">
                <a16:creationId xmlns:a16="http://schemas.microsoft.com/office/drawing/2014/main" id="{0D7F3507-6208-4638-AFCD-E2A4623F41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27AF9A-6CE8-42EF-A992-6FDA465C1E5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0330549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0E328AB-9643-4941-8001-34C2C8E3A7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1ABF69-10F9-404F-9CB8-3B0E2EB0B6EF}" type="datetimeFigureOut">
              <a:rPr lang="ru-RU"/>
              <a:pPr>
                <a:defRPr/>
              </a:pPr>
              <a:t>11.01.2025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9F5272D-A48A-4A93-B090-68DE522CA6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3B731CF-8627-4801-AA6B-2AF1C5DF9C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719256-4CDA-4A5D-BACB-2CA6B0E6394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7853090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07757" y="365125"/>
            <a:ext cx="1478756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71488" y="365125"/>
            <a:ext cx="4321969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0B2D5D0-7FD1-4952-8365-787C6AAF2F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BFCDED-AA7C-42FA-8038-CBF1A7B89BF3}" type="datetimeFigureOut">
              <a:rPr lang="ru-RU"/>
              <a:pPr>
                <a:defRPr/>
              </a:pPr>
              <a:t>11.01.2025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57D838D-B555-49DF-A594-326B01C284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35D2620-C4F5-4E88-9B2B-9D70AC281A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9948EE-598A-425E-A9F6-C6649288666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97397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>
            <a:extLst>
              <a:ext uri="{FF2B5EF4-FFF2-40B4-BE49-F238E27FC236}">
                <a16:creationId xmlns:a16="http://schemas.microsoft.com/office/drawing/2014/main" id="{6521A068-0AAD-4168-930A-B56FE7579A5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027" name="Текст 2">
            <a:extLst>
              <a:ext uri="{FF2B5EF4-FFF2-40B4-BE49-F238E27FC236}">
                <a16:creationId xmlns:a16="http://schemas.microsoft.com/office/drawing/2014/main" id="{BF998127-07FB-4632-849A-4F38C64A02C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B83961D-8899-47AB-BB44-07F9739AEA0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54E956F-3730-4BB1-A260-558C54FDEAE5}" type="datetimeFigureOut">
              <a:rPr lang="ru-RU"/>
              <a:pPr>
                <a:defRPr/>
              </a:pPr>
              <a:t>11.01.2025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152B0AC-CB17-4FE5-A233-AECB2EB19E5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C79EC01-4183-439D-A4F5-181DA72082B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9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7DF97BFD-6479-4856-93C7-C17D15C6A026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  <p:pic>
        <p:nvPicPr>
          <p:cNvPr id="1031" name="Рисунок 11">
            <a:extLst>
              <a:ext uri="{FF2B5EF4-FFF2-40B4-BE49-F238E27FC236}">
                <a16:creationId xmlns:a16="http://schemas.microsoft.com/office/drawing/2014/main" id="{01DA8D8A-C2F9-43F3-B4E8-DCA51B2C39E4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367" r="66248"/>
          <a:stretch>
            <a:fillRect/>
          </a:stretch>
        </p:blipFill>
        <p:spPr bwMode="auto">
          <a:xfrm>
            <a:off x="0" y="0"/>
            <a:ext cx="17367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2pPr>
      <a:lvl3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3pPr>
      <a:lvl4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4pPr>
      <a:lvl5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71450" indent="-171450" algn="l" defTabSz="685800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4">
            <a:extLst>
              <a:ext uri="{FF2B5EF4-FFF2-40B4-BE49-F238E27FC236}">
                <a16:creationId xmlns:a16="http://schemas.microsoft.com/office/drawing/2014/main" id="{CAB4488D-1BA1-428E-BB6A-5CA8781DC8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214313"/>
            <a:ext cx="8736012" cy="1052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</a:pPr>
            <a:r>
              <a:rPr lang="uk-UA" altLang="ru-RU" sz="20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Вінницький національний медичний університет імені М. І. Пирогова</a:t>
            </a:r>
          </a:p>
          <a:p>
            <a:pPr algn="ctr" eaLnBrk="1" hangingPunct="1">
              <a:lnSpc>
                <a:spcPct val="80000"/>
              </a:lnSpc>
            </a:pPr>
            <a:r>
              <a:rPr lang="uk-UA" altLang="ru-RU" sz="20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					</a:t>
            </a:r>
          </a:p>
          <a:p>
            <a:pPr algn="ctr" eaLnBrk="1" hangingPunct="1">
              <a:lnSpc>
                <a:spcPct val="80000"/>
              </a:lnSpc>
            </a:pPr>
            <a:r>
              <a:rPr lang="uk-UA" altLang="ru-RU" sz="20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Кафедра фармації</a:t>
            </a:r>
            <a:endParaRPr lang="ru-RU" altLang="ru-RU" sz="20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51" name="Прямоугольник 30">
            <a:extLst>
              <a:ext uri="{FF2B5EF4-FFF2-40B4-BE49-F238E27FC236}">
                <a16:creationId xmlns:a16="http://schemas.microsoft.com/office/drawing/2014/main" id="{44921DFF-1D7A-4341-918E-D6F14E06BF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94750" y="1895475"/>
            <a:ext cx="242906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uk-UA" altLang="ru-RU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курс за вибором</a:t>
            </a:r>
            <a:endParaRPr lang="en-US" altLang="ru-RU" sz="24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52" name="Подзаголовок 2">
            <a:extLst>
              <a:ext uri="{FF2B5EF4-FFF2-40B4-BE49-F238E27FC236}">
                <a16:creationId xmlns:a16="http://schemas.microsoft.com/office/drawing/2014/main" id="{CA4E3D09-1462-4C40-B428-7D0CCD7BED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7175" y="2357438"/>
            <a:ext cx="7262813" cy="1312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ts val="1000"/>
              </a:spcBef>
              <a:buClr>
                <a:srgbClr val="90C226"/>
              </a:buClr>
              <a:buSzPct val="80000"/>
              <a:buFont typeface="Wingdings 3" panose="05040102010807070707" pitchFamily="18" charset="2"/>
              <a:buNone/>
            </a:pPr>
            <a:endParaRPr lang="en-US" altLang="ru-RU">
              <a:solidFill>
                <a:srgbClr val="7F7F7F"/>
              </a:solidFill>
              <a:latin typeface="Trebuchet MS" panose="020B0603020202020204" pitchFamily="34" charset="0"/>
            </a:endParaRPr>
          </a:p>
        </p:txBody>
      </p:sp>
      <p:sp>
        <p:nvSpPr>
          <p:cNvPr id="2053" name="Прямоугольник 32">
            <a:extLst>
              <a:ext uri="{FF2B5EF4-FFF2-40B4-BE49-F238E27FC236}">
                <a16:creationId xmlns:a16="http://schemas.microsoft.com/office/drawing/2014/main" id="{6DDDFCFE-B859-4987-8A79-18718F21D4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2413" y="3932238"/>
            <a:ext cx="7129462" cy="17738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57200">
              <a:tabLst>
                <a:tab pos="2968625" algn="ctr"/>
                <a:tab pos="5940425" algn="r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457200">
              <a:tabLst>
                <a:tab pos="2968625" algn="ctr"/>
                <a:tab pos="5940425" algn="r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457200">
              <a:tabLst>
                <a:tab pos="2968625" algn="ctr"/>
                <a:tab pos="5940425" algn="r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457200">
              <a:tabLst>
                <a:tab pos="2968625" algn="ctr"/>
                <a:tab pos="5940425" algn="r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457200">
              <a:tabLst>
                <a:tab pos="2968625" algn="ctr"/>
                <a:tab pos="5940425" algn="r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2968625" algn="ctr"/>
                <a:tab pos="5940425" algn="r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2968625" algn="ctr"/>
                <a:tab pos="5940425" algn="r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2968625" algn="ctr"/>
                <a:tab pos="5940425" algn="r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2968625" algn="ctr"/>
                <a:tab pos="5940425" algn="r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uk-UA" altLang="ru-RU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підготовки фахівців другого (магістерського) рівня вищої освіти</a:t>
            </a:r>
            <a:endParaRPr lang="en-US" altLang="ru-RU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lnSpc>
                <a:spcPct val="130000"/>
              </a:lnSpc>
            </a:pPr>
            <a:r>
              <a:rPr lang="uk-UA" altLang="ru-RU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кваліфікації освітньої «Магістр фармації»</a:t>
            </a:r>
            <a:endParaRPr lang="en-US" altLang="ru-RU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lnSpc>
                <a:spcPct val="130000"/>
              </a:lnSpc>
            </a:pPr>
            <a:r>
              <a:rPr lang="uk-UA" altLang="ru-RU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кваліфікації професійної «Фармацевт»</a:t>
            </a:r>
            <a:endParaRPr lang="en-US" altLang="ru-RU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lnSpc>
                <a:spcPct val="130000"/>
              </a:lnSpc>
            </a:pPr>
            <a:r>
              <a:rPr lang="uk-UA" altLang="ru-RU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галузі знань 22 «Охорона здоров’я»</a:t>
            </a:r>
            <a:endParaRPr lang="en-US" altLang="ru-RU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lnSpc>
                <a:spcPct val="130000"/>
              </a:lnSpc>
            </a:pPr>
            <a:r>
              <a:rPr lang="uk-UA" altLang="ru-RU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спеціальності 226 «Фармація, промислова фармація»</a:t>
            </a:r>
            <a:endParaRPr lang="en-US" altLang="ru-RU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4" name="Picture 10">
            <a:extLst>
              <a:ext uri="{FF2B5EF4-FFF2-40B4-BE49-F238E27FC236}">
                <a16:creationId xmlns:a16="http://schemas.microsoft.com/office/drawing/2014/main" id="{5275799C-E4A1-4E52-B99F-9A57D84191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0950" y="957263"/>
            <a:ext cx="1050925" cy="1136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5" name="TextBox 35">
            <a:extLst>
              <a:ext uri="{FF2B5EF4-FFF2-40B4-BE49-F238E27FC236}">
                <a16:creationId xmlns:a16="http://schemas.microsoft.com/office/drawing/2014/main" id="{2DFDE478-A4C0-45D2-ADC8-79FE6CE5AC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9271" y="2498725"/>
            <a:ext cx="8476129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uk-UA" altLang="ru-RU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ДЕРЖАВНЕ РЕГУЛЮВАННЯ ТА КОНТРОЛЬ </a:t>
            </a:r>
            <a:endParaRPr lang="ru-RU" alt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r>
              <a:rPr lang="uk-UA" altLang="ru-RU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ФАРМАЦІЇ</a:t>
            </a:r>
            <a:endParaRPr lang="ru-RU" alt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3E92D900-BF0C-4C5F-B7B8-F72C7B922C0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62000"/>
            <a:ext cx="2468943" cy="190896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Box 5">
            <a:extLst>
              <a:ext uri="{FF2B5EF4-FFF2-40B4-BE49-F238E27FC236}">
                <a16:creationId xmlns:a16="http://schemas.microsoft.com/office/drawing/2014/main" id="{6185772A-DA7D-47B7-AD19-5C7858D73F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14463" y="82113"/>
            <a:ext cx="7289800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uk-UA" altLang="ru-RU" sz="2800" b="1" dirty="0">
                <a:solidFill>
                  <a:srgbClr val="2F5597"/>
                </a:solidFill>
              </a:rPr>
              <a:t>Курс за вибором </a:t>
            </a:r>
          </a:p>
          <a:p>
            <a:pPr algn="ctr" eaLnBrk="1" hangingPunct="1"/>
            <a:r>
              <a:rPr lang="uk-UA" altLang="ru-RU" sz="2800" b="1" dirty="0">
                <a:solidFill>
                  <a:srgbClr val="000000"/>
                </a:solidFill>
              </a:rPr>
              <a:t>«</a:t>
            </a:r>
            <a:r>
              <a:rPr lang="uk-UA" altLang="ru-RU" sz="2800" b="1" dirty="0">
                <a:solidFill>
                  <a:srgbClr val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Державне  регулювання та контроль </a:t>
            </a:r>
          </a:p>
          <a:p>
            <a:pPr algn="ctr" eaLnBrk="1" hangingPunct="1"/>
            <a:r>
              <a:rPr lang="uk-UA" altLang="ru-RU" sz="2800" b="1" dirty="0">
                <a:solidFill>
                  <a:srgbClr val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у фармації</a:t>
            </a:r>
            <a:r>
              <a:rPr lang="uk-UA" altLang="ru-RU" sz="2800" b="1" dirty="0">
                <a:solidFill>
                  <a:srgbClr val="000000"/>
                </a:solidFill>
              </a:rPr>
              <a:t>»</a:t>
            </a:r>
            <a:endParaRPr lang="ru-RU" altLang="ru-RU" sz="2800" b="1" dirty="0">
              <a:solidFill>
                <a:srgbClr val="000000"/>
              </a:solidFill>
            </a:endParaRPr>
          </a:p>
        </p:txBody>
      </p:sp>
      <p:sp>
        <p:nvSpPr>
          <p:cNvPr id="7" name="Объект 2">
            <a:extLst>
              <a:ext uri="{FF2B5EF4-FFF2-40B4-BE49-F238E27FC236}">
                <a16:creationId xmlns:a16="http://schemas.microsoft.com/office/drawing/2014/main" id="{A425FEBE-6901-4290-AAF2-1103E0DF996F}"/>
              </a:ext>
            </a:extLst>
          </p:cNvPr>
          <p:cNvSpPr txBox="1">
            <a:spLocks/>
          </p:cNvSpPr>
          <p:nvPr/>
        </p:nvSpPr>
        <p:spPr>
          <a:xfrm>
            <a:off x="1673254" y="1466413"/>
            <a:ext cx="6913563" cy="3908425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buClr>
                <a:srgbClr val="90C226"/>
              </a:buClr>
              <a:buFont typeface="Wingdings 3" charset="2"/>
              <a:buNone/>
              <a:defRPr/>
            </a:pPr>
            <a:r>
              <a:rPr lang="uk-UA" altLang="ru-RU" dirty="0">
                <a:solidFill>
                  <a:srgbClr val="002060"/>
                </a:solidFill>
              </a:rPr>
              <a:t>► </a:t>
            </a:r>
            <a:r>
              <a:rPr lang="uk-UA" alt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алежить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циклу дисциплін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професійно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-орієнтованої підготовки фахівців спеціальності 226 «Фармація, промислова фармація». </a:t>
            </a:r>
          </a:p>
          <a:p>
            <a:pPr marL="0" indent="0" algn="just" fontAlgn="auto">
              <a:buClr>
                <a:srgbClr val="90C226"/>
              </a:buClr>
              <a:buFont typeface="Wingdings 3" charset="2"/>
              <a:buNone/>
              <a:defRPr/>
            </a:pPr>
            <a:r>
              <a:rPr lang="uk-UA" alt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►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Дисципліна надає здобувачам вищої освіти базові знання щодо організаційно-правових та економічних механізмів державного регулювання фармацевтичної діяльності, порядку проведення державного контролю і нагляду у сфері фармацевтичної діяльності. </a:t>
            </a:r>
          </a:p>
          <a:p>
            <a:pPr marL="0" indent="0" algn="just" fontAlgn="auto">
              <a:buClr>
                <a:srgbClr val="90C226"/>
              </a:buClr>
              <a:buFont typeface="Wingdings 3" charset="2"/>
              <a:buNone/>
              <a:defRPr/>
            </a:pPr>
            <a:r>
              <a:rPr lang="uk-UA" alt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►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Дисципліна є важливою ланкою у формуванні профілю магістра фармації.</a:t>
            </a:r>
          </a:p>
          <a:p>
            <a:pPr marL="0" indent="0" algn="just" fontAlgn="auto">
              <a:buClr>
                <a:srgbClr val="90C226"/>
              </a:buClr>
              <a:buFont typeface="Wingdings 3" charset="2"/>
              <a:buNone/>
              <a:defRPr/>
            </a:pPr>
            <a:r>
              <a:rPr lang="uk-UA" alt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►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Дисципліна відноситься до елективних дисциплін.</a:t>
            </a:r>
          </a:p>
          <a:p>
            <a:pPr fontAlgn="auto">
              <a:buClr>
                <a:srgbClr val="90C226"/>
              </a:buClr>
              <a:defRPr/>
            </a:pPr>
            <a:endParaRPr lang="en-US" sz="2000" dirty="0">
              <a:solidFill>
                <a:sysClr val="windowText" lastClr="000000">
                  <a:lumMod val="75000"/>
                  <a:lumOff val="25000"/>
                </a:sysClr>
              </a:solidFill>
            </a:endParaRPr>
          </a:p>
          <a:p>
            <a:pPr fontAlgn="auto">
              <a:buClr>
                <a:srgbClr val="90C226"/>
              </a:buClr>
              <a:defRPr/>
            </a:pPr>
            <a:endParaRPr lang="en-US" dirty="0">
              <a:solidFill>
                <a:sysClr val="windowText" lastClr="000000">
                  <a:lumMod val="75000"/>
                  <a:lumOff val="25000"/>
                </a:sysClr>
              </a:solidFill>
              <a:latin typeface="Trebuchet MS" panose="020B0603020202020204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B9EE5DEF-B02D-49C2-965C-D3EE2E33DB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13577" y="4856161"/>
            <a:ext cx="2743438" cy="1810669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Box 3">
            <a:extLst>
              <a:ext uri="{FF2B5EF4-FFF2-40B4-BE49-F238E27FC236}">
                <a16:creationId xmlns:a16="http://schemas.microsoft.com/office/drawing/2014/main" id="{78B0DCDF-BA5E-46C2-A9ED-6EB5279FE5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5200" y="120927"/>
            <a:ext cx="8020050" cy="1385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uk-UA" altLang="ru-RU" sz="2800" b="1" dirty="0">
                <a:solidFill>
                  <a:srgbClr val="2F5597"/>
                </a:solidFill>
              </a:rPr>
              <a:t>Мета викладання курсу за вибором </a:t>
            </a:r>
          </a:p>
          <a:p>
            <a:pPr algn="ctr" eaLnBrk="1" hangingPunct="1"/>
            <a:r>
              <a:rPr lang="uk-UA" altLang="ru-RU" sz="2800" b="1" dirty="0"/>
              <a:t>«</a:t>
            </a:r>
            <a:r>
              <a:rPr lang="uk-UA" altLang="ru-RU" sz="2800" b="1" dirty="0">
                <a:ea typeface="Calibri" panose="020F0502020204030204" pitchFamily="34" charset="0"/>
                <a:cs typeface="Calibri" panose="020F0502020204030204" pitchFamily="34" charset="0"/>
              </a:rPr>
              <a:t>Державне  регулювання та контроль </a:t>
            </a:r>
          </a:p>
          <a:p>
            <a:pPr algn="ctr" eaLnBrk="1" hangingPunct="1"/>
            <a:r>
              <a:rPr lang="uk-UA" altLang="ru-RU" sz="2800" b="1" dirty="0">
                <a:ea typeface="Calibri" panose="020F0502020204030204" pitchFamily="34" charset="0"/>
                <a:cs typeface="Calibri" panose="020F0502020204030204" pitchFamily="34" charset="0"/>
              </a:rPr>
              <a:t>у фармації</a:t>
            </a:r>
            <a:r>
              <a:rPr lang="uk-UA" altLang="ru-RU" sz="2800" b="1" dirty="0"/>
              <a:t>»</a:t>
            </a:r>
            <a:endParaRPr lang="ru-RU" altLang="ru-RU" sz="2800" b="1" dirty="0"/>
          </a:p>
        </p:txBody>
      </p:sp>
      <p:sp>
        <p:nvSpPr>
          <p:cNvPr id="7" name="Oval 14">
            <a:extLst>
              <a:ext uri="{FF2B5EF4-FFF2-40B4-BE49-F238E27FC236}">
                <a16:creationId xmlns:a16="http://schemas.microsoft.com/office/drawing/2014/main" id="{CB35DD1F-E3D9-4439-8252-A236DFB6AB0D}"/>
              </a:ext>
            </a:extLst>
          </p:cNvPr>
          <p:cNvSpPr/>
          <p:nvPr/>
        </p:nvSpPr>
        <p:spPr>
          <a:xfrm>
            <a:off x="1857902" y="1675756"/>
            <a:ext cx="124785" cy="128275"/>
          </a:xfrm>
          <a:prstGeom prst="ellipse">
            <a:avLst/>
          </a:prstGeom>
          <a:solidFill>
            <a:srgbClr val="0070C0"/>
          </a:soli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kern="0">
              <a:solidFill>
                <a:srgbClr val="0070C0"/>
              </a:solidFill>
              <a:latin typeface="Palatino Linotype"/>
            </a:endParaRPr>
          </a:p>
        </p:txBody>
      </p:sp>
      <p:sp>
        <p:nvSpPr>
          <p:cNvPr id="4102" name="TextBox 8">
            <a:extLst>
              <a:ext uri="{FF2B5EF4-FFF2-40B4-BE49-F238E27FC236}">
                <a16:creationId xmlns:a16="http://schemas.microsoft.com/office/drawing/2014/main" id="{EA6F2B84-7CB2-42AD-93DA-FCE35879C6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66459" y="1506815"/>
            <a:ext cx="6610350" cy="383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spcBef>
                <a:spcPts val="1000"/>
              </a:spcBef>
              <a:buClr>
                <a:srgbClr val="90C226"/>
              </a:buClr>
              <a:buSzPct val="80000"/>
            </a:pPr>
            <a:r>
              <a:rPr lang="uk-UA" alt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Формування у здобувачів вищої освіти базових знань щодо соціально-економічних механізмів системи охорони здоров’я, інструментів держаного регулювання  діяльності підприємств фармацевтичної галузі. </a:t>
            </a:r>
          </a:p>
          <a:p>
            <a:pPr algn="just" eaLnBrk="1" hangingPunct="1">
              <a:spcBef>
                <a:spcPts val="1000"/>
              </a:spcBef>
              <a:buClr>
                <a:srgbClr val="90C226"/>
              </a:buClr>
              <a:buSzPct val="80000"/>
            </a:pPr>
            <a:r>
              <a:rPr lang="uk-UA" alt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Набуття системних знань щодо правових, економічних і організаційних питань управлінської діяльності з урахуванням нормативно-правового забезпечення та міжнародних стандартів.</a:t>
            </a:r>
          </a:p>
          <a:p>
            <a:pPr algn="just" eaLnBrk="1" hangingPunct="1">
              <a:spcBef>
                <a:spcPts val="1000"/>
              </a:spcBef>
              <a:buClr>
                <a:srgbClr val="90C226"/>
              </a:buClr>
              <a:buSzPct val="80000"/>
            </a:pPr>
            <a:r>
              <a:rPr lang="ru-RU" alt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Засвоєння теоретичних основ державного контролю у сфері фармацевтичної діяльності.</a:t>
            </a:r>
            <a:endParaRPr lang="uk-UA" altLang="ru-RU" sz="20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>
              <a:spcBef>
                <a:spcPts val="1000"/>
              </a:spcBef>
              <a:buClr>
                <a:srgbClr val="90C226"/>
              </a:buClr>
              <a:buSzPct val="80000"/>
            </a:pPr>
            <a:endParaRPr lang="uk-UA" altLang="ru-RU" dirty="0"/>
          </a:p>
        </p:txBody>
      </p:sp>
      <p:sp>
        <p:nvSpPr>
          <p:cNvPr id="10" name="Oval 14">
            <a:extLst>
              <a:ext uri="{FF2B5EF4-FFF2-40B4-BE49-F238E27FC236}">
                <a16:creationId xmlns:a16="http://schemas.microsoft.com/office/drawing/2014/main" id="{D4519D46-0705-41CF-A6F3-5A9CC41C4FB0}"/>
              </a:ext>
            </a:extLst>
          </p:cNvPr>
          <p:cNvSpPr/>
          <p:nvPr/>
        </p:nvSpPr>
        <p:spPr>
          <a:xfrm>
            <a:off x="1857902" y="3012116"/>
            <a:ext cx="124785" cy="128275"/>
          </a:xfrm>
          <a:prstGeom prst="ellipse">
            <a:avLst/>
          </a:prstGeom>
          <a:solidFill>
            <a:srgbClr val="0070C0"/>
          </a:soli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kern="0">
              <a:solidFill>
                <a:srgbClr val="0070C0"/>
              </a:solidFill>
              <a:latin typeface="Palatino Linotype"/>
            </a:endParaRPr>
          </a:p>
        </p:txBody>
      </p:sp>
      <p:sp>
        <p:nvSpPr>
          <p:cNvPr id="12" name="Oval 14">
            <a:extLst>
              <a:ext uri="{FF2B5EF4-FFF2-40B4-BE49-F238E27FC236}">
                <a16:creationId xmlns:a16="http://schemas.microsoft.com/office/drawing/2014/main" id="{EA2F09D1-1F9B-43A3-95E9-730848B04DDE}"/>
              </a:ext>
            </a:extLst>
          </p:cNvPr>
          <p:cNvSpPr/>
          <p:nvPr/>
        </p:nvSpPr>
        <p:spPr>
          <a:xfrm>
            <a:off x="1857902" y="4348476"/>
            <a:ext cx="124785" cy="128275"/>
          </a:xfrm>
          <a:prstGeom prst="ellipse">
            <a:avLst/>
          </a:prstGeom>
          <a:solidFill>
            <a:srgbClr val="0070C0"/>
          </a:soli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kern="0">
              <a:solidFill>
                <a:srgbClr val="0070C0"/>
              </a:solidFill>
              <a:latin typeface="Palatino Linotype"/>
            </a:endParaRP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589B4A0C-BB9B-4158-8888-47545636DE25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688210" y="4840448"/>
            <a:ext cx="3297040" cy="20175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26793DE-3631-4AC7-B854-26F71637D0C8}"/>
              </a:ext>
            </a:extLst>
          </p:cNvPr>
          <p:cNvSpPr txBox="1"/>
          <p:nvPr/>
        </p:nvSpPr>
        <p:spPr>
          <a:xfrm>
            <a:off x="1753052" y="79652"/>
            <a:ext cx="6778625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600" b="1" dirty="0">
                <a:solidFill>
                  <a:schemeClr val="accent5">
                    <a:lumMod val="75000"/>
                  </a:schemeClr>
                </a:solidFill>
                <a:latin typeface="+mn-lt"/>
              </a:rPr>
              <a:t>Основними завданнями курсу є</a:t>
            </a:r>
            <a:endParaRPr lang="ru-RU" sz="3600" b="1" dirty="0">
              <a:solidFill>
                <a:schemeClr val="accent5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5123" name="TextBox 5">
            <a:extLst>
              <a:ext uri="{FF2B5EF4-FFF2-40B4-BE49-F238E27FC236}">
                <a16:creationId xmlns:a16="http://schemas.microsoft.com/office/drawing/2014/main" id="{2228808B-9B6C-449D-9DA3-9ABF8697EE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3574" y="725764"/>
            <a:ext cx="7164315" cy="44091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15000"/>
              </a:lnSpc>
              <a:spcAft>
                <a:spcPts val="1000"/>
              </a:spcAft>
            </a:pPr>
            <a:r>
              <a:rPr lang="uk-UA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формування професійних знань, умінь та важливих професійних навичок ЗВО щодо: </a:t>
            </a:r>
            <a:endParaRPr lang="en-US" alt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>
              <a:lnSpc>
                <a:spcPct val="115000"/>
              </a:lnSpc>
              <a:spcAft>
                <a:spcPts val="1000"/>
              </a:spcAft>
            </a:pPr>
            <a:r>
              <a:rPr lang="uk-UA" alt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► </a:t>
            </a:r>
            <a:r>
              <a:rPr lang="uk-UA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використання сучасних підходів до управління діяльністю фармацевтичних підприємств; </a:t>
            </a:r>
          </a:p>
          <a:p>
            <a:pPr algn="just" eaLnBrk="1" hangingPunct="1">
              <a:lnSpc>
                <a:spcPct val="115000"/>
              </a:lnSpc>
              <a:spcAft>
                <a:spcPts val="1000"/>
              </a:spcAft>
            </a:pPr>
            <a:r>
              <a:rPr lang="uk-UA" alt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►</a:t>
            </a:r>
            <a:r>
              <a:rPr lang="uk-UA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вивчення нормативно-правової бази щодо регулювання діяльності  фармацевтичних підприємств; </a:t>
            </a:r>
          </a:p>
          <a:p>
            <a:pPr algn="just" eaLnBrk="1" hangingPunct="1">
              <a:lnSpc>
                <a:spcPct val="115000"/>
              </a:lnSpc>
              <a:spcAft>
                <a:spcPts val="1000"/>
              </a:spcAft>
            </a:pPr>
            <a:r>
              <a:rPr lang="uk-UA" alt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► </a:t>
            </a:r>
            <a:r>
              <a:rPr lang="uk-UA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вивчення порядку здійснення державного контролю та нагляду за роботою суб'єктів господарської діяльності з питань забезпечення якості лікарських засобів у процесі їх виготовлення, роздрібної та оптової торгівлі.</a:t>
            </a:r>
          </a:p>
          <a:p>
            <a:pPr algn="just" eaLnBrk="1" hangingPunct="1">
              <a:lnSpc>
                <a:spcPct val="115000"/>
              </a:lnSpc>
              <a:spcAft>
                <a:spcPts val="1000"/>
              </a:spcAft>
            </a:pPr>
            <a:r>
              <a:rPr lang="uk-UA" alt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► </a:t>
            </a:r>
            <a:r>
              <a:rPr lang="uk-UA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вивчення системи державного фінансового контролю та аудиторської діяльності в Україні.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789547FA-19A4-47AF-82E0-6AAAC1D287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59709" y="4764946"/>
            <a:ext cx="3548180" cy="2093053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64D67D5-74BA-4284-80B9-561D8099B3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7582" y="5075339"/>
            <a:ext cx="2357306" cy="17312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B695583-02D6-4ECB-8873-B76A1308B5B3}"/>
              </a:ext>
            </a:extLst>
          </p:cNvPr>
          <p:cNvSpPr txBox="1"/>
          <p:nvPr/>
        </p:nvSpPr>
        <p:spPr>
          <a:xfrm>
            <a:off x="2029284" y="119213"/>
            <a:ext cx="5397500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600" b="1" dirty="0">
                <a:solidFill>
                  <a:schemeClr val="accent5">
                    <a:lumMod val="75000"/>
                  </a:schemeClr>
                </a:solidFill>
                <a:latin typeface="+mn-lt"/>
              </a:rPr>
              <a:t>Переваги курсу </a:t>
            </a: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F04F2E61-59FF-4BF2-BB8F-D81C56CA5AD2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622002" cy="11937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2C9BFBF-8E41-4E2C-B140-90663CA358D1}"/>
              </a:ext>
            </a:extLst>
          </p:cNvPr>
          <p:cNvSpPr txBox="1"/>
          <p:nvPr/>
        </p:nvSpPr>
        <p:spPr>
          <a:xfrm>
            <a:off x="1593908" y="843385"/>
            <a:ext cx="7239698" cy="37796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uk-UA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Даний курс забезпечить формування у 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здобувача вищої освіти</a:t>
            </a:r>
            <a:r>
              <a:rPr lang="uk-UA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теоретичних основ та набуття системних знань щодо:</a:t>
            </a:r>
            <a:endParaRPr lang="ru-RU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uk-UA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організаційної структури фармацевтичної галузі;</a:t>
            </a:r>
            <a:endParaRPr lang="ru-RU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uk-UA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соціально-економічних механізмів державного регулювання фармацевтичної діяльності (кредитування, страхування, оподаткування, ціноутворення);</a:t>
            </a:r>
            <a:endParaRPr lang="ru-RU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uk-UA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економічних інструментів регулювання зовнішньоекономічної діяльності;</a:t>
            </a:r>
            <a:endParaRPr lang="ru-RU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uk-UA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системи державного контролю з питань забезпечення якості лікарських засобів, порядку проведення перевірок та нагляду у сфері фармацевтичної діяльності, оскарження рішень контролюючих органів.</a:t>
            </a:r>
            <a:endParaRPr lang="ru-RU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uk-UA" sz="1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AF7B460-8600-4C1B-9448-33AA57277C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2002" y="4496499"/>
            <a:ext cx="3461726" cy="21475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E96FF656-B6CE-49A3-A564-A50A98DE60F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7068" y="4496499"/>
            <a:ext cx="3246539" cy="21475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Box 2">
            <a:extLst>
              <a:ext uri="{FF2B5EF4-FFF2-40B4-BE49-F238E27FC236}">
                <a16:creationId xmlns:a16="http://schemas.microsoft.com/office/drawing/2014/main" id="{8B0525E8-1739-4CA0-B6C1-7D7B706951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8685" y="104775"/>
            <a:ext cx="618966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uk-UA" altLang="ru-RU" sz="3200" b="1" dirty="0">
                <a:solidFill>
                  <a:srgbClr val="002060"/>
                </a:solidFill>
              </a:rPr>
              <a:t>Методи навчання</a:t>
            </a:r>
            <a:endParaRPr lang="ru-RU" altLang="ru-RU" sz="3200" b="1" dirty="0">
              <a:solidFill>
                <a:srgbClr val="00206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5634D1D-71AA-4FAB-A8CE-C887297829C1}"/>
              </a:ext>
            </a:extLst>
          </p:cNvPr>
          <p:cNvSpPr txBox="1"/>
          <p:nvPr/>
        </p:nvSpPr>
        <p:spPr>
          <a:xfrm>
            <a:off x="1719742" y="706831"/>
            <a:ext cx="7180977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defTabSz="45720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словесний (розповідь, пояснення, бесіда);</a:t>
            </a:r>
          </a:p>
          <a:p>
            <a:pPr marL="342900" indent="-342900" defTabSz="45720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uk-UA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Пояснювально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-демонстраційний (мультимедійні лекції з елементами аудіо супроводу);</a:t>
            </a:r>
          </a:p>
          <a:p>
            <a:pPr marL="342900" indent="-342900" defTabSz="45720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наочний (показ управлінської, фінансової звітності, дозвільних документів аптечного підприємства);</a:t>
            </a:r>
          </a:p>
          <a:p>
            <a:pPr marL="342900" indent="-342900" defTabSz="45720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індуктивний  (узагальнення результатів спостережень);</a:t>
            </a:r>
          </a:p>
          <a:p>
            <a:pPr marL="342900" indent="-342900" defTabSz="45720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uk-UA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</a:t>
            </a:r>
            <a:r>
              <a:rPr lang="uk-UA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нтерактивні методи (дискусія із запрошенням фахівців, брейнстормінг, ділова (рольова) гра, тренінги, майстер-класи);</a:t>
            </a:r>
          </a:p>
          <a:p>
            <a:pPr marL="342900" marR="0" lvl="0" indent="-34290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uk-UA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практичні методи (робота з нормативно-правовою базою, з документами управлінського,  бухгалтерського обліку та звітністю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uk-UA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аптечного підприємства).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A1E91A0-4B1A-4B46-B743-3C274A04138C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519956" y="4311941"/>
            <a:ext cx="3483410" cy="23698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009317D-2C20-4DF8-A5BE-8CD97FCFAA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9497" y="4311941"/>
            <a:ext cx="3150065" cy="23468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Box 2">
            <a:extLst>
              <a:ext uri="{FF2B5EF4-FFF2-40B4-BE49-F238E27FC236}">
                <a16:creationId xmlns:a16="http://schemas.microsoft.com/office/drawing/2014/main" id="{9882201E-5968-4890-BEC1-5C84B8A975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49363" y="130175"/>
            <a:ext cx="751681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uk-UA" altLang="ru-RU" sz="3200" b="1">
                <a:solidFill>
                  <a:srgbClr val="002060"/>
                </a:solidFill>
              </a:rPr>
              <a:t>Матеріально-технічне забезпечення</a:t>
            </a:r>
            <a:endParaRPr lang="ru-RU" altLang="ru-RU" sz="3200" b="1">
              <a:solidFill>
                <a:srgbClr val="00206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7CF9715-F237-4E9D-9620-7FEFBA1E294A}"/>
              </a:ext>
            </a:extLst>
          </p:cNvPr>
          <p:cNvSpPr txBox="1"/>
          <p:nvPr/>
        </p:nvSpPr>
        <p:spPr>
          <a:xfrm>
            <a:off x="1459683" y="873125"/>
            <a:ext cx="7424257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проведення навчального процесу кафедра фармації  має відповідне матеріально-технічне забезпечення: </a:t>
            </a:r>
          </a:p>
          <a:p>
            <a:pPr marL="285750" indent="-285750" algn="just" defTabSz="45720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обладнані навчальні кімнати, комп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ютери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підключені до мережі інтернет, ноутбуки, мультимедійні проектори, ксерокс, принтери;</a:t>
            </a:r>
          </a:p>
          <a:p>
            <a:pPr marL="285750" indent="-285750" algn="just" defTabSz="45720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атеріали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презентацій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лекцій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аудіосупроводом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285750" indent="-285750" algn="just" defTabSz="45720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методичні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рекомендації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практичних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занять та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самостійної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роботи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студентів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285750" indent="-285750" algn="just" defTabSz="45720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перелік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теоретичних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питань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підсумкового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контролю;</a:t>
            </a:r>
          </a:p>
          <a:p>
            <a:pPr marL="285750" indent="-285750" algn="just" defTabSz="45720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тестові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285750" indent="-285750" algn="just" defTabSz="45720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uk-UA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итуаційні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задачі.</a:t>
            </a:r>
            <a:endParaRPr lang="ru-RU" sz="2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F9BCEE6-6A53-41DD-923A-98B90432CD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9939" y="3770706"/>
            <a:ext cx="4613944" cy="2957119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FEB6474-694E-4B52-976B-0599E26655B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225" y="857250"/>
            <a:ext cx="7579519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25878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94DDCE8-EA5A-4C0C-8B60-B4A642565A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89484" y="-346472"/>
            <a:ext cx="5143500" cy="7550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32100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9A01591-DFFA-4B43-A735-273174A7A0B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188" y="857250"/>
            <a:ext cx="8258175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70881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86C6262-97CE-4105-9BE0-055002A9AF9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619" y="857250"/>
            <a:ext cx="8472488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99565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07F3B991-736F-4A77-AF93-39F592792CA5}"/>
              </a:ext>
            </a:extLst>
          </p:cNvPr>
          <p:cNvSpPr txBox="1"/>
          <p:nvPr/>
        </p:nvSpPr>
        <p:spPr>
          <a:xfrm>
            <a:off x="2029908" y="327790"/>
            <a:ext cx="7122253" cy="512088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uk-UA" alt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Вивчення курсу за вибором </a:t>
            </a:r>
          </a:p>
          <a:p>
            <a:pPr marL="0" marR="0" lvl="0" indent="0" algn="ctr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uk-UA" alt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«Державне  регулювання та контроль у фармації»</a:t>
            </a:r>
            <a:r>
              <a:rPr lang="uk-UA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eaLnBrk="1" hangingPunct="1">
              <a:lnSpc>
                <a:spcPct val="150000"/>
              </a:lnSpc>
              <a:defRPr/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максимально наблизить Вас до професійної діяльності, забезпечить для Вас важливі практичні навички </a:t>
            </a:r>
            <a:r>
              <a:rPr lang="uk-UA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у сфері організації фармацевтичного забезпечення населення,</a:t>
            </a:r>
            <a:r>
              <a:rPr lang="uk-UA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організації  адміністративної, торговельно - фінансової діяльності аптек, механізмів та методів державного регулювання у фармацевтичній галузі, управлінських та організаційно-економічних питань, державного контролю та нагляду у фармації, оволодіння сучасними принципами фармацевтичного підприємництва, нормативно-правової бази</a:t>
            </a:r>
            <a:r>
              <a:rPr lang="uk-UA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 як наслідок забезпечить Вашу конкурентоспроможність на ринку праці, як спеціаліста!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DBAF9AC-592B-4C76-B66B-6E3D0AE446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75" y="75501"/>
            <a:ext cx="1961032" cy="26060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0DFFD034-2683-4005-AC20-2683BA892619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17542" y="2268353"/>
            <a:ext cx="6362392" cy="418278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A205907-19FB-4E72-877E-AD2E4D5873ED}"/>
              </a:ext>
            </a:extLst>
          </p:cNvPr>
          <p:cNvSpPr txBox="1"/>
          <p:nvPr/>
        </p:nvSpPr>
        <p:spPr>
          <a:xfrm>
            <a:off x="880844" y="335777"/>
            <a:ext cx="8112154" cy="27131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base">
              <a:spcAft>
                <a:spcPts val="0"/>
              </a:spcAft>
            </a:pPr>
            <a:r>
              <a:rPr lang="uk-UA" sz="2800" b="1" kern="1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ОБИРАЙТЕ КУРС </a:t>
            </a:r>
            <a:endParaRPr lang="ru-RU" sz="28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base">
              <a:spcAft>
                <a:spcPts val="0"/>
              </a:spcAft>
            </a:pPr>
            <a:r>
              <a:rPr lang="uk-UA" sz="2800" b="1" kern="1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«Державне  регулювання та контроль у фармації» </a:t>
            </a:r>
          </a:p>
          <a:p>
            <a:pPr algn="ctr" fontAlgn="base">
              <a:spcAft>
                <a:spcPts val="0"/>
              </a:spcAft>
            </a:pPr>
            <a:r>
              <a:rPr lang="uk-UA" sz="2800" b="1" kern="1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РОЗКРИЙТЕ СВІЙ ПОТЕНЦІАЛ РАЗОМ З НАМИ!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8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527</TotalTime>
  <Words>604</Words>
  <Application>Microsoft Office PowerPoint</Application>
  <PresentationFormat>Экран (4:3)</PresentationFormat>
  <Paragraphs>59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21" baseType="lpstr">
      <vt:lpstr>Arial</vt:lpstr>
      <vt:lpstr>Calibri</vt:lpstr>
      <vt:lpstr>Calibri Light</vt:lpstr>
      <vt:lpstr>Palatino Linotype</vt:lpstr>
      <vt:lpstr>Times New Roman</vt:lpstr>
      <vt:lpstr>Trebuchet MS</vt:lpstr>
      <vt:lpstr>Wingdings 3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User9</dc:creator>
  <cp:lastModifiedBy>Олеся Балицкая</cp:lastModifiedBy>
  <cp:revision>6</cp:revision>
  <dcterms:created xsi:type="dcterms:W3CDTF">2014-11-21T11:00:06Z</dcterms:created>
  <dcterms:modified xsi:type="dcterms:W3CDTF">2025-01-11T18:30:32Z</dcterms:modified>
</cp:coreProperties>
</file>