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4" r:id="rId11"/>
    <p:sldId id="283" r:id="rId1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-297" y="-50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7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76C07-1816-43D3-9A9E-5E7E8FED3525}" type="datetimeFigureOut">
              <a:rPr lang="ru-RU"/>
              <a:pPr>
                <a:defRPr/>
              </a:pPr>
              <a:t>13.03.2026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B310A-946E-494E-9DA0-053DDC407C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879B9D-3E83-422D-9D40-9A15C30D5896}" type="datetimeFigureOut">
              <a:rPr lang="ru-RU"/>
              <a:pPr>
                <a:defRPr/>
              </a:pPr>
              <a:t>13.03.2026</a:t>
            </a:fld>
            <a:endParaRPr lang="ru-RU"/>
          </a:p>
        </p:txBody>
      </p:sp>
      <p:sp>
        <p:nvSpPr>
          <p:cNvPr id="10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FD7ACF-DFC9-40C5-AE62-3A72E7746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ransition spd="slow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2"/>
          <p:cNvSpPr>
            <a:spLocks noGrp="1"/>
          </p:cNvSpPr>
          <p:nvPr>
            <p:ph type="subTitle" idx="4294967295"/>
          </p:nvPr>
        </p:nvSpPr>
        <p:spPr>
          <a:xfrm>
            <a:off x="304800" y="447675"/>
            <a:ext cx="11480800" cy="6038850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ВІННИЦЬКИЙ НАЦІОНАЛЬНИЙ МЕДИЧНИЙ УНІВЕРСИТЕТ </a:t>
            </a:r>
            <a:br>
              <a:rPr lang="uk-UA" sz="2000" b="1" smtClean="0">
                <a:latin typeface="Calibri" pitchFamily="34" charset="0"/>
              </a:rPr>
            </a:br>
            <a:r>
              <a:rPr lang="uk-UA" sz="2000" b="1" smtClean="0">
                <a:latin typeface="Calibri" pitchFamily="34" charset="0"/>
              </a:rPr>
              <a:t>ІМ. М.І. ПИРОГОВА</a:t>
            </a:r>
          </a:p>
          <a:p>
            <a:pPr marL="0" indent="0" algn="ctr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КАФЕДРА ФІЛОСОФІЇ ТА СУСПІЛЬНИХ НАУК</a:t>
            </a:r>
          </a:p>
          <a:p>
            <a:pPr marL="0" indent="0" algn="ctr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Секція суспільних наук</a:t>
            </a:r>
          </a:p>
          <a:p>
            <a:pPr marL="0" indent="0" algn="ctr">
              <a:buFont typeface="Arial" charset="0"/>
              <a:buNone/>
            </a:pPr>
            <a:endParaRPr lang="uk-UA" b="1" smtClean="0">
              <a:latin typeface="Calibri" pitchFamily="34" charset="0"/>
            </a:endParaRPr>
          </a:p>
          <a:p>
            <a:pPr marL="0" indent="0" algn="ctr">
              <a:buFont typeface="Arial" charset="0"/>
              <a:buNone/>
            </a:pPr>
            <a:r>
              <a:rPr lang="uk-UA" b="1" smtClean="0">
                <a:latin typeface="Calibri" pitchFamily="34" charset="0"/>
              </a:rPr>
              <a:t>Вибіркова дисципліна</a:t>
            </a:r>
          </a:p>
          <a:p>
            <a:pPr marL="0" indent="0" algn="ctr">
              <a:buFont typeface="Arial" charset="0"/>
              <a:buNone/>
            </a:pPr>
            <a:r>
              <a:rPr lang="uk-UA" b="1" smtClean="0">
                <a:latin typeface="Calibri" pitchFamily="34" charset="0"/>
              </a:rPr>
              <a:t> </a:t>
            </a:r>
            <a:endParaRPr lang="uk-UA" b="1" i="1" smtClean="0">
              <a:latin typeface="Calibri" pitchFamily="34" charset="0"/>
            </a:endParaRPr>
          </a:p>
          <a:p>
            <a:pPr marL="0" indent="0" algn="ctr">
              <a:buFont typeface="Arial" charset="0"/>
              <a:buNone/>
            </a:pPr>
            <a:r>
              <a:rPr lang="uk-UA" sz="5400" b="1" i="1" smtClean="0">
                <a:latin typeface="Calibri" pitchFamily="34" charset="0"/>
              </a:rPr>
              <a:t>“Медицина та мистецтво”</a:t>
            </a:r>
          </a:p>
          <a:p>
            <a:pPr marL="0" indent="0" algn="ctr">
              <a:buFont typeface="Arial" charset="0"/>
              <a:buNone/>
            </a:pPr>
            <a:endParaRPr lang="uk-UA" b="1" smtClean="0">
              <a:latin typeface="Calibri" pitchFamily="34" charset="0"/>
            </a:endParaRPr>
          </a:p>
          <a:p>
            <a:pPr marL="0" indent="0" algn="ctr">
              <a:buFont typeface="Arial" charset="0"/>
              <a:buNone/>
            </a:pPr>
            <a:r>
              <a:rPr lang="uk-UA" b="1" smtClean="0">
                <a:latin typeface="Calibri" pitchFamily="34" charset="0"/>
              </a:rPr>
              <a:t>для студентів 1 курсу</a:t>
            </a:r>
            <a:r>
              <a:rPr lang="ru-RU" smtClean="0">
                <a:latin typeface="Calibri" pitchFamily="34" charset="0"/>
              </a:rPr>
              <a:t>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75825" y="469900"/>
            <a:ext cx="176371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2"/>
          <p:cNvSpPr>
            <a:spLocks noGrp="1"/>
          </p:cNvSpPr>
          <p:nvPr>
            <p:ph type="body" idx="4294967295"/>
          </p:nvPr>
        </p:nvSpPr>
        <p:spPr>
          <a:xfrm>
            <a:off x="795338" y="469900"/>
            <a:ext cx="10915650" cy="6388100"/>
          </a:xfrm>
        </p:spPr>
        <p:txBody>
          <a:bodyPr/>
          <a:lstStyle/>
          <a:p>
            <a:pPr algn="ctr">
              <a:lnSpc>
                <a:spcPct val="70000"/>
              </a:lnSpc>
              <a:buFont typeface="Arial" charset="0"/>
              <a:buNone/>
            </a:pPr>
            <a:r>
              <a:rPr lang="uk-UA" b="1" u="sng" smtClean="0"/>
              <a:t>АКТУАЛЬНІСТЬ</a:t>
            </a:r>
          </a:p>
          <a:p>
            <a:pPr>
              <a:lnSpc>
                <a:spcPct val="60000"/>
              </a:lnSpc>
              <a:buFont typeface="Arial" charset="0"/>
              <a:buNone/>
            </a:pPr>
            <a:r>
              <a:rPr lang="uk-UA" sz="1800" b="1" smtClean="0"/>
              <a:t>Можливості мистецтва багатогранні. Мистецтво формує інтелектуальні та моральні якості, </a:t>
            </a:r>
          </a:p>
          <a:p>
            <a:pPr>
              <a:lnSpc>
                <a:spcPct val="60000"/>
              </a:lnSpc>
              <a:buFont typeface="Arial" charset="0"/>
              <a:buNone/>
            </a:pPr>
            <a:r>
              <a:rPr lang="uk-UA" sz="1800" b="1" smtClean="0"/>
              <a:t>стимулює творчі здібності, сприяє успішній соціалізації. Мистецтво лікує.</a:t>
            </a:r>
          </a:p>
          <a:p>
            <a:pPr algn="ctr">
              <a:lnSpc>
                <a:spcPct val="70000"/>
              </a:lnSpc>
              <a:buFont typeface="Arial" charset="0"/>
              <a:buNone/>
            </a:pPr>
            <a:r>
              <a:rPr lang="uk-UA" b="1" u="sng" smtClean="0"/>
              <a:t>Мета:</a:t>
            </a:r>
          </a:p>
          <a:p>
            <a:pPr>
              <a:buFont typeface="Arial" charset="0"/>
              <a:buNone/>
            </a:pPr>
            <a:r>
              <a:rPr lang="uk-UA" sz="1800" b="1" smtClean="0"/>
              <a:t>	роз’яснення взаємодії медицини і мистецтва через єднання інтелектуальної і творчої діяльності людини; здобуття загального системного бачення розвитку медицини у том числі і при сприянні жанрів художньої культури; формування у слухачів вміння бачити й розуміти людину (пацієнта) як особистість через твори художньої культури, завдяки творам художньої культури сприяти формуванню здорового суспільства.</a:t>
            </a:r>
          </a:p>
          <a:p>
            <a:pPr algn="ctr">
              <a:lnSpc>
                <a:spcPct val="70000"/>
              </a:lnSpc>
              <a:buFont typeface="Arial" charset="0"/>
              <a:buNone/>
            </a:pPr>
            <a:r>
              <a:rPr lang="uk-UA" b="1" u="sng" smtClean="0"/>
              <a:t>Основні завдання:</a:t>
            </a:r>
            <a:r>
              <a:rPr lang="uk-UA" sz="1800" b="1" smtClean="0"/>
              <a:t>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підготувати медичного фахівця, здатного розуміти медицину як частину загальнолюдського культурного процесу і застосовувати досягнення світової художньої культури у лікувальному процесі;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сприяти розумінню перспектив розвитку культури та мистецтва, як одного з шляхів формування психологічно здорового суспільства;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активізувати вміння розуміти і тлумачити твори художньої культури; </a:t>
            </a:r>
          </a:p>
          <a:p>
            <a:pPr>
              <a:lnSpc>
                <a:spcPct val="80000"/>
              </a:lnSpc>
            </a:pPr>
            <a:r>
              <a:rPr lang="uk-UA" sz="1800" b="1" smtClean="0"/>
              <a:t>особистісний художньо-естетичний розвиток студентів, формування світоглядних орієнтацій і компетенцій у сфері художньої культури, виховання потреби у творчій самореалізації та духовному самовдосконаленні в процесі опанування цінностями культурно-мистецької спадщини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2"/>
          <p:cNvSpPr>
            <a:spLocks noGrp="1"/>
          </p:cNvSpPr>
          <p:nvPr>
            <p:ph type="body" idx="4294967295"/>
          </p:nvPr>
        </p:nvSpPr>
        <p:spPr>
          <a:xfrm>
            <a:off x="1946275" y="447675"/>
            <a:ext cx="8686800" cy="60960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uk-UA" altLang="ko-KR" sz="4800" b="1" smtClean="0">
                <a:latin typeface="Calibri" pitchFamily="34" charset="0"/>
              </a:rPr>
              <a:t>ОРІЄНТОВНИЙ  ПЛАН  КУРСУ</a:t>
            </a:r>
            <a:r>
              <a:rPr lang="uk-UA" altLang="ko-KR" smtClean="0">
                <a:latin typeface="Calibri" pitchFamily="34" charset="0"/>
              </a:rPr>
              <a:t> </a:t>
            </a:r>
            <a:endParaRPr lang="uk-UA" altLang="ja-JP" sz="3600" b="1" smtClean="0">
              <a:latin typeface="Calibri" pitchFamily="34" charset="0"/>
              <a:ea typeface="游ゴシック" pitchFamily="34" charset="-128"/>
            </a:endParaRPr>
          </a:p>
          <a:p>
            <a:pPr>
              <a:lnSpc>
                <a:spcPct val="110000"/>
              </a:lnSpc>
              <a:buFont typeface="Arial" charset="0"/>
              <a:buNone/>
            </a:pPr>
            <a:endParaRPr lang="uk-UA" altLang="ko-KR" sz="1200" b="1" smtClean="0">
              <a:latin typeface="Calibri" pitchFamily="34" charset="0"/>
            </a:endParaRP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altLang="ko-KR" b="1" smtClean="0">
                <a:ea typeface="맑은 고딕" pitchFamily="34" charset="-127"/>
              </a:rPr>
              <a:t>Тема 1. Медична символ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ка</a:t>
            </a:r>
            <a:r>
              <a:rPr lang="uk-UA" altLang="ko-KR" sz="3200" smtClean="0">
                <a:ea typeface="맑은 고딕" pitchFamily="34" charset="-127"/>
              </a:rPr>
              <a:t>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altLang="ko-KR" b="1" smtClean="0">
                <a:ea typeface="맑은 고딕" pitchFamily="34" charset="-127"/>
              </a:rPr>
              <a:t>Тема 2. Образотворче мистецтво 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 медицина</a:t>
            </a:r>
            <a:r>
              <a:rPr lang="uk-UA" altLang="ko-KR" smtClean="0">
                <a:ea typeface="맑은 고딕" pitchFamily="34" charset="-127"/>
              </a:rPr>
              <a:t>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3. </a:t>
            </a:r>
            <a:r>
              <a:rPr lang="uk-UA" altLang="ko-KR" b="1" smtClean="0">
                <a:ea typeface="맑은 고딕" pitchFamily="34" charset="-127"/>
              </a:rPr>
              <a:t>Монументальне мистецтво </a:t>
            </a:r>
            <a:endParaRPr lang="uk-UA" altLang="ko-KR" b="1" smtClean="0"/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altLang="ko-KR" b="1" smtClean="0"/>
              <a:t>              </a:t>
            </a:r>
            <a:r>
              <a:rPr lang="uk-UA" altLang="ko-KR" b="1" smtClean="0">
                <a:ea typeface="맑은 고딕" pitchFamily="34" charset="-127"/>
              </a:rPr>
              <a:t>та його медичне в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дображення</a:t>
            </a:r>
            <a:r>
              <a:rPr lang="uk-UA" altLang="ko-KR" smtClean="0">
                <a:ea typeface="맑은 고딕" pitchFamily="34" charset="-127"/>
              </a:rPr>
              <a:t> </a:t>
            </a:r>
            <a:endParaRPr lang="uk-UA" b="1" smtClean="0"/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4. Медицина та світ музики і театру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5. </a:t>
            </a:r>
            <a:r>
              <a:rPr lang="uk-UA" altLang="ko-KR" b="1" smtClean="0">
                <a:ea typeface="맑은 고딕" pitchFamily="34" charset="-127"/>
              </a:rPr>
              <a:t>Образ л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каря у к</a:t>
            </a:r>
            <a:r>
              <a:rPr lang="uk-UA" altLang="ko-KR" b="1" smtClean="0"/>
              <a:t>і</a:t>
            </a:r>
            <a:r>
              <a:rPr lang="uk-UA" altLang="ko-KR" b="1" smtClean="0">
                <a:ea typeface="맑은 고딕" pitchFamily="34" charset="-127"/>
              </a:rPr>
              <a:t>номистецтв</a:t>
            </a:r>
            <a:r>
              <a:rPr lang="uk-UA" altLang="ko-KR" b="1" smtClean="0"/>
              <a:t>і</a:t>
            </a:r>
            <a:r>
              <a:rPr lang="uk-UA" altLang="ko-KR" sz="3200" smtClean="0">
                <a:ea typeface="맑은 고딕" pitchFamily="34" charset="-127"/>
              </a:rPr>
              <a:t>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6. Медицина та художня література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uk-UA" b="1" smtClean="0"/>
              <a:t>Тема 7. Арт-терапія</a:t>
            </a:r>
          </a:p>
          <a:p>
            <a:pPr>
              <a:buFont typeface="Arial" charset="0"/>
              <a:buNone/>
            </a:pPr>
            <a:endParaRPr lang="uk-UA" smtClean="0"/>
          </a:p>
          <a:p>
            <a:pPr>
              <a:buFont typeface="Arial" charset="0"/>
              <a:buNone/>
            </a:pPr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/>
          </p:cNvSpPr>
          <p:nvPr>
            <p:ph type="title" idx="4294967295"/>
          </p:nvPr>
        </p:nvSpPr>
        <p:spPr>
          <a:xfrm>
            <a:off x="174625" y="465138"/>
            <a:ext cx="11785600" cy="1506537"/>
          </a:xfrm>
        </p:spPr>
        <p:txBody>
          <a:bodyPr/>
          <a:lstStyle/>
          <a:p>
            <a:pPr algn="ctr"/>
            <a:r>
              <a:rPr lang="uk-UA" sz="4000" b="1" smtClean="0"/>
              <a:t>Ви дізнаєтесь про:</a:t>
            </a:r>
            <a:br>
              <a:rPr lang="uk-UA" sz="4000" b="1" smtClean="0"/>
            </a:br>
            <a:r>
              <a:rPr lang="uk-UA" sz="4000" b="1" smtClean="0"/>
              <a:t>медиків-живописців</a:t>
            </a:r>
            <a:r>
              <a:rPr lang="ru-RU" sz="4000" b="1" smtClean="0"/>
              <a:t> </a:t>
            </a:r>
            <a:br>
              <a:rPr lang="ru-RU" sz="4000" b="1" smtClean="0"/>
            </a:br>
            <a:r>
              <a:rPr lang="ru-RU" b="1" smtClean="0"/>
              <a:t> </a:t>
            </a:r>
            <a:r>
              <a:rPr lang="ru-RU" sz="2400" smtClean="0"/>
              <a:t>(</a:t>
            </a:r>
            <a:r>
              <a:rPr lang="uk-UA" sz="2400" smtClean="0"/>
              <a:t>Леонардо до Вінчі, Поль Гаше, Жорж-Олександр Шикото та ін.)</a:t>
            </a:r>
            <a:r>
              <a:rPr lang="ru-RU" smtClean="0">
                <a:latin typeface="Calibri Light" pitchFamily="34" charset="0"/>
              </a:rPr>
              <a:t> </a:t>
            </a:r>
            <a:endParaRPr lang="uk-UA" smtClean="0">
              <a:latin typeface="Calibri Light" pitchFamily="34" charset="0"/>
            </a:endParaRPr>
          </a:p>
        </p:txBody>
      </p:sp>
      <p:pic>
        <p:nvPicPr>
          <p:cNvPr id="6146" name="Picture 7" descr="Le pionnier de la radiologie était aussi un artiste | Le magazine des  enchè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48625" y="2190750"/>
            <a:ext cx="3376613" cy="442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8" descr="Леонардо да Винчи — Википед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1075" y="2119313"/>
            <a:ext cx="2852738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9" descr="Portrait of Dr. Gache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52900" y="2181225"/>
            <a:ext cx="3619500" cy="444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/>
          </p:cNvSpPr>
          <p:nvPr>
            <p:ph type="title" idx="4294967295"/>
          </p:nvPr>
        </p:nvSpPr>
        <p:spPr>
          <a:xfrm>
            <a:off x="434975" y="455613"/>
            <a:ext cx="11223625" cy="1925637"/>
          </a:xfrm>
        </p:spPr>
        <p:txBody>
          <a:bodyPr/>
          <a:lstStyle/>
          <a:p>
            <a:pPr algn="ctr"/>
            <a:r>
              <a:rPr lang="uk-UA" sz="3600" b="1" smtClean="0"/>
              <a:t>Ви дізнаєтесь про:</a:t>
            </a:r>
            <a:br>
              <a:rPr lang="uk-UA" sz="3600" b="1" smtClean="0"/>
            </a:br>
            <a:r>
              <a:rPr lang="uk-UA" sz="3600" b="1" smtClean="0"/>
              <a:t> медиків в літературному житті України і світу</a:t>
            </a:r>
            <a:br>
              <a:rPr lang="uk-UA" sz="3600" b="1" smtClean="0"/>
            </a:br>
            <a:r>
              <a:rPr lang="uk-UA" smtClean="0"/>
              <a:t> </a:t>
            </a:r>
            <a:r>
              <a:rPr lang="uk-UA" sz="2400" smtClean="0"/>
              <a:t>(Юрій Котермак Дрогобич, Модест Левицький, </a:t>
            </a:r>
            <a:br>
              <a:rPr lang="uk-UA" sz="2400" smtClean="0"/>
            </a:br>
            <a:r>
              <a:rPr lang="uk-UA" sz="2400" smtClean="0"/>
              <a:t>Микола Амосов, Артур Конан Дойль та інші)</a:t>
            </a:r>
            <a:r>
              <a:rPr lang="uk-UA" smtClean="0">
                <a:latin typeface="Calibri Light" pitchFamily="34" charset="0"/>
              </a:rPr>
              <a:t> </a:t>
            </a:r>
          </a:p>
        </p:txBody>
      </p:sp>
      <p:pic>
        <p:nvPicPr>
          <p:cNvPr id="7170" name="Picture 10" descr="Juriy_Kotermak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2644775"/>
            <a:ext cx="2549525" cy="3651250"/>
          </a:xfrm>
        </p:spPr>
      </p:pic>
      <p:pic>
        <p:nvPicPr>
          <p:cNvPr id="7171" name="Picture 9" descr="Мистика стиля Михаила Булгакова - Литературная Росс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5938" y="2901950"/>
            <a:ext cx="2913062" cy="382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10" descr="Чехов, Антон Павлович — Википед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3775" y="2593975"/>
            <a:ext cx="2924175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1" descr="Артур Конан Дойл: биограф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04313" y="3108325"/>
            <a:ext cx="279400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Объект 2"/>
          <p:cNvSpPr>
            <a:spLocks noGrp="1"/>
          </p:cNvSpPr>
          <p:nvPr>
            <p:ph sz="quarter" idx="4294967295"/>
          </p:nvPr>
        </p:nvSpPr>
        <p:spPr>
          <a:xfrm>
            <a:off x="1511300" y="209550"/>
            <a:ext cx="9763125" cy="914400"/>
          </a:xfrm>
        </p:spPr>
        <p:txBody>
          <a:bodyPr anchor="ctr"/>
          <a:lstStyle/>
          <a:p>
            <a:pPr marL="273050" indent="-255588" algn="ctr">
              <a:buFont typeface="Arial" charset="0"/>
              <a:buNone/>
            </a:pPr>
            <a:r>
              <a:rPr lang="uk-UA" altLang="ko-KR" sz="4400" b="1" smtClean="0"/>
              <a:t>Образ  лікаря  у живописі  та</a:t>
            </a:r>
            <a:r>
              <a:rPr lang="uk-UA" altLang="ko-KR" sz="2000" b="1" smtClean="0">
                <a:latin typeface="Calibri" pitchFamily="34" charset="0"/>
              </a:rPr>
              <a:t>  </a:t>
            </a:r>
            <a:r>
              <a:rPr lang="uk-UA" altLang="ko-KR" sz="4400" b="1" smtClean="0"/>
              <a:t>кіно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4294967295"/>
          </p:nvPr>
        </p:nvSpPr>
        <p:spPr>
          <a:xfrm>
            <a:off x="1609725" y="6165850"/>
            <a:ext cx="4511675" cy="692150"/>
          </a:xfrm>
        </p:spPr>
        <p:txBody>
          <a:bodyPr anchor="ctr">
            <a:normAutofit/>
          </a:bodyPr>
          <a:lstStyle/>
          <a:p>
            <a:pPr marL="17463" indent="0">
              <a:buFont typeface="Arial" charset="0"/>
              <a:buNone/>
              <a:defRPr/>
            </a:pPr>
            <a:r>
              <a:rPr lang="ru-RU" sz="1600" smtClean="0">
                <a:latin typeface="+mn-lt"/>
              </a:rPr>
              <a:t>«Перед уколом» Норманн Роквелл</a:t>
            </a:r>
            <a:r>
              <a:rPr lang="ru-RU" sz="2400" smtClean="0">
                <a:latin typeface="+mn-lt"/>
              </a:rPr>
              <a:t> </a:t>
            </a:r>
            <a:endParaRPr lang="ru-RU" sz="2400" smtClean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pic>
        <p:nvPicPr>
          <p:cNvPr id="8195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5450" y="1609725"/>
            <a:ext cx="4248150" cy="471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Замещающее содержимое 4" descr="Без названия (4)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1576388"/>
            <a:ext cx="3397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8"/>
          <p:cNvSpPr>
            <a:spLocks noChangeArrowheads="1"/>
          </p:cNvSpPr>
          <p:nvPr/>
        </p:nvSpPr>
        <p:spPr bwMode="auto">
          <a:xfrm>
            <a:off x="176213" y="1201738"/>
            <a:ext cx="30194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uk-UA" b="1" i="1"/>
              <a:t>наприклад</a:t>
            </a:r>
            <a:r>
              <a:rPr lang="uk-UA" b="1"/>
              <a:t>, Лікарі та діти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33425" y="6170613"/>
            <a:ext cx="4819650" cy="687387"/>
          </a:xfrm>
        </p:spPr>
        <p:txBody>
          <a:bodyPr lIns="45720" rIns="45720"/>
          <a:lstStyle/>
          <a:p>
            <a:r>
              <a:rPr lang="ru-RU" sz="1800" smtClean="0"/>
              <a:t>Рембрандт </a:t>
            </a:r>
            <a:br>
              <a:rPr lang="ru-RU" sz="1800" smtClean="0"/>
            </a:br>
            <a:r>
              <a:rPr lang="uk-UA" sz="1800" smtClean="0"/>
              <a:t>“</a:t>
            </a:r>
            <a:r>
              <a:rPr lang="ru-RU" sz="1800" smtClean="0"/>
              <a:t>Урок анатомии доктора </a:t>
            </a:r>
            <a:r>
              <a:rPr lang="uk-UA" sz="1800" smtClean="0"/>
              <a:t>Тульпа</a:t>
            </a:r>
            <a:r>
              <a:rPr lang="ru-RU" sz="1800" smtClean="0"/>
              <a:t>»,1632</a:t>
            </a:r>
            <a:endParaRPr lang="uk-UA" sz="1800" smtClean="0"/>
          </a:p>
        </p:txBody>
      </p:sp>
      <p:sp>
        <p:nvSpPr>
          <p:cNvPr id="9218" name="Rectangle 3"/>
          <p:cNvSpPr>
            <a:spLocks noGrp="1"/>
          </p:cNvSpPr>
          <p:nvPr>
            <p:ph type="body" idx="4294967295"/>
          </p:nvPr>
        </p:nvSpPr>
        <p:spPr>
          <a:xfrm>
            <a:off x="1108075" y="342900"/>
            <a:ext cx="10814050" cy="990600"/>
          </a:xfrm>
        </p:spPr>
        <p:txBody>
          <a:bodyPr/>
          <a:lstStyle/>
          <a:p>
            <a:pPr marL="609600" indent="-609600" algn="ctr">
              <a:buFont typeface="Arial" charset="0"/>
              <a:buNone/>
            </a:pPr>
            <a:r>
              <a:rPr lang="uk-UA" altLang="ko-KR" sz="3200" smtClean="0"/>
              <a:t>Ми розглянемо</a:t>
            </a:r>
            <a:r>
              <a:rPr lang="uk-UA" altLang="ko-KR" sz="3200" b="1" smtClean="0"/>
              <a:t> медичну тематику </a:t>
            </a:r>
          </a:p>
          <a:p>
            <a:pPr marL="609600" indent="-609600" algn="ctr">
              <a:buFont typeface="Arial" charset="0"/>
              <a:buNone/>
            </a:pPr>
            <a:r>
              <a:rPr lang="uk-UA" altLang="ko-KR" sz="3200" smtClean="0"/>
              <a:t>у творчості митців різних епох та сучасному мистецтві:</a:t>
            </a:r>
            <a:r>
              <a:rPr lang="uk-UA" altLang="ko-KR" b="1" smtClean="0"/>
              <a:t> </a:t>
            </a:r>
          </a:p>
          <a:p>
            <a:pPr marL="609600" indent="-609600" algn="ctr">
              <a:buFont typeface="Arial" charset="0"/>
              <a:buNone/>
            </a:pPr>
            <a:endParaRPr lang="uk-UA" altLang="ko-KR" sz="1200" b="1" smtClean="0"/>
          </a:p>
          <a:p>
            <a:pPr marL="609600" indent="-609600">
              <a:buFont typeface="Arial" charset="0"/>
              <a:buNone/>
            </a:pPr>
            <a:r>
              <a:rPr lang="uk-UA" altLang="ko-KR" sz="2400" b="1" smtClean="0"/>
              <a:t>1. Анатомія </a:t>
            </a:r>
            <a:r>
              <a:rPr lang="uk-UA" altLang="ko-KR" sz="2400" smtClean="0"/>
              <a:t>(серія робіт з анатомічних класів; у сучасному мистецтві);</a:t>
            </a:r>
            <a:endParaRPr lang="uk-UA" sz="2400" smtClean="0"/>
          </a:p>
        </p:txBody>
      </p: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6477000" y="2266950"/>
            <a:ext cx="52784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/>
              <a:t>«Космічний магніт» (Мандрівний скелет), 28 м. </a:t>
            </a:r>
          </a:p>
          <a:p>
            <a:r>
              <a:rPr lang="uk-UA"/>
              <a:t>Джино Де Домінісіс, 1990 </a:t>
            </a:r>
          </a:p>
        </p:txBody>
      </p:sp>
      <p:pic>
        <p:nvPicPr>
          <p:cNvPr id="9220" name="Содержимое 3" descr="Рембрандт Урок анатомии доктора Тюльп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0" y="2343150"/>
            <a:ext cx="515620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2" descr="Гигантский скелет Calamita Cosm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9825" y="2922588"/>
            <a:ext cx="5070475" cy="379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/>
          </p:cNvSpPr>
          <p:nvPr>
            <p:ph type="title" idx="4294967295"/>
          </p:nvPr>
        </p:nvSpPr>
        <p:spPr>
          <a:xfrm>
            <a:off x="3409950" y="152400"/>
            <a:ext cx="6746875" cy="1143000"/>
          </a:xfrm>
        </p:spPr>
        <p:txBody>
          <a:bodyPr/>
          <a:lstStyle/>
          <a:p>
            <a:pPr algn="ctr"/>
            <a:r>
              <a:rPr lang="uk-UA" sz="3600" smtClean="0"/>
              <a:t>2. Які </a:t>
            </a:r>
            <a:r>
              <a:rPr lang="uk-UA" sz="3600" b="1" smtClean="0"/>
              <a:t>медичні символи</a:t>
            </a:r>
            <a:r>
              <a:rPr lang="uk-UA" sz="3600" smtClean="0"/>
              <a:t> </a:t>
            </a:r>
            <a:br>
              <a:rPr lang="uk-UA" sz="3600" smtClean="0"/>
            </a:br>
            <a:r>
              <a:rPr lang="uk-UA" sz="3600" smtClean="0"/>
              <a:t>      зашифровані на картинах:</a:t>
            </a:r>
            <a:r>
              <a:rPr lang="uk-UA" sz="3600" smtClean="0">
                <a:latin typeface="Calibri Light" pitchFamily="34" charset="0"/>
              </a:rPr>
              <a:t> </a:t>
            </a:r>
          </a:p>
        </p:txBody>
      </p:sp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8737600" y="2057400"/>
            <a:ext cx="32512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ko-KR" b="1"/>
              <a:t>Ванітас </a:t>
            </a:r>
          </a:p>
          <a:p>
            <a:r>
              <a:rPr lang="uk-UA" altLang="ko-KR"/>
              <a:t>(лат. </a:t>
            </a:r>
            <a:r>
              <a:rPr lang="uk-UA" altLang="ko-KR" i="1"/>
              <a:t>vanitas</a:t>
            </a:r>
            <a:r>
              <a:rPr lang="uk-UA" altLang="ko-KR"/>
              <a:t>, букв. — «марнота, марнославство») </a:t>
            </a:r>
          </a:p>
          <a:p>
            <a:r>
              <a:rPr lang="uk-UA" altLang="ko-KR"/>
              <a:t>— жанр живопису епохи бароко, </a:t>
            </a:r>
          </a:p>
          <a:p>
            <a:r>
              <a:rPr lang="uk-UA" altLang="ko-KR"/>
              <a:t>алегоричний натюрморт, композиційним центром якого традиційно є людський череп</a:t>
            </a:r>
            <a:endParaRPr lang="uk-UA"/>
          </a:p>
        </p:txBody>
      </p:sp>
      <p:pic>
        <p:nvPicPr>
          <p:cNvPr id="10243" name="Picture 5" descr="Файл:Vanitas-Still Life, Oosterwijck.jpg — Википед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3100" y="1428750"/>
            <a:ext cx="6477000" cy="513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pPr algn="ctr"/>
            <a:r>
              <a:rPr lang="uk-UA" b="1" smtClean="0"/>
              <a:t>3. Хвороби та епідемії </a:t>
            </a:r>
            <a:br>
              <a:rPr lang="uk-UA" b="1" smtClean="0"/>
            </a:br>
            <a:r>
              <a:rPr lang="uk-UA" sz="3200" smtClean="0"/>
              <a:t>в поглядах різних епох</a:t>
            </a:r>
          </a:p>
        </p:txBody>
      </p:sp>
      <p:sp>
        <p:nvSpPr>
          <p:cNvPr id="11266" name="Rectangle 3"/>
          <p:cNvSpPr>
            <a:spLocks noGrp="1"/>
          </p:cNvSpPr>
          <p:nvPr>
            <p:ph type="body" idx="4294967295"/>
          </p:nvPr>
        </p:nvSpPr>
        <p:spPr>
          <a:xfrm>
            <a:off x="936625" y="5953125"/>
            <a:ext cx="5584825" cy="715963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uk-UA" sz="2000" smtClean="0"/>
              <a:t>Тріумф смерті.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uk-UA" sz="2000" smtClean="0"/>
              <a:t>Пітер Брейгель Старший, 1562</a:t>
            </a:r>
          </a:p>
        </p:txBody>
      </p:sp>
      <p:pic>
        <p:nvPicPr>
          <p:cNvPr id="11267" name="Picture 6" descr="Триумф смерти. Питер Брейге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850" y="1439863"/>
            <a:ext cx="6359525" cy="451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8" descr="640px-Chole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69163" y="1409700"/>
            <a:ext cx="3589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6"/>
          <p:cNvSpPr>
            <a:spLocks noChangeArrowheads="1"/>
          </p:cNvSpPr>
          <p:nvPr/>
        </p:nvSpPr>
        <p:spPr bwMode="auto">
          <a:xfrm>
            <a:off x="10968038" y="6284913"/>
            <a:ext cx="692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/>
              <a:t>1912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/>
          </p:cNvSpPr>
          <p:nvPr>
            <p:ph type="body" idx="4294967295"/>
          </p:nvPr>
        </p:nvSpPr>
        <p:spPr>
          <a:xfrm>
            <a:off x="698500" y="1600200"/>
            <a:ext cx="11296650" cy="5114925"/>
          </a:xfrm>
        </p:spPr>
        <p:txBody>
          <a:bodyPr/>
          <a:lstStyle/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Вплив живописного образу на психосоматичний стан людини.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Діагноз по картині: що бачать медики на картинах відомих художників.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Професійні та психічні хвороби митців (живописців, музикантів, танцівників).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Історія медичних технологій та інструментів, відображена у живописі.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Художня фотографія для медицини.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Тіло людини як арт-об’єкт.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Психоделічне мистецтво.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Музика, яка лікує.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Сучасна архітектура медичних установ. Біоніка.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Вшанування</a:t>
            </a:r>
            <a:r>
              <a:rPr lang="uk-UA" altLang="ko-KR" sz="2400" b="1" smtClean="0"/>
              <a:t> </a:t>
            </a:r>
            <a:r>
              <a:rPr lang="uk-UA" altLang="ko-KR" sz="2400" b="1" smtClean="0">
                <a:latin typeface="Calibri" pitchFamily="34" charset="0"/>
                <a:cs typeface="Calibri" pitchFamily="34" charset="0"/>
              </a:rPr>
              <a:t>медик</a:t>
            </a:r>
            <a:r>
              <a:rPr lang="uk-UA" altLang="ko-KR" sz="2400" b="1" smtClean="0">
                <a:latin typeface="Calibri" pitchFamily="34" charset="0"/>
              </a:rPr>
              <a:t>ів: нагороди, мистецькі акції, графіті, пам’ятники та ін.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Фактор соціальної реклами у дизайні медичного плакату. </a:t>
            </a:r>
            <a:endParaRPr lang="uk-UA" altLang="ko-KR" sz="2400" smtClean="0">
              <a:latin typeface="Calibri" pitchFamily="34" charset="0"/>
            </a:endParaRPr>
          </a:p>
          <a:p>
            <a:pPr marL="609600" indent="-609600">
              <a:lnSpc>
                <a:spcPct val="70000"/>
              </a:lnSpc>
              <a:buFont typeface="Arial" charset="0"/>
              <a:buAutoNum type="arabicPeriod"/>
            </a:pPr>
            <a:r>
              <a:rPr lang="uk-UA" altLang="ko-KR" sz="2400" b="1" smtClean="0">
                <a:latin typeface="Calibri" pitchFamily="34" charset="0"/>
              </a:rPr>
              <a:t>Вплив художньої культури на розвиток медичного обслуговування населення. </a:t>
            </a:r>
            <a:endParaRPr lang="uk-UA" altLang="ko-KR" sz="1000" smtClean="0">
              <a:latin typeface="Calibri" pitchFamily="34" charset="0"/>
              <a:ea typeface="맑은 고딕" pitchFamily="34" charset="-127"/>
            </a:endParaRPr>
          </a:p>
          <a:p>
            <a:pPr marL="609600" indent="-609600">
              <a:lnSpc>
                <a:spcPct val="70000"/>
              </a:lnSpc>
              <a:buFontTx/>
              <a:buAutoNum type="arabicPeriod"/>
            </a:pPr>
            <a:endParaRPr lang="uk-UA" sz="1000" smtClean="0">
              <a:latin typeface="Calibri" pitchFamily="34" charset="0"/>
            </a:endParaRPr>
          </a:p>
        </p:txBody>
      </p:sp>
      <p:sp>
        <p:nvSpPr>
          <p:cNvPr id="12290" name="Заголовок 3"/>
          <p:cNvSpPr>
            <a:spLocks noGrp="1"/>
          </p:cNvSpPr>
          <p:nvPr>
            <p:ph type="title" idx="4294967295"/>
          </p:nvPr>
        </p:nvSpPr>
        <p:spPr>
          <a:xfrm>
            <a:off x="771525" y="269875"/>
            <a:ext cx="10877550" cy="1325563"/>
          </a:xfrm>
        </p:spPr>
        <p:txBody>
          <a:bodyPr/>
          <a:lstStyle/>
          <a:p>
            <a:pPr algn="ctr"/>
            <a:r>
              <a:rPr lang="uk-UA" sz="3200" b="1" smtClean="0"/>
              <a:t>У форматі обговорення пропонуються </a:t>
            </a:r>
            <a:br>
              <a:rPr lang="uk-UA" sz="3200" b="1" smtClean="0"/>
            </a:br>
            <a:r>
              <a:rPr lang="uk-UA" sz="3200" b="1" smtClean="0"/>
              <a:t>також наступні питання:</a:t>
            </a:r>
            <a:endParaRPr lang="ru-RU" sz="3200" b="1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/>
          </p:cNvSpPr>
          <p:nvPr>
            <p:ph type="title" idx="4294967295"/>
          </p:nvPr>
        </p:nvSpPr>
        <p:spPr>
          <a:xfrm>
            <a:off x="1257300" y="276225"/>
            <a:ext cx="4949825" cy="1143000"/>
          </a:xfrm>
        </p:spPr>
        <p:txBody>
          <a:bodyPr/>
          <a:lstStyle/>
          <a:p>
            <a:r>
              <a:rPr lang="uk-UA" sz="6000" b="1" smtClean="0"/>
              <a:t>Арт-терапія</a:t>
            </a:r>
          </a:p>
        </p:txBody>
      </p:sp>
      <p:sp>
        <p:nvSpPr>
          <p:cNvPr id="13314" name="Rectangle 3"/>
          <p:cNvSpPr>
            <a:spLocks noGrp="1"/>
          </p:cNvSpPr>
          <p:nvPr>
            <p:ph type="body" idx="4294967295"/>
          </p:nvPr>
        </p:nvSpPr>
        <p:spPr>
          <a:xfrm>
            <a:off x="1047750" y="1552575"/>
            <a:ext cx="3060700" cy="5181600"/>
          </a:xfrm>
        </p:spPr>
        <p:txBody>
          <a:bodyPr/>
          <a:lstStyle/>
          <a:p>
            <a:pPr>
              <a:lnSpc>
                <a:spcPct val="70000"/>
              </a:lnSpc>
              <a:buFont typeface="Arial" charset="0"/>
              <a:buNone/>
            </a:pPr>
            <a:r>
              <a:rPr lang="uk-UA" sz="2000" b="1" smtClean="0"/>
              <a:t>Види: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Музикотерапія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Танцювальна 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Казкотерапія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Психодрама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Пісочна 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Кольоротерапія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Костюмотерапія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Маскотерапія</a:t>
            </a:r>
            <a:r>
              <a:rPr lang="ru-RU" sz="2000" smtClean="0"/>
              <a:t> </a:t>
            </a:r>
            <a:endParaRPr lang="uk-UA" sz="2000" smtClean="0"/>
          </a:p>
          <a:p>
            <a:pPr>
              <a:lnSpc>
                <a:spcPct val="80000"/>
              </a:lnSpc>
            </a:pPr>
            <a:r>
              <a:rPr lang="uk-UA" sz="2000" smtClean="0"/>
              <a:t>Фототерапія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Лялькотерапія 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Орігамі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Колаж</a:t>
            </a:r>
          </a:p>
          <a:p>
            <a:pPr>
              <a:lnSpc>
                <a:spcPct val="80000"/>
              </a:lnSpc>
            </a:pPr>
            <a:r>
              <a:rPr lang="uk-UA" sz="2000" smtClean="0"/>
              <a:t>Ліплення</a:t>
            </a:r>
            <a:r>
              <a:rPr lang="uk-UA" sz="2000" smtClean="0">
                <a:latin typeface="Calibri" pitchFamily="34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6590" y="155882"/>
            <a:ext cx="3361336" cy="2520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6924" y="1757343"/>
            <a:ext cx="2005458" cy="2276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17986" y="2565419"/>
            <a:ext cx="4106131" cy="2170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8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18613" y="4200525"/>
            <a:ext cx="22161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6" descr="9f68958bab03494d3dc35f5da52cb68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24350" y="4714875"/>
            <a:ext cx="32004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Рисунок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00" y="247650"/>
            <a:ext cx="1827213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436</Words>
  <Application>Microsoft Office PowerPoint</Application>
  <PresentationFormat>Произвольный</PresentationFormat>
  <Paragraphs>78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游ゴシック</vt:lpstr>
      <vt:lpstr>맑은 고딕</vt:lpstr>
      <vt:lpstr>Calibri Light</vt:lpstr>
      <vt:lpstr>Тема Office</vt:lpstr>
      <vt:lpstr>Тема Office</vt:lpstr>
      <vt:lpstr>Слайд 1</vt:lpstr>
      <vt:lpstr>Слайд 2</vt:lpstr>
      <vt:lpstr>Слайд 3</vt:lpstr>
      <vt:lpstr>Ви дізнаєтесь про: медиків-живописців   (Леонардо до Вінчі, Поль Гаше, Жорж-Олександр Шикото та ін.) </vt:lpstr>
      <vt:lpstr>Ви дізнаєтесь про:  медиків в літературному житті України і світу  (Юрій Котермак Дрогобич, Модест Левицький,  Микола Амосов, Артур Конан Дойль та інші) </vt:lpstr>
      <vt:lpstr>Слайд 6</vt:lpstr>
      <vt:lpstr>Рембрандт  “Урок анатомии доктора Тульпа»,1632</vt:lpstr>
      <vt:lpstr>2. Які медичні символи        зашифровані на картинах: </vt:lpstr>
      <vt:lpstr>3. Хвороби та епідемії  в поглядах різних епох</vt:lpstr>
      <vt:lpstr>У форматі обговорення пропонуються  також наступні питання:</vt:lpstr>
      <vt:lpstr>Арт-терапія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Пользователь Windows</cp:lastModifiedBy>
  <cp:revision>21</cp:revision>
  <dcterms:created xsi:type="dcterms:W3CDTF">2021-04-14T06:18:01Z</dcterms:created>
  <dcterms:modified xsi:type="dcterms:W3CDTF">2026-03-13T14:15:14Z</dcterms:modified>
</cp:coreProperties>
</file>