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96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31348" autoAdjust="0"/>
    <p:restoredTop sz="94660"/>
  </p:normalViewPr>
  <p:slideViewPr>
    <p:cSldViewPr snapToGrid="0">
      <p:cViewPr varScale="1">
        <p:scale>
          <a:sx n="96" d="100"/>
          <a:sy n="96" d="100"/>
        </p:scale>
        <p:origin x="176" y="64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30C0A-5464-4FE4-84EB-FF9C94016DF4}" type="datetimeFigureOut">
              <a:rPr lang="en-US" dirty="0"/>
              <a:pPr/>
              <a:t>7/12/26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0A7B3-6521-4DCA-87E5-044747A908C1}" type="datetimeFigureOut">
              <a:rPr lang="en-US" dirty="0"/>
              <a:pPr/>
              <a:t>7/12/26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C6404-AD6E-4860-8E75-697CA40B95DA}" type="datetimeFigureOut">
              <a:rPr lang="en-US" dirty="0"/>
              <a:pPr/>
              <a:t>7/12/26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34690-1557-4C89-A502-4959FE7FAD70}" type="datetimeFigureOut">
              <a:rPr lang="en-US" dirty="0"/>
              <a:pPr/>
              <a:t>7/12/26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D4976-E339-4826-83B7-FBD03F55ECF8}" type="datetimeFigureOut">
              <a:rPr lang="en-US" dirty="0"/>
              <a:pPr/>
              <a:t>7/12/26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37C31-9E7A-4F99-8774-A0E530DE1A42}" type="datetimeFigureOut">
              <a:rPr lang="en-US" dirty="0"/>
              <a:pPr/>
              <a:t>7/12/26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8504F-A551-4DE0-9316-4DCD1D8CC752}" type="datetimeFigureOut">
              <a:rPr lang="en-US" dirty="0"/>
              <a:pPr/>
              <a:t>7/12/26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E4249-C0D0-4B06-8692-E8BB871AF643}" type="datetimeFigureOut">
              <a:rPr lang="en-US" dirty="0"/>
              <a:pPr/>
              <a:t>7/12/26</a:t>
            </a:fld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8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042B0DB6-F5C7-45FB-8CF3-31B45F9C2DAC}" type="datetimeFigureOut">
              <a:rPr lang="en-US" dirty="0"/>
              <a:pPr/>
              <a:t>7/12/26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9C37B-1D36-470B-8223-D6C91242EC14}" type="datetimeFigureOut">
              <a:rPr lang="en-US" dirty="0"/>
              <a:pPr/>
              <a:t>7/12/26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6F52A-A82B-47A2-A83A-8C4C91F2D59F}" type="datetimeFigureOut">
              <a:rPr lang="en-US" dirty="0"/>
              <a:pPr/>
              <a:t>7/12/26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31136" y="964692"/>
            <a:ext cx="7729728" cy="1188720"/>
          </a:xfrm>
          <a:prstGeom prst="rect">
            <a:avLst/>
          </a:prstGeom>
          <a:solidFill>
            <a:schemeClr val="bg1"/>
          </a:solidFill>
          <a:ln w="317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1160EA64-D806-43AC-9DF2-F8C432F32B4C}" type="datetimeFigureOut">
              <a:rPr lang="en-US" dirty="0"/>
              <a:pPr/>
              <a:t>7/12/26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>
            <a:off x="3045125" y="244611"/>
            <a:ext cx="7107469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Вінницький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національний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медичний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університет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pPr algn="ctr"/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ім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М.І. Пирогова МОЗ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України</a:t>
            </a:r>
            <a:endParaRPr lang="ru-RU" sz="24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ru-RU" sz="24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ru-RU" sz="24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КАФЕДРА МІКРОБІОЛОГІЇ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2079403" y="4361789"/>
            <a:ext cx="786014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СПЕЦІАЛЬНІСТЬ: 228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ПЕДІАТРІЯ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ГАЛУЗЬ ЗНАНЬ: 22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ОХОРОНА ЗДОРОВ’Я 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ОСВІТНЬО-ПРОФЕСІЙНА ПРОГРАМА: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«ПЕДІАТРІЯ</a:t>
            </a: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»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РІВЕНЬ ВИЩОЇ ОСВІТИ: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ДРУГИЙ (МАГІСТЕРСЬКИЙ)</a:t>
            </a:r>
          </a:p>
        </p:txBody>
      </p:sp>
      <p:sp>
        <p:nvSpPr>
          <p:cNvPr id="11" name="Заголовок 10"/>
          <p:cNvSpPr>
            <a:spLocks noGrp="1"/>
          </p:cNvSpPr>
          <p:nvPr>
            <p:ph type="ctrTitle"/>
          </p:nvPr>
        </p:nvSpPr>
        <p:spPr>
          <a:xfrm>
            <a:off x="2283691" y="2430019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ru-RU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ВК 4.6. </a:t>
            </a:r>
            <a:r>
              <a:rPr lang="ru-RU" b="1" dirty="0" err="1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Мікробіологічні</a:t>
            </a:r>
            <a:r>
              <a:rPr lang="ru-RU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засади </a:t>
            </a:r>
            <a:r>
              <a:rPr lang="ru-RU" b="1" dirty="0" err="1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антибактеріальної</a:t>
            </a:r>
            <a:r>
              <a:rPr lang="ru-RU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b="1" dirty="0" err="1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терапії</a:t>
            </a:r>
            <a:endParaRPr lang="uk-UA" b="1" dirty="0">
              <a:solidFill>
                <a:srgbClr val="C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8E66A88B-C141-7162-1A27-6AE5C625EFD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0920" y="368135"/>
            <a:ext cx="1692771" cy="16927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54330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0611" y="395582"/>
            <a:ext cx="9635706" cy="1847286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Паспорт ОСВІТНЬОГО </a:t>
            </a:r>
            <a:r>
              <a:rPr lang="uk-UA"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КОМПОНЕнТА</a:t>
            </a: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b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b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ВК 4.6. «Мікробіологічні засади антибактеріальної терапії» 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45030" y="2468767"/>
            <a:ext cx="10031288" cy="375087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uk-UA" sz="28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Спеціальність: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228 Педіатрія</a:t>
            </a:r>
          </a:p>
          <a:p>
            <a:pPr marL="0" indent="0">
              <a:buNone/>
            </a:pPr>
            <a:r>
              <a:rPr sz="28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Курс</a:t>
            </a:r>
            <a:r>
              <a:rPr lang="uk-UA" sz="28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4-й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sz="28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Кредити</a:t>
            </a:r>
            <a:r>
              <a:rPr lang="uk-UA" sz="28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2,0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sz="28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Форма</a:t>
            </a:r>
            <a:r>
              <a:rPr sz="28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28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контролю</a:t>
            </a:r>
            <a:r>
              <a:rPr lang="uk-UA" sz="28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залік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sz="28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Мова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українська, англійська</a:t>
            </a:r>
          </a:p>
          <a:p>
            <a:pPr marL="0" indent="0" algn="just">
              <a:buNone/>
            </a:pPr>
            <a:r>
              <a:rPr lang="uk-UA" sz="28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Пререквізити</a:t>
            </a:r>
            <a:r>
              <a:rPr lang="uk-UA" sz="28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базові знання з мікробіології, фармакології</a:t>
            </a:r>
          </a:p>
        </p:txBody>
      </p:sp>
    </p:spTree>
    <p:extLst>
      <p:ext uri="{BB962C8B-B14F-4D97-AF65-F5344CB8AC3E}">
        <p14:creationId xmlns:p14="http://schemas.microsoft.com/office/powerpoint/2010/main" val="39967693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664" y="755329"/>
            <a:ext cx="5018705" cy="1533086"/>
          </a:xfrm>
        </p:spPr>
        <p:txBody>
          <a:bodyPr>
            <a:normAutofit/>
          </a:bodyPr>
          <a:lstStyle/>
          <a:p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Чому</a:t>
            </a:r>
            <a:r>
              <a:rPr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варто</a:t>
            </a:r>
            <a:r>
              <a:rPr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обрати</a:t>
            </a: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цей курс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682664" y="2650438"/>
            <a:ext cx="5355825" cy="302101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КЛЮЧОВА ПЕРЕВАГА:</a:t>
            </a:r>
          </a:p>
          <a:p>
            <a:pPr marL="0" indent="0" algn="just">
              <a:buNone/>
            </a:pPr>
            <a:r>
              <a:rPr lang="uk-UA" sz="2200" dirty="0"/>
              <a:t>отримання  глибоких знань щодо причин розвитку резистентності до антимікробних препаратів, шляхи її подолання, раціонального вибору антибактеріального препарату для проведення </a:t>
            </a:r>
            <a:r>
              <a:rPr lang="uk-UA" sz="2200" dirty="0" err="1"/>
              <a:t>етіотропного</a:t>
            </a:r>
            <a:r>
              <a:rPr lang="uk-UA" sz="2200" dirty="0"/>
              <a:t> лікування або профілактики інфекційних захворювань.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type="body" sz="half" idx="2"/>
          </p:nvPr>
        </p:nvSpPr>
        <p:spPr>
          <a:xfrm>
            <a:off x="6642341" y="387927"/>
            <a:ext cx="4856671" cy="6054437"/>
          </a:xfrm>
        </p:spPr>
        <p:txBody>
          <a:bodyPr>
            <a:normAutofit fontScale="85000" lnSpcReduction="20000"/>
          </a:bodyPr>
          <a:lstStyle/>
          <a:p>
            <a:pPr algn="just"/>
            <a:r>
              <a:rPr lang="ru-RU" sz="2900" dirty="0"/>
              <a:t>Курс </a:t>
            </a:r>
            <a:r>
              <a:rPr lang="ru-RU" sz="2900" dirty="0" err="1"/>
              <a:t>рекомендується</a:t>
            </a:r>
            <a:r>
              <a:rPr lang="ru-RU" sz="2900" dirty="0"/>
              <a:t> до </a:t>
            </a:r>
            <a:r>
              <a:rPr lang="ru-RU" sz="2900" dirty="0" err="1"/>
              <a:t>вивчення</a:t>
            </a:r>
            <a:r>
              <a:rPr lang="ru-RU" sz="2900" dirty="0"/>
              <a:t> </a:t>
            </a:r>
            <a:r>
              <a:rPr lang="ru-RU" sz="2900" dirty="0" err="1"/>
              <a:t>всім</a:t>
            </a:r>
            <a:r>
              <a:rPr lang="ru-RU" sz="2900" dirty="0"/>
              <a:t> </a:t>
            </a:r>
            <a:r>
              <a:rPr lang="ru-RU" sz="2900" dirty="0" err="1"/>
              <a:t>здобувачам</a:t>
            </a:r>
            <a:r>
              <a:rPr lang="ru-RU" sz="2900" dirty="0"/>
              <a:t> </a:t>
            </a:r>
            <a:r>
              <a:rPr lang="ru-RU" sz="2900" dirty="0" err="1"/>
              <a:t>освіти</a:t>
            </a:r>
            <a:r>
              <a:rPr lang="ru-RU" sz="2900" dirty="0"/>
              <a:t>, а також </a:t>
            </a:r>
            <a:r>
              <a:rPr lang="ru-RU" sz="2900" dirty="0" err="1"/>
              <a:t>тим</a:t>
            </a:r>
            <a:r>
              <a:rPr lang="ru-RU" sz="2900" dirty="0"/>
              <a:t>, </a:t>
            </a:r>
            <a:r>
              <a:rPr lang="ru-RU" sz="2900" dirty="0" err="1"/>
              <a:t>хто</a:t>
            </a:r>
            <a:r>
              <a:rPr lang="ru-RU" sz="2900" dirty="0"/>
              <a:t> </a:t>
            </a:r>
            <a:r>
              <a:rPr lang="ru-RU" sz="2900" dirty="0" err="1"/>
              <a:t>прагне</a:t>
            </a:r>
            <a:r>
              <a:rPr lang="ru-RU" sz="2900" dirty="0"/>
              <a:t> до </a:t>
            </a:r>
            <a:r>
              <a:rPr lang="ru-RU" sz="2900" dirty="0" err="1"/>
              <a:t>поглиблення</a:t>
            </a:r>
            <a:r>
              <a:rPr lang="ru-RU" sz="2900" dirty="0"/>
              <a:t>  </a:t>
            </a:r>
            <a:r>
              <a:rPr lang="ru-RU" sz="2900" dirty="0" err="1"/>
              <a:t>знань</a:t>
            </a:r>
            <a:r>
              <a:rPr lang="ru-RU" sz="2900" dirty="0"/>
              <a:t> з :</a:t>
            </a:r>
          </a:p>
          <a:p>
            <a:pPr algn="just"/>
            <a:r>
              <a:rPr lang="ru-RU" sz="2900" dirty="0"/>
              <a:t>- </a:t>
            </a:r>
            <a:r>
              <a:rPr lang="ru-RU" sz="2900" dirty="0" err="1"/>
              <a:t>механізмів</a:t>
            </a:r>
            <a:r>
              <a:rPr lang="ru-RU" sz="2900" dirty="0"/>
              <a:t> </a:t>
            </a:r>
            <a:r>
              <a:rPr lang="ru-RU" sz="2900" dirty="0" err="1"/>
              <a:t>розвитку</a:t>
            </a:r>
            <a:r>
              <a:rPr lang="ru-RU" sz="2900" dirty="0"/>
              <a:t> </a:t>
            </a:r>
            <a:r>
              <a:rPr lang="ru-RU" sz="2900" dirty="0" err="1"/>
              <a:t>резистентності</a:t>
            </a:r>
            <a:r>
              <a:rPr lang="ru-RU" sz="2900" dirty="0"/>
              <a:t> </a:t>
            </a:r>
            <a:r>
              <a:rPr lang="ru-RU" sz="2900" dirty="0" err="1"/>
              <a:t>мікроорганізмів</a:t>
            </a:r>
            <a:r>
              <a:rPr lang="ru-RU" sz="2900" dirty="0"/>
              <a:t> до </a:t>
            </a:r>
            <a:r>
              <a:rPr lang="ru-RU" sz="2900" dirty="0" err="1"/>
              <a:t>антибактеріальних</a:t>
            </a:r>
            <a:r>
              <a:rPr lang="ru-RU" sz="2900" dirty="0"/>
              <a:t> </a:t>
            </a:r>
            <a:r>
              <a:rPr lang="ru-RU" sz="2900" dirty="0" err="1"/>
              <a:t>препаратів</a:t>
            </a:r>
            <a:r>
              <a:rPr lang="ru-RU" sz="2900" dirty="0"/>
              <a:t>;</a:t>
            </a:r>
          </a:p>
          <a:p>
            <a:pPr algn="just"/>
            <a:r>
              <a:rPr lang="ru-RU" sz="2900" dirty="0"/>
              <a:t>- </a:t>
            </a:r>
            <a:r>
              <a:rPr lang="ru-RU" sz="2900" dirty="0" err="1"/>
              <a:t>чутливості</a:t>
            </a:r>
            <a:r>
              <a:rPr lang="ru-RU" sz="2900" dirty="0"/>
              <a:t> </a:t>
            </a:r>
            <a:r>
              <a:rPr lang="ru-RU" sz="2900" dirty="0" err="1"/>
              <a:t>сучасних</a:t>
            </a:r>
            <a:r>
              <a:rPr lang="ru-RU" sz="2900" dirty="0"/>
              <a:t> </a:t>
            </a:r>
            <a:r>
              <a:rPr lang="ru-RU" sz="2900" dirty="0" err="1"/>
              <a:t>мікроорганізмів</a:t>
            </a:r>
            <a:r>
              <a:rPr lang="ru-RU" sz="2900" dirty="0"/>
              <a:t>, </a:t>
            </a:r>
            <a:r>
              <a:rPr lang="ru-RU" sz="2900" dirty="0" err="1"/>
              <a:t>що</a:t>
            </a:r>
            <a:r>
              <a:rPr lang="ru-RU" sz="2900" dirty="0"/>
              <a:t> </a:t>
            </a:r>
            <a:r>
              <a:rPr lang="ru-RU" sz="2900" dirty="0" err="1"/>
              <a:t>викликають</a:t>
            </a:r>
            <a:r>
              <a:rPr lang="ru-RU" sz="2900" dirty="0"/>
              <a:t> </a:t>
            </a:r>
            <a:r>
              <a:rPr lang="ru-RU" sz="2900" dirty="0" err="1"/>
              <a:t>гнійно-запальні</a:t>
            </a:r>
            <a:r>
              <a:rPr lang="ru-RU" sz="2900" dirty="0"/>
              <a:t>  </a:t>
            </a:r>
            <a:r>
              <a:rPr lang="ru-RU" sz="2900" dirty="0" err="1"/>
              <a:t>захворювання</a:t>
            </a:r>
            <a:r>
              <a:rPr lang="ru-RU" sz="2900" dirty="0"/>
              <a:t>  до </a:t>
            </a:r>
            <a:r>
              <a:rPr lang="ru-RU" sz="2900" dirty="0" err="1"/>
              <a:t>антибіотиків</a:t>
            </a:r>
            <a:r>
              <a:rPr lang="ru-RU" sz="2900" dirty="0"/>
              <a:t>;</a:t>
            </a:r>
          </a:p>
          <a:p>
            <a:pPr algn="just"/>
            <a:r>
              <a:rPr lang="ru-RU" sz="2900" dirty="0"/>
              <a:t>- </a:t>
            </a:r>
            <a:r>
              <a:rPr lang="ru-RU" sz="2900" dirty="0" err="1"/>
              <a:t>раціонального</a:t>
            </a:r>
            <a:r>
              <a:rPr lang="ru-RU" sz="2900" dirty="0"/>
              <a:t> </a:t>
            </a:r>
            <a:r>
              <a:rPr lang="ru-RU" sz="2900" dirty="0" err="1"/>
              <a:t>вибору</a:t>
            </a:r>
            <a:r>
              <a:rPr lang="ru-RU" sz="2900" dirty="0"/>
              <a:t> </a:t>
            </a:r>
            <a:r>
              <a:rPr lang="ru-RU" sz="2900" dirty="0" err="1"/>
              <a:t>антибактеріального</a:t>
            </a:r>
            <a:r>
              <a:rPr lang="ru-RU" sz="2900" dirty="0"/>
              <a:t> препарату для </a:t>
            </a:r>
            <a:r>
              <a:rPr lang="ru-RU" sz="2900" dirty="0" err="1"/>
              <a:t>лікування</a:t>
            </a:r>
            <a:r>
              <a:rPr lang="ru-RU" sz="2900" dirty="0"/>
              <a:t> та </a:t>
            </a:r>
            <a:r>
              <a:rPr lang="ru-RU" sz="2900" dirty="0" err="1"/>
              <a:t>профілактики</a:t>
            </a:r>
            <a:r>
              <a:rPr lang="ru-RU" sz="2900" dirty="0"/>
              <a:t> </a:t>
            </a:r>
            <a:r>
              <a:rPr lang="ru-RU" sz="2900" dirty="0" err="1"/>
              <a:t>інфекційних</a:t>
            </a:r>
            <a:r>
              <a:rPr lang="ru-RU" sz="2900" dirty="0"/>
              <a:t> </a:t>
            </a:r>
            <a:r>
              <a:rPr lang="ru-RU" sz="2900" dirty="0" err="1"/>
              <a:t>захворювань</a:t>
            </a:r>
            <a:r>
              <a:rPr lang="ru-RU" sz="2900" dirty="0"/>
              <a:t>, </a:t>
            </a:r>
            <a:r>
              <a:rPr lang="ru-RU" sz="2900" dirty="0" err="1"/>
              <a:t>викликаних</a:t>
            </a:r>
            <a:r>
              <a:rPr lang="ru-RU" sz="2900" dirty="0"/>
              <a:t> </a:t>
            </a:r>
            <a:r>
              <a:rPr lang="ru-RU" sz="2900" dirty="0" err="1"/>
              <a:t>резистентними</a:t>
            </a:r>
            <a:r>
              <a:rPr lang="ru-RU" sz="2900" dirty="0"/>
              <a:t> та </a:t>
            </a:r>
            <a:r>
              <a:rPr lang="ru-RU" sz="2900" dirty="0" err="1"/>
              <a:t>мультирезистентними</a:t>
            </a:r>
            <a:r>
              <a:rPr lang="ru-RU" sz="2900" dirty="0"/>
              <a:t> </a:t>
            </a:r>
            <a:r>
              <a:rPr lang="ru-RU" sz="2900" dirty="0" err="1"/>
              <a:t>мікроорганізмами</a:t>
            </a:r>
            <a:r>
              <a:rPr lang="ru-RU" sz="2900" dirty="0"/>
              <a:t>. </a:t>
            </a:r>
          </a:p>
          <a:p>
            <a:pPr algn="just"/>
            <a:endParaRPr lang="uk-UA" sz="2900" dirty="0"/>
          </a:p>
        </p:txBody>
      </p:sp>
    </p:spTree>
    <p:extLst>
      <p:ext uri="{BB962C8B-B14F-4D97-AF65-F5344CB8AC3E}">
        <p14:creationId xmlns:p14="http://schemas.microsoft.com/office/powerpoint/2010/main" val="19254572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4286" y="2071299"/>
            <a:ext cx="4837003" cy="1870973"/>
          </a:xfrm>
        </p:spPr>
        <p:txBody>
          <a:bodyPr>
            <a:noAutofit/>
          </a:bodyPr>
          <a:lstStyle/>
          <a:p>
            <a:r>
              <a:rPr lang="uk-UA" sz="40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Що ви будете вивчати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61185" y="498764"/>
            <a:ext cx="5279366" cy="5554564"/>
          </a:xfrm>
        </p:spPr>
        <p:txBody>
          <a:bodyPr>
            <a:normAutofit fontScale="92500" lnSpcReduction="10000"/>
          </a:bodyPr>
          <a:lstStyle/>
          <a:p>
            <a:pPr algn="just"/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взаємодію антибактеріальних препаратів із збудниками інфекційних захворювань;</a:t>
            </a:r>
          </a:p>
          <a:p>
            <a:pPr algn="just"/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механізми антимікробної дії та резистентності;</a:t>
            </a:r>
          </a:p>
          <a:p>
            <a:pPr algn="just"/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принципи раціонального вибору антибіотиків залежно від ймовірного збудника, локалізації інфекції та клінічної ситуації; </a:t>
            </a:r>
          </a:p>
          <a:p>
            <a:pPr algn="just"/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інтерпретація результатів мікробіологічних досліджень (</a:t>
            </a:r>
            <a:r>
              <a:rPr lang="uk-UA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антибіотикограми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); </a:t>
            </a:r>
          </a:p>
          <a:p>
            <a:pPr algn="just"/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профілактика розвитку  </a:t>
            </a:r>
            <a:r>
              <a:rPr lang="uk-UA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антибіотикорезистентності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принципи «</a:t>
            </a:r>
            <a:r>
              <a:rPr lang="en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antibiotic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stewardship»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1539488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61540" y="1691737"/>
            <a:ext cx="4880136" cy="2914768"/>
          </a:xfrm>
        </p:spPr>
        <p:txBody>
          <a:bodyPr>
            <a:noAutofit/>
          </a:bodyPr>
          <a:lstStyle/>
          <a:p>
            <a:r>
              <a:rPr lang="uk-UA" sz="3600" b="1" dirty="0">
                <a:solidFill>
                  <a:srgbClr val="002060"/>
                </a:solidFill>
              </a:rPr>
              <a:t>Що ви зможете </a:t>
            </a:r>
            <a:br>
              <a:rPr lang="uk-UA" sz="3600" b="1" dirty="0">
                <a:solidFill>
                  <a:srgbClr val="002060"/>
                </a:solidFill>
              </a:rPr>
            </a:br>
            <a:r>
              <a:rPr lang="uk-UA" sz="3600" b="1" dirty="0">
                <a:solidFill>
                  <a:srgbClr val="002060"/>
                </a:solidFill>
              </a:rPr>
              <a:t>за умови опанування курсу</a:t>
            </a:r>
            <a:endParaRPr lang="uk-UA" sz="3600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53333" y="360218"/>
            <a:ext cx="4815840" cy="6137563"/>
          </a:xfrm>
        </p:spPr>
        <p:txBody>
          <a:bodyPr>
            <a:noAutofit/>
          </a:bodyPr>
          <a:lstStyle/>
          <a:p>
            <a:pPr algn="just"/>
            <a:r>
              <a:rPr lang="uk-UA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інтерпретувати результати мікробіологічних досліджень і </a:t>
            </a:r>
            <a:r>
              <a:rPr lang="uk-UA" sz="20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антибіотикограм</a:t>
            </a:r>
            <a:r>
              <a:rPr lang="uk-UA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;</a:t>
            </a:r>
          </a:p>
          <a:p>
            <a:pPr algn="just"/>
            <a:r>
              <a:rPr lang="uk-UA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визначати ймовірного збудника залежно від клінічної ситуації;</a:t>
            </a:r>
          </a:p>
          <a:p>
            <a:pPr algn="just"/>
            <a:r>
              <a:rPr lang="uk-UA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обґрунтовувати вибір емпіричної антибактеріальної терапії;</a:t>
            </a:r>
          </a:p>
          <a:p>
            <a:pPr algn="just"/>
            <a:r>
              <a:rPr lang="uk-UA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коригувати лікування відповідно до результатів мікробіологічних досліджень;</a:t>
            </a:r>
          </a:p>
          <a:p>
            <a:pPr algn="just"/>
            <a:r>
              <a:rPr lang="uk-UA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оцінювати ризики розвитку </a:t>
            </a:r>
            <a:r>
              <a:rPr lang="uk-UA" sz="20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антибіотикорезистентності</a:t>
            </a:r>
            <a:r>
              <a:rPr lang="uk-UA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;</a:t>
            </a:r>
          </a:p>
          <a:p>
            <a:pPr algn="just"/>
            <a:r>
              <a:rPr lang="uk-UA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аналізувати помилки антибактеріальної терапії;</a:t>
            </a:r>
          </a:p>
          <a:p>
            <a:pPr algn="just"/>
            <a:r>
              <a:rPr lang="uk-UA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застосовувати принципи раціонального використання антибіотиків у клінічній практиці.</a:t>
            </a:r>
          </a:p>
        </p:txBody>
      </p:sp>
    </p:spTree>
    <p:extLst>
      <p:ext uri="{BB962C8B-B14F-4D97-AF65-F5344CB8AC3E}">
        <p14:creationId xmlns:p14="http://schemas.microsoft.com/office/powerpoint/2010/main" val="35002284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Підсумковий контроль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92481" y="2130387"/>
            <a:ext cx="4815840" cy="2857459"/>
          </a:xfrm>
        </p:spPr>
        <p:txBody>
          <a:bodyPr>
            <a:normAutofit/>
          </a:bodyPr>
          <a:lstStyle/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Лекції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Практичні заняття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Самостійна робота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6709911" y="1974193"/>
            <a:ext cx="5082398" cy="23698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8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Залік: 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 останньому практичному занятті за умов успішного проходження курсу</a:t>
            </a:r>
            <a:r>
              <a:rPr lang="en-US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(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сума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балів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за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всі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види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навчальної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діяльності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- </a:t>
            </a:r>
            <a:r>
              <a:rPr lang="en-US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122-200 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балів) і відсутності академічної заборгованості.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1043336" y="510644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Форми навчання </a:t>
            </a:r>
            <a:endParaRPr lang="uk-UA"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9939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Контактна інформація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974325" y="329490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РОЗРОБНИКИ КУРСУ</a:t>
            </a: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458508" y="2447671"/>
            <a:ext cx="5374256" cy="1962657"/>
          </a:xfrm>
          <a:prstGeom prst="rect">
            <a:avLst/>
          </a:prstGeom>
          <a:solidFill>
            <a:srgbClr val="FFFFFF"/>
          </a:solidFill>
          <a:ln w="31750" cap="sq">
            <a:noFill/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cap="none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Професор </a:t>
            </a:r>
            <a:r>
              <a:rPr lang="uk-UA" sz="3200" cap="none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В.П.Ковальчук</a:t>
            </a:r>
            <a:endParaRPr lang="uk-UA" sz="3200" cap="none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uk-UA" sz="3200" cap="none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Доцент </a:t>
            </a:r>
            <a:r>
              <a:rPr lang="uk-UA" sz="3200" cap="none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С.А.Колодій</a:t>
            </a:r>
            <a:endParaRPr lang="uk-UA" sz="3200" cap="none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uk-UA" sz="3200" cap="none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Асистент Л.Д. Гуменюк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7035305" y="2408390"/>
            <a:ext cx="4505385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b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Контактна інформація:</a:t>
            </a:r>
            <a:endParaRPr lang="uk-UA" sz="2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uk-UA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Вінниця, вул.Пирогова,56</a:t>
            </a:r>
          </a:p>
          <a:p>
            <a:r>
              <a:rPr lang="uk-UA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Кафедра  мікробіології</a:t>
            </a:r>
          </a:p>
          <a:p>
            <a:endParaRPr lang="uk-UA" sz="2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microbiology@vnmu.edu.ua</a:t>
            </a:r>
            <a:endParaRPr lang="uk-UA"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8045324"/>
      </p:ext>
    </p:extLst>
  </p:cSld>
  <p:clrMapOvr>
    <a:masterClrMapping/>
  </p:clrMapOvr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rcel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cel" id="{8BEC4385-4EB9-4D53-BFB5-0EA123736B6D}" vid="{71C241A9-A460-4AD1-916F-25308628A5B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Посылка</Template>
  <TotalTime>235</TotalTime>
  <Words>365</Words>
  <Application>Microsoft Macintosh PowerPoint</Application>
  <PresentationFormat>Широкоэкранный</PresentationFormat>
  <Paragraphs>53</Paragraphs>
  <Slides>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2" baseType="lpstr">
      <vt:lpstr>Arial</vt:lpstr>
      <vt:lpstr>Calibri</vt:lpstr>
      <vt:lpstr>Corbel</vt:lpstr>
      <vt:lpstr>Gill Sans MT</vt:lpstr>
      <vt:lpstr>Parcel</vt:lpstr>
      <vt:lpstr>ВК 4.6. Мікробіологічні засади антибактеріальної терапії</vt:lpstr>
      <vt:lpstr>Паспорт ОСВІТНЬОГО КОМПОНЕнТА   ВК 4.6. «Мікробіологічні засади антибактеріальної терапії» </vt:lpstr>
      <vt:lpstr>Чому варто обрати цей курс</vt:lpstr>
      <vt:lpstr>Що ви будете вивчати</vt:lpstr>
      <vt:lpstr>Що ви зможете  за умови опанування курсу</vt:lpstr>
      <vt:lpstr>Підсумковий контроль</vt:lpstr>
      <vt:lpstr>Контактна інформація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Фоміна Надія Сергіївна</cp:lastModifiedBy>
  <cp:revision>29</cp:revision>
  <dcterms:created xsi:type="dcterms:W3CDTF">2026-04-08T10:22:59Z</dcterms:created>
  <dcterms:modified xsi:type="dcterms:W3CDTF">2026-07-12T13:42:12Z</dcterms:modified>
</cp:coreProperties>
</file>