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-48" y="-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57296-2EF7-4717-9B6D-DA939832989E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D568C-92BD-4E66-8F6F-FA0AF85192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7D8BA-853A-4CF7-AFB9-C96961666B7C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D6BDE-D2D8-4B12-8E59-BDD312F263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6ED17-7FC1-434C-98D1-EB73620FD651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BD648-F967-4922-B694-1AB3A83FA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9A9B4-A492-4FDE-8E5C-DBEEE8CF116F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0DCAA-8809-47C7-BCC2-7111FECB2A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26A8-EF2A-4C31-A7DD-50E97C0F7E4A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85664-746D-4F00-B62A-B0D55C54A9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18999-DAC9-4A04-81AE-2844AD153D13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0A953-97CC-450F-BB9E-46395535A9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13870-DDAD-437B-AF98-66928F3D84A3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DED27-007B-418C-B9DE-263F2AE7D3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FFCDA-B478-46A8-B0B7-2B424F77A954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52879-2F23-4E9C-86BA-2CCFB8F2C0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65D133D8-45CA-4617-A44C-95EC01C36EB8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507-9CC4-475E-AF34-07EFCC0FCF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72597-F323-4FAE-A9CE-2D30D80F09EE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DCC4E-71BB-4B1F-96D6-6616762196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2388C-FAD3-4E24-94F5-74FF2CB8C925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9CA71-0551-4B50-82BE-E72148E7FF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1FEF31-E375-45BE-B9D9-0488C42DFC15}" type="datetimeFigureOut">
              <a:rPr lang="en-US"/>
              <a:pPr>
                <a:defRPr/>
              </a:pPr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CD4E19-19EF-4F47-8AD0-7C1E915436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0645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6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3.12.</a:t>
            </a: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3600" b="1" cap="none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ЦИВІЛІЗАЦІЙНІ ВИМІРИ УКРАЇНСЬКОЇ КУЛЬТУРИ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1.2 «</a:t>
            </a:r>
            <a:r>
              <a:rPr lang="uk-UA" b="1" cap="none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ЦИВІЛІЗАЦІЙНІ ВИМІРИ УКРАЇНСЬКОЇ КУЛЬТУРИ</a:t>
            </a: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222 Медицина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3-й, V чи VI 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2,0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базові знання з філософії, культури академічної доброчесності, соціальних наук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82625" y="755650"/>
            <a:ext cx="5018088" cy="1533525"/>
          </a:xfrm>
        </p:spPr>
        <p:txBody>
          <a:bodyPr wrap="square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4294967295"/>
          </p:nvPr>
        </p:nvSpPr>
        <p:spPr>
          <a:xfrm>
            <a:off x="441325" y="2651125"/>
            <a:ext cx="5475288" cy="3279775"/>
          </a:xfrm>
        </p:spPr>
        <p:txBody>
          <a:bodyPr>
            <a:normAutofit/>
          </a:bodyPr>
          <a:lstStyle/>
          <a:p>
            <a:pPr marL="0" indent="0" eaLnBrk="1" hangingPunct="1">
              <a:buFont typeface="Arial" charset="0"/>
              <a:buNone/>
            </a:pPr>
            <a:r>
              <a:rPr lang="ru-RU" sz="22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000" b="1" smtClean="0">
                <a:latin typeface="Calibri" pitchFamily="34" charset="0"/>
                <a:cs typeface="Calibri" pitchFamily="34" charset="0"/>
              </a:rPr>
              <a:t>пропонує глибоке, сучасне розуміння місця України у світі, висвітлюючи самобутність нашої культурної спадщини</a:t>
            </a:r>
            <a:endParaRPr lang="ru-RU" sz="2000" b="1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uk-UA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→ аргументована громадянська позиція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→ формування високого рівня культури та емпатії лікаря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→  </a:t>
            </a:r>
            <a:r>
              <a:rPr lang="uk-UA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краще критичне</a:t>
            </a:r>
            <a:r>
              <a:rPr lang="uk-UA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мислення сьогодні</a:t>
            </a:r>
            <a:endParaRPr lang="ru-RU" sz="200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/>
            <a:endParaRPr lang="uk-UA" sz="200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532" name="Content Placeholder 2"/>
          <p:cNvSpPr>
            <a:spLocks noGrp="1"/>
          </p:cNvSpPr>
          <p:nvPr>
            <p:ph type="body" sz="half" idx="4294967295"/>
          </p:nvPr>
        </p:nvSpPr>
        <p:spPr>
          <a:xfrm>
            <a:off x="6299200" y="117475"/>
            <a:ext cx="5756275" cy="6624638"/>
          </a:xfrm>
        </p:spPr>
        <p:txBody>
          <a:bodyPr anchorCtr="1"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uk-UA" sz="90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110000"/>
              </a:lnSpc>
            </a:pPr>
            <a:r>
              <a:rPr lang="uk-UA" sz="100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 smtClean="0">
                <a:latin typeface="Calibri" pitchFamily="34" charset="0"/>
                <a:cs typeface="Calibri" pitchFamily="34" charset="0"/>
              </a:rPr>
              <a:t>Формування ідентичності: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Ви зрозумієте, як саме українська культура вплетена в європейський та світовий контекст. </a:t>
            </a:r>
          </a:p>
          <a:p>
            <a:pPr marL="0" indent="0" eaLnBrk="1" hangingPunct="1">
              <a:lnSpc>
                <a:spcPct val="110000"/>
              </a:lnSpc>
            </a:pPr>
            <a:r>
              <a:rPr lang="uk-UA" sz="1600" b="1" smtClean="0">
                <a:latin typeface="Calibri" pitchFamily="34" charset="0"/>
                <a:cs typeface="Calibri" pitchFamily="34" charset="0"/>
              </a:rPr>
              <a:t>Переосмислення історії: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відкинути імперські міфи та подивитися на українську спадщину як на самобутній цивілізаційний проєкт. </a:t>
            </a:r>
          </a:p>
          <a:p>
            <a:pPr marL="0" indent="0" eaLnBrk="1" hangingPunct="1">
              <a:lnSpc>
                <a:spcPct val="110000"/>
              </a:lnSpc>
            </a:pPr>
            <a:r>
              <a:rPr lang="uk-UA" sz="1600" b="1" smtClean="0">
                <a:latin typeface="Calibri" pitchFamily="34" charset="0"/>
                <a:cs typeface="Calibri" pitchFamily="34" charset="0"/>
              </a:rPr>
              <a:t>Навички критичного аналізу: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Ви навчитеся розрізняти автентичні традиції та пізніші нашарування або штучно нав’язані стереотипи. </a:t>
            </a:r>
          </a:p>
          <a:p>
            <a:pPr marL="0" indent="0" eaLnBrk="1" hangingPunct="1">
              <a:lnSpc>
                <a:spcPct val="110000"/>
              </a:lnSpc>
            </a:pPr>
            <a:r>
              <a:rPr lang="uk-UA" sz="1600" b="1" smtClean="0">
                <a:latin typeface="Calibri" pitchFamily="34" charset="0"/>
                <a:cs typeface="Calibri" pitchFamily="34" charset="0"/>
              </a:rPr>
              <a:t>Широкий кругозір: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Це синтез історії, філософії, мистецтва та релігієзнавства, що розвиває критичне мислення. </a:t>
            </a:r>
          </a:p>
          <a:p>
            <a:pPr marL="0" indent="0" eaLnBrk="1" hangingPunct="1">
              <a:lnSpc>
                <a:spcPct val="110000"/>
              </a:lnSpc>
            </a:pPr>
            <a:r>
              <a:rPr lang="uk-UA" sz="1600" b="1" smtClean="0">
                <a:latin typeface="Calibri" pitchFamily="34" charset="0"/>
                <a:cs typeface="Calibri" pitchFamily="34" charset="0"/>
              </a:rPr>
              <a:t>Культурна дипломатія, інтелектуальна база для дискусій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 smtClean="0">
                <a:latin typeface="Calibri" pitchFamily="34" charset="0"/>
                <a:cs typeface="Calibri" pitchFamily="34" charset="0"/>
              </a:rPr>
              <a:t>: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Ви навчитеся презентувати Україну світу не через страждання, а через унікальні культурні досягнення та інтелектуальні здобутки. </a:t>
            </a:r>
          </a:p>
          <a:p>
            <a:pPr marL="0" indent="0" eaLnBrk="1" hangingPunct="1">
              <a:lnSpc>
                <a:spcPct val="110000"/>
              </a:lnSpc>
            </a:pPr>
            <a:r>
              <a:rPr lang="uk-UA" sz="1600" b="1" smtClean="0">
                <a:latin typeface="Calibri" pitchFamily="34" charset="0"/>
                <a:cs typeface="Calibri" pitchFamily="34" charset="0"/>
              </a:rPr>
              <a:t>Актуальність: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Сьогодні знання своїх витоків — це питання національної безпеки. Ви отримаєте інтелектуальну зброю для протидії пропаганді. </a:t>
            </a:r>
          </a:p>
          <a:p>
            <a:pPr marL="0" indent="0" eaLnBrk="1" hangingPunct="1">
              <a:lnSpc>
                <a:spcPct val="110000"/>
              </a:lnSpc>
            </a:pPr>
            <a:r>
              <a:rPr lang="uk-UA" sz="1600" b="1" smtClean="0">
                <a:latin typeface="Calibri" pitchFamily="34" charset="0"/>
                <a:cs typeface="Calibri" pitchFamily="34" charset="0"/>
              </a:rPr>
              <a:t>Прогнозування майбутнього:</a:t>
            </a:r>
            <a:r>
              <a:rPr lang="uk-UA" sz="1600" smtClean="0">
                <a:latin typeface="Calibri" pitchFamily="34" charset="0"/>
                <a:cs typeface="Calibri" pitchFamily="34" charset="0"/>
              </a:rPr>
              <a:t> Вивчаючи логіку розвитку нашої культури в минулому, легше зрозуміти, куди ми рухаємось як нація сьогодні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75413" y="352425"/>
            <a:ext cx="5584825" cy="5962650"/>
          </a:xfrm>
        </p:spPr>
        <p:txBody>
          <a:bodyPr/>
          <a:lstStyle/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Освітній компонент спрямований на осмислення української культури як складової європейської та світової цивілізації.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Охоплює ціннісні, світоглядні та культурно-антропологічні засади розвитку українського суспільства,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формування національної ідентичності,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а також трансформацію культурних смислів у сучасному глобалізованому світі.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Розглядаються цивілізаційні орієнтири української культури,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її місце у світовому культурному просторі,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процеси деколонізації культурної свідомості,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формування культури пам’яті, а також </a:t>
            </a:r>
          </a:p>
          <a:p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вплив сучасних соціокультурних викликів на цінності та світогляд суспільства.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753225" y="769938"/>
            <a:ext cx="5121275" cy="549275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аналізувати культурні та ціннісні чинники розвитку суспільства;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інтерпретувати сучасні соціокультурні процеси;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орієнтуватися у питаннях національної ідентичності та культури пам’яті;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критично оцінювати інформаційний простір і медіаконтент;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враховувати культурні особливості у професійній взаємодії з пацієнтами; </a:t>
            </a:r>
          </a:p>
          <a:p>
            <a:pPr>
              <a:lnSpc>
                <a:spcPct val="120000"/>
              </a:lnSpc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застосовувати гуманітарні знання у професійній діяльності лікаря.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47663" y="2576513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 b="1">
                <a:latin typeface="Calibri" pitchFamily="34" charset="0"/>
                <a:cs typeface="Calibri" pitchFamily="34" charset="0"/>
              </a:rPr>
              <a:t>122</a:t>
            </a:r>
            <a:r>
              <a:rPr lang="ru-RU" b="1"/>
              <a:t>–</a:t>
            </a:r>
            <a:r>
              <a:rPr lang="en-US" sz="2400" b="1">
                <a:latin typeface="Calibri" pitchFamily="34" charset="0"/>
                <a:cs typeface="Calibri" pitchFamily="34" charset="0"/>
              </a:rPr>
              <a:t>200</a:t>
            </a:r>
            <a:r>
              <a:rPr lang="en-US" sz="2400">
                <a:latin typeface="Calibri" pitchFamily="34" charset="0"/>
                <a:cs typeface="Calibri" pitchFamily="34" charset="0"/>
              </a:rPr>
              <a:t>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652463" y="4587875"/>
            <a:ext cx="4813300" cy="1871663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Лациба В.П.,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Трухманова С.Л.,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викл. Бобело В. С.</a:t>
            </a: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6472238" y="2039938"/>
            <a:ext cx="5545137" cy="322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 sz="2000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19463" name="Picture 6" descr="0-02-05-87471b09c4b302a5740dfa2305be172afe0159aa2055160c31b0ce948db9a1ec_137b180e6077bcde — коп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6238" y="1800225"/>
            <a:ext cx="1830387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Рисунок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84625" y="1793875"/>
            <a:ext cx="1708150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0450" y="1793875"/>
            <a:ext cx="1538288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156</TotalTime>
  <Words>396</Words>
  <Application>Microsoft Office PowerPoint</Application>
  <PresentationFormat>Произвольный</PresentationFormat>
  <Paragraphs>73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3.12. ЦИВІЛІЗАЦІЙНІ ВИМІРИ УКРАЇНСЬКОЇ КУЛЬТУРИ</vt:lpstr>
      <vt:lpstr>ПАСПОРТ ОСВІТНЬОГО КОМПОНЕНТА   ВК 1.2 «ЦИВІЛІЗАЦІЙНІ ВИМІРИ УКРАЇНСЬКОЇ КУЛЬТУРИ»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9</cp:revision>
  <dcterms:created xsi:type="dcterms:W3CDTF">2026-04-08T10:22:59Z</dcterms:created>
  <dcterms:modified xsi:type="dcterms:W3CDTF">2026-04-28T07:57:01Z</dcterms:modified>
</cp:coreProperties>
</file>