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83" r:id="rId4"/>
    <p:sldId id="281" r:id="rId5"/>
    <p:sldId id="282" r:id="rId6"/>
    <p:sldId id="291" r:id="rId7"/>
    <p:sldId id="284" r:id="rId8"/>
    <p:sldId id="285" r:id="rId9"/>
    <p:sldId id="290" r:id="rId10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49" autoAdjust="0"/>
    <p:restoredTop sz="95187" autoAdjust="0"/>
  </p:normalViewPr>
  <p:slideViewPr>
    <p:cSldViewPr>
      <p:cViewPr varScale="1">
        <p:scale>
          <a:sx n="60" d="100"/>
          <a:sy n="60" d="100"/>
        </p:scale>
        <p:origin x="-96" y="-2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8916D5C7-5B0B-4446-83BD-A9A1FB6EE6BF}" type="slidenum">
              <a:rPr lang="en-US" altLang="uk-UA"/>
              <a:pPr/>
              <a:t>‹#›</a:t>
            </a:fld>
            <a:endParaRPr lang="en-US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7B20DA4-1E31-4E78-B3F6-C55374291360}" type="slidenum">
              <a:rPr lang="en-US" altLang="uk-UA"/>
              <a:pPr/>
              <a:t>1</a:t>
            </a:fld>
            <a:endParaRPr lang="en-US" altLang="uk-UA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uk-U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9370844-5E02-46A1-B6AB-00BE87358D35}" type="slidenum">
              <a:rPr lang="en-US" altLang="uk-UA"/>
              <a:pPr/>
              <a:t>2</a:t>
            </a:fld>
            <a:endParaRPr lang="en-US" altLang="uk-UA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uk-U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20800" y="5334000"/>
            <a:ext cx="10363200" cy="704850"/>
          </a:xfrm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/>
              <a:t>Образец заголовка</a:t>
            </a:r>
            <a:endParaRPr lang="en-US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20800" y="5867400"/>
            <a:ext cx="10363200" cy="533400"/>
          </a:xfrm>
        </p:spPr>
        <p:txBody>
          <a:bodyPr/>
          <a:lstStyle>
            <a:lvl1pPr marL="0" indent="0" algn="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/>
              <a:t>Образец подзаголовка</a:t>
            </a:r>
            <a:endParaRPr lang="en-US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9200" y="2438400"/>
            <a:ext cx="47752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2438400"/>
            <a:ext cx="47752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34400" y="1417638"/>
            <a:ext cx="2438400" cy="52117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9200" y="1417638"/>
            <a:ext cx="7112000" cy="52117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1417638"/>
            <a:ext cx="9753600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  <a:endParaRPr lang="en-US" altLang="uk-UA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2438400"/>
            <a:ext cx="97536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  <a:endParaRPr lang="en-US" altLang="uk-UA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424113" y="1066800"/>
            <a:ext cx="8396287" cy="762000"/>
          </a:xfrm>
        </p:spPr>
        <p:txBody>
          <a:bodyPr/>
          <a:lstStyle/>
          <a:p>
            <a:pPr algn="ctr"/>
            <a:r>
              <a:rPr lang="ru-RU" altLang="uk-UA" sz="3200" b="1" smtClean="0">
                <a:solidFill>
                  <a:srgbClr val="002060"/>
                </a:solidFill>
              </a:rPr>
              <a:t/>
            </a:r>
            <a:br>
              <a:rPr lang="ru-RU" altLang="uk-UA" sz="3200" b="1" smtClean="0">
                <a:solidFill>
                  <a:srgbClr val="002060"/>
                </a:solidFill>
              </a:rPr>
            </a:br>
            <a:r>
              <a:rPr lang="ru-RU" altLang="uk-UA" sz="3200" b="1" smtClean="0">
                <a:solidFill>
                  <a:srgbClr val="002060"/>
                </a:solidFill>
              </a:rPr>
              <a:t/>
            </a:r>
            <a:br>
              <a:rPr lang="ru-RU" altLang="uk-UA" sz="3200" b="1" smtClean="0">
                <a:solidFill>
                  <a:srgbClr val="002060"/>
                </a:solidFill>
              </a:rPr>
            </a:br>
            <a:r>
              <a:rPr lang="ru-RU" altLang="uk-UA" sz="3200" b="1" smtClean="0">
                <a:solidFill>
                  <a:srgbClr val="002060"/>
                </a:solidFill>
              </a:rPr>
              <a:t/>
            </a:r>
            <a:br>
              <a:rPr lang="ru-RU" altLang="uk-UA" sz="3200" b="1" smtClean="0">
                <a:solidFill>
                  <a:srgbClr val="002060"/>
                </a:solidFill>
              </a:rPr>
            </a:br>
            <a:r>
              <a:rPr lang="ru-RU" altLang="uk-UA" sz="3200" b="1" smtClean="0">
                <a:solidFill>
                  <a:srgbClr val="002060"/>
                </a:solidFill>
              </a:rPr>
              <a:t/>
            </a:r>
            <a:br>
              <a:rPr lang="ru-RU" altLang="uk-UA" sz="3200" b="1" smtClean="0">
                <a:solidFill>
                  <a:srgbClr val="002060"/>
                </a:solidFill>
              </a:rPr>
            </a:br>
            <a:r>
              <a:rPr lang="ru-RU" altLang="uk-UA" sz="3200" b="1" smtClean="0">
                <a:solidFill>
                  <a:srgbClr val="002060"/>
                </a:solidFill>
              </a:rPr>
              <a:t/>
            </a:r>
            <a:br>
              <a:rPr lang="ru-RU" altLang="uk-UA" sz="3200" b="1" smtClean="0">
                <a:solidFill>
                  <a:srgbClr val="002060"/>
                </a:solidFill>
              </a:rPr>
            </a:br>
            <a:r>
              <a:rPr lang="ru-RU" altLang="uk-UA" sz="3200" b="1" smtClean="0">
                <a:solidFill>
                  <a:srgbClr val="002060"/>
                </a:solidFill>
              </a:rPr>
              <a:t/>
            </a:r>
            <a:br>
              <a:rPr lang="ru-RU" altLang="uk-UA" sz="3200" b="1" smtClean="0">
                <a:solidFill>
                  <a:srgbClr val="002060"/>
                </a:solidFill>
              </a:rPr>
            </a:br>
            <a:r>
              <a:rPr lang="ru-RU" altLang="uk-UA" sz="3200" b="1" smtClean="0">
                <a:solidFill>
                  <a:srgbClr val="002060"/>
                </a:solidFill>
              </a:rPr>
              <a:t/>
            </a:r>
            <a:br>
              <a:rPr lang="ru-RU" altLang="uk-UA" sz="3200" b="1" smtClean="0">
                <a:solidFill>
                  <a:srgbClr val="002060"/>
                </a:solidFill>
              </a:rPr>
            </a:br>
            <a:r>
              <a:rPr lang="ru-RU" altLang="uk-UA" b="1" smtClean="0">
                <a:solidFill>
                  <a:srgbClr val="002060"/>
                </a:solidFill>
              </a:rPr>
              <a:t>Елективний курс</a:t>
            </a:r>
            <a:r>
              <a:rPr lang="ru-RU" altLang="uk-UA" sz="4800" b="1" smtClean="0">
                <a:solidFill>
                  <a:srgbClr val="002060"/>
                </a:solidFill>
              </a:rPr>
              <a:t/>
            </a:r>
            <a:br>
              <a:rPr lang="ru-RU" altLang="uk-UA" sz="4800" b="1" smtClean="0">
                <a:solidFill>
                  <a:srgbClr val="002060"/>
                </a:solidFill>
              </a:rPr>
            </a:br>
            <a:r>
              <a:rPr lang="ru-RU" altLang="uk-UA" sz="4800" b="1" smtClean="0">
                <a:solidFill>
                  <a:srgbClr val="002060"/>
                </a:solidFill>
              </a:rPr>
              <a:t/>
            </a:r>
            <a:br>
              <a:rPr lang="ru-RU" altLang="uk-UA" sz="4800" b="1" smtClean="0">
                <a:solidFill>
                  <a:srgbClr val="002060"/>
                </a:solidFill>
              </a:rPr>
            </a:br>
            <a:r>
              <a:rPr lang="ru-RU" altLang="uk-UA" sz="5400" b="1" smtClean="0">
                <a:solidFill>
                  <a:srgbClr val="002060"/>
                </a:solidFill>
              </a:rPr>
              <a:t>Імунобіологічні препарати </a:t>
            </a:r>
            <a:r>
              <a:rPr lang="ru-RU" altLang="uk-UA" sz="4800" b="1" smtClean="0">
                <a:solidFill>
                  <a:srgbClr val="002060"/>
                </a:solidFill>
              </a:rPr>
              <a:t/>
            </a:r>
            <a:br>
              <a:rPr lang="ru-RU" altLang="uk-UA" sz="4800" b="1" smtClean="0">
                <a:solidFill>
                  <a:srgbClr val="002060"/>
                </a:solidFill>
              </a:rPr>
            </a:br>
            <a:r>
              <a:rPr lang="ru-RU" altLang="uk-UA" sz="4800" b="1" smtClean="0">
                <a:solidFill>
                  <a:srgbClr val="002060"/>
                </a:solidFill>
              </a:rPr>
              <a:t/>
            </a:r>
            <a:br>
              <a:rPr lang="ru-RU" altLang="uk-UA" sz="4800" b="1" smtClean="0">
                <a:solidFill>
                  <a:srgbClr val="002060"/>
                </a:solidFill>
              </a:rPr>
            </a:br>
            <a:endParaRPr lang="ru-RU" altLang="uk-UA" sz="4800" b="1" smtClean="0">
              <a:solidFill>
                <a:srgbClr val="00206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79875" y="4868863"/>
            <a:ext cx="799306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uk-UA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Кафедра мікробіології</a:t>
            </a:r>
          </a:p>
          <a:p>
            <a:pPr algn="ctr" eaLnBrk="1" hangingPunct="1">
              <a:defRPr/>
            </a:pPr>
            <a:r>
              <a:rPr lang="uk-UA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Вінницький </a:t>
            </a:r>
            <a:r>
              <a:rPr lang="uk-UA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нацональний</a:t>
            </a:r>
            <a:r>
              <a:rPr lang="uk-UA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 медичний університет </a:t>
            </a:r>
          </a:p>
          <a:p>
            <a:pPr algn="ctr" eaLnBrk="1" hangingPunct="1">
              <a:defRPr/>
            </a:pPr>
            <a:r>
              <a:rPr lang="uk-UA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ім. М. І. Пирогова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хема 2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1400" y="165100"/>
            <a:ext cx="7150100" cy="6083300"/>
          </a:xfrm>
          <a:prstGeom prst="rect">
            <a:avLst/>
          </a:prstGeom>
          <a:noFill/>
        </p:spPr>
      </p:pic>
      <p:pic>
        <p:nvPicPr>
          <p:cNvPr id="5122" name="Рисунок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438" y="620713"/>
            <a:ext cx="4684712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Заголовок 1"/>
          <p:cNvSpPr>
            <a:spLocks noGrp="1" noChangeArrowheads="1"/>
          </p:cNvSpPr>
          <p:nvPr>
            <p:ph type="title"/>
          </p:nvPr>
        </p:nvSpPr>
        <p:spPr>
          <a:xfrm>
            <a:off x="4367213" y="476250"/>
            <a:ext cx="7315200" cy="715963"/>
          </a:xfrm>
        </p:spPr>
        <p:txBody>
          <a:bodyPr/>
          <a:lstStyle/>
          <a:p>
            <a:r>
              <a:rPr lang="uk-UA" b="1" smtClean="0">
                <a:solidFill>
                  <a:schemeClr val="bg2"/>
                </a:solidFill>
              </a:rPr>
              <a:t>Анотація курсу:</a:t>
            </a:r>
          </a:p>
        </p:txBody>
      </p:sp>
      <p:pic>
        <p:nvPicPr>
          <p:cNvPr id="4" name="Объект 3"/>
          <p:cNvPicPr>
            <a:picLocks noGrp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4800" y="1181100"/>
            <a:ext cx="7023100" cy="5486400"/>
          </a:xfrm>
        </p:spPr>
      </p:pic>
      <p:pic>
        <p:nvPicPr>
          <p:cNvPr id="7171" name="Picture 3" descr="5 признаків зниження імунітет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1431925"/>
            <a:ext cx="5019675" cy="499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Заголовок 4"/>
          <p:cNvSpPr>
            <a:spLocks noGrp="1" noChangeArrowheads="1"/>
          </p:cNvSpPr>
          <p:nvPr>
            <p:ph type="title"/>
          </p:nvPr>
        </p:nvSpPr>
        <p:spPr>
          <a:xfrm>
            <a:off x="6386513" y="188913"/>
            <a:ext cx="5795962" cy="1368425"/>
          </a:xfrm>
        </p:spPr>
        <p:txBody>
          <a:bodyPr/>
          <a:lstStyle/>
          <a:p>
            <a:r>
              <a:rPr lang="uk-UA" sz="3600" b="1" smtClean="0">
                <a:solidFill>
                  <a:schemeClr val="bg2"/>
                </a:solidFill>
              </a:rPr>
              <a:t>Анотація курсу</a:t>
            </a:r>
          </a:p>
        </p:txBody>
      </p:sp>
      <p:pic>
        <p:nvPicPr>
          <p:cNvPr id="6" name="Объект 5"/>
          <p:cNvPicPr>
            <a:picLocks noGrp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76600" y="1041400"/>
            <a:ext cx="8369300" cy="5803900"/>
          </a:xfrm>
        </p:spPr>
      </p:pic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60575"/>
            <a:ext cx="3857625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Заголовок 1"/>
          <p:cNvSpPr>
            <a:spLocks noGrp="1" noChangeArrowheads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/>
          <a:lstStyle/>
          <a:p>
            <a:pPr algn="ctr"/>
            <a:r>
              <a:rPr lang="ru-RU" sz="5400" smtClean="0">
                <a:solidFill>
                  <a:srgbClr val="FFFF00"/>
                </a:solidFill>
              </a:rPr>
              <a:t>Мета курсу</a:t>
            </a:r>
          </a:p>
        </p:txBody>
      </p:sp>
      <p:pic>
        <p:nvPicPr>
          <p:cNvPr id="9" name="Объект 8"/>
          <p:cNvPicPr>
            <a:picLocks noGrp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49800" y="812800"/>
            <a:ext cx="6845300" cy="5321300"/>
          </a:xfrm>
        </p:spPr>
      </p:pic>
      <p:pic>
        <p:nvPicPr>
          <p:cNvPr id="921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6838" y="1414463"/>
            <a:ext cx="4670425" cy="4462462"/>
          </a:xfr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11675" y="404813"/>
            <a:ext cx="7315200" cy="715962"/>
          </a:xfrm>
        </p:spPr>
        <p:txBody>
          <a:bodyPr/>
          <a:lstStyle/>
          <a:p>
            <a:pPr>
              <a:defRPr/>
            </a:pPr>
            <a:r>
              <a:rPr lang="uk-UA" b="1" dirty="0">
                <a:solidFill>
                  <a:schemeClr val="bg2">
                    <a:lumMod val="75000"/>
                  </a:schemeClr>
                </a:solidFill>
              </a:rPr>
              <a:t>Результати навчання дисципліни:</a:t>
            </a:r>
          </a:p>
        </p:txBody>
      </p:sp>
      <p:pic>
        <p:nvPicPr>
          <p:cNvPr id="5" name="Объект 4"/>
          <p:cNvPicPr>
            <a:picLocks noGrp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9600" y="1397000"/>
            <a:ext cx="8445500" cy="5232400"/>
          </a:xfrm>
        </p:spPr>
      </p:pic>
      <p:pic>
        <p:nvPicPr>
          <p:cNvPr id="10243" name="Рисунок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67588" y="1866900"/>
            <a:ext cx="48244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46700" y="914400"/>
            <a:ext cx="6680200" cy="5410200"/>
          </a:xfrm>
        </p:spPr>
      </p:pic>
      <p:pic>
        <p:nvPicPr>
          <p:cNvPr id="9" name="Содержимое 3" descr="image005.pn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142875" y="333375"/>
            <a:ext cx="4945063" cy="631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tl" rotWithShape="0">
              <a:srgbClr val="000000">
                <a:alpha val="70000"/>
              </a:srgbClr>
            </a:outerShdw>
          </a:effectLst>
        </p:spPr>
      </p:pic>
      <p:sp>
        <p:nvSpPr>
          <p:cNvPr id="11267" name="TextBox 9"/>
          <p:cNvSpPr txBox="1">
            <a:spLocks noChangeArrowheads="1"/>
          </p:cNvSpPr>
          <p:nvPr/>
        </p:nvSpPr>
        <p:spPr bwMode="auto">
          <a:xfrm>
            <a:off x="5208588" y="125413"/>
            <a:ext cx="6959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sz="3200" b="1">
                <a:solidFill>
                  <a:schemeClr val="bg2"/>
                </a:solidFill>
              </a:rPr>
              <a:t>Результати навчання дисципліни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0" y="609600"/>
            <a:ext cx="6807200" cy="6019800"/>
          </a:xfrm>
        </p:spPr>
      </p:pic>
      <p:pic>
        <p:nvPicPr>
          <p:cNvPr id="12290" name="Рисунок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23913"/>
            <a:ext cx="5422900" cy="560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Box 5"/>
          <p:cNvSpPr txBox="1">
            <a:spLocks noChangeArrowheads="1"/>
          </p:cNvSpPr>
          <p:nvPr/>
        </p:nvSpPr>
        <p:spPr bwMode="auto">
          <a:xfrm>
            <a:off x="4333875" y="57150"/>
            <a:ext cx="70437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sz="3200" b="1">
                <a:solidFill>
                  <a:schemeClr val="bg2"/>
                </a:solidFill>
              </a:rPr>
              <a:t>Результати навчання дисципліни</a:t>
            </a:r>
            <a:r>
              <a:rPr lang="ru-RU"/>
              <a:t>: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Объект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uk-UA" sz="6600" b="1" smtClean="0">
                <a:solidFill>
                  <a:schemeClr val="bg2"/>
                </a:solidFill>
              </a:rPr>
              <a:t>  </a:t>
            </a:r>
          </a:p>
        </p:txBody>
      </p:sp>
      <p:pic>
        <p:nvPicPr>
          <p:cNvPr id="13314" name="Рисунок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83563" cy="385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Box 3"/>
          <p:cNvSpPr txBox="1">
            <a:spLocks noChangeArrowheads="1"/>
          </p:cNvSpPr>
          <p:nvPr/>
        </p:nvSpPr>
        <p:spPr bwMode="auto">
          <a:xfrm>
            <a:off x="1774825" y="4221163"/>
            <a:ext cx="8497888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4400" b="1">
                <a:solidFill>
                  <a:schemeClr val="bg2"/>
                </a:solidFill>
              </a:rPr>
              <a:t>Ми чекаємо саме на Вас, </a:t>
            </a:r>
          </a:p>
          <a:p>
            <a:pPr algn="ctr" eaLnBrk="1" hangingPunct="1"/>
            <a:r>
              <a:rPr lang="ru-RU" sz="4400" b="1">
                <a:solidFill>
                  <a:schemeClr val="bg2"/>
                </a:solidFill>
              </a:rPr>
              <a:t>студентська спільнота!!!!</a:t>
            </a:r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owerpoint-template-24">
  <a:themeElements>
    <a:clrScheme name="">
      <a:dk1>
        <a:srgbClr val="808080"/>
      </a:dk1>
      <a:lt1>
        <a:srgbClr val="FFFFFF"/>
      </a:lt1>
      <a:dk2>
        <a:srgbClr val="FFFFFF"/>
      </a:dk2>
      <a:lt2>
        <a:srgbClr val="0120BD"/>
      </a:lt2>
      <a:accent1>
        <a:srgbClr val="C300E6"/>
      </a:accent1>
      <a:accent2>
        <a:srgbClr val="F96F1C"/>
      </a:accent2>
      <a:accent3>
        <a:srgbClr val="FFFFFF"/>
      </a:accent3>
      <a:accent4>
        <a:srgbClr val="6C6C6C"/>
      </a:accent4>
      <a:accent5>
        <a:srgbClr val="DEAAF0"/>
      </a:accent5>
      <a:accent6>
        <a:srgbClr val="E26418"/>
      </a:accent6>
      <a:hlink>
        <a:srgbClr val="FFBF07"/>
      </a:hlink>
      <a:folHlink>
        <a:srgbClr val="5F5F5F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FBB240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FE564C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BB2A32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AF5612"/>
        </a:lt2>
        <a:accent1>
          <a:srgbClr val="CB882F"/>
        </a:accent1>
        <a:accent2>
          <a:srgbClr val="E7C432"/>
        </a:accent2>
        <a:accent3>
          <a:srgbClr val="FFFFFF"/>
        </a:accent3>
        <a:accent4>
          <a:srgbClr val="404040"/>
        </a:accent4>
        <a:accent5>
          <a:srgbClr val="E2C3AD"/>
        </a:accent5>
        <a:accent6>
          <a:srgbClr val="D1B12C"/>
        </a:accent6>
        <a:hlink>
          <a:srgbClr val="EECA3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9A5E40"/>
        </a:lt2>
        <a:accent1>
          <a:srgbClr val="AE7750"/>
        </a:accent1>
        <a:accent2>
          <a:srgbClr val="C08D60"/>
        </a:accent2>
        <a:accent3>
          <a:srgbClr val="FFFFFF"/>
        </a:accent3>
        <a:accent4>
          <a:srgbClr val="404040"/>
        </a:accent4>
        <a:accent5>
          <a:srgbClr val="D3BDB3"/>
        </a:accent5>
        <a:accent6>
          <a:srgbClr val="AE7F56"/>
        </a:accent6>
        <a:hlink>
          <a:srgbClr val="CCA47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D1BB77"/>
        </a:lt2>
        <a:accent1>
          <a:srgbClr val="DBBA87"/>
        </a:accent1>
        <a:accent2>
          <a:srgbClr val="E0B265"/>
        </a:accent2>
        <a:accent3>
          <a:srgbClr val="FFFFFF"/>
        </a:accent3>
        <a:accent4>
          <a:srgbClr val="404040"/>
        </a:accent4>
        <a:accent5>
          <a:srgbClr val="EAD9C3"/>
        </a:accent5>
        <a:accent6>
          <a:srgbClr val="CBA15B"/>
        </a:accent6>
        <a:hlink>
          <a:srgbClr val="E9C27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3D3D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FFFFFF"/>
        </a:dk1>
        <a:lt1>
          <a:srgbClr val="FFFFFF"/>
        </a:lt1>
        <a:dk2>
          <a:srgbClr val="FFFFFF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DADADA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FFFFFF"/>
        </a:dk1>
        <a:lt1>
          <a:srgbClr val="FFFFFF"/>
        </a:lt1>
        <a:dk2>
          <a:srgbClr val="FFFFFF"/>
        </a:dk2>
        <a:lt2>
          <a:srgbClr val="55A6FE"/>
        </a:lt2>
        <a:accent1>
          <a:srgbClr val="71BBFF"/>
        </a:accent1>
        <a:accent2>
          <a:srgbClr val="74CCFF"/>
        </a:accent2>
        <a:accent3>
          <a:srgbClr val="FFFFFF"/>
        </a:accent3>
        <a:accent4>
          <a:srgbClr val="DADADA"/>
        </a:accent4>
        <a:accent5>
          <a:srgbClr val="BBDAFF"/>
        </a:accent5>
        <a:accent6>
          <a:srgbClr val="68B9E7"/>
        </a:accent6>
        <a:hlink>
          <a:srgbClr val="94D8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FFFFFF"/>
        </a:dk1>
        <a:lt1>
          <a:srgbClr val="FFFFFF"/>
        </a:lt1>
        <a:dk2>
          <a:srgbClr val="FFFFFF"/>
        </a:dk2>
        <a:lt2>
          <a:srgbClr val="4BA1FF"/>
        </a:lt2>
        <a:accent1>
          <a:srgbClr val="5DB2FF"/>
        </a:accent1>
        <a:accent2>
          <a:srgbClr val="65C8FF"/>
        </a:accent2>
        <a:accent3>
          <a:srgbClr val="FFFFFF"/>
        </a:accent3>
        <a:accent4>
          <a:srgbClr val="DADADA"/>
        </a:accent4>
        <a:accent5>
          <a:srgbClr val="B6D5FF"/>
        </a:accent5>
        <a:accent6>
          <a:srgbClr val="5BB5E7"/>
        </a:accent6>
        <a:hlink>
          <a:srgbClr val="87E1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</TotalTime>
  <Words>43</Words>
  <Application>Microsoft Office PowerPoint</Application>
  <PresentationFormat>Произвольный</PresentationFormat>
  <Paragraphs>15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Microsoft Sans Serif</vt:lpstr>
      <vt:lpstr>powerpoint-template-24</vt:lpstr>
      <vt:lpstr>       Елективний курс  Імунобіологічні препарати   </vt:lpstr>
      <vt:lpstr>Слайд 2</vt:lpstr>
      <vt:lpstr>Анотація курсу:</vt:lpstr>
      <vt:lpstr>Анотація курсу</vt:lpstr>
      <vt:lpstr>Мета курсу</vt:lpstr>
      <vt:lpstr>Результати навчання дисципліни: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НОВІ МЕТОДИЧНІ ПІДХОДИ ДО ПІДСУМКОВОГО КОНТРОЛЮ ЯКОСТІ ЗАСВОЄННЯ ДИСЦИПЛІНИ “МІКРОБІОЛОГІЯ, ВІРУСОЛОГІЯ, ІМУНОЛОГІЯ”</dc:title>
  <dc:creator>user</dc:creator>
  <cp:lastModifiedBy>microbiology2</cp:lastModifiedBy>
  <cp:revision>29</cp:revision>
  <dcterms:created xsi:type="dcterms:W3CDTF">2018-09-18T17:15:08Z</dcterms:created>
  <dcterms:modified xsi:type="dcterms:W3CDTF">2020-12-18T11:12:35Z</dcterms:modified>
</cp:coreProperties>
</file>