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zd-organiv-malogo-tazu-akusher-ginekolog-com-u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6860" y="1291590"/>
            <a:ext cx="6123940" cy="3402330"/>
          </a:xfrm>
          <a:prstGeom prst="rect">
            <a:avLst/>
          </a:prstGeom>
        </p:spPr>
      </p:pic>
      <p:pic>
        <p:nvPicPr>
          <p:cNvPr id="2" name="Picture 1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615" y="4395470"/>
            <a:ext cx="7652385" cy="246253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81295" y="35696"/>
            <a:ext cx="710746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alt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АКУШЕРСТВА ТА ГІНЕКОЛОГІЇ №2</a:t>
            </a:r>
            <a:endParaRPr lang="uk-UA" alt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9615" y="4947285"/>
            <a:ext cx="7860030" cy="1910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</a:t>
            </a:r>
            <a:r>
              <a:rPr lang="en-US" alt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altLang="en-US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6055995" y="1673225"/>
            <a:ext cx="6343650" cy="271526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УЗД в акушерстві та гінекології</a:t>
            </a:r>
            <a:endParaRPr lang="uk-UA" altLang="ru-RU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95" y="4799965"/>
            <a:ext cx="12041505" cy="76200"/>
          </a:xfrm>
          <a:prstGeom prst="rect">
            <a:avLst/>
          </a:prstGeom>
        </p:spPr>
      </p:pic>
      <p:pic>
        <p:nvPicPr>
          <p:cNvPr id="5" name="Picture 4" descr="Фаховий каталог ВК Педіатрія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8550" y="156845"/>
            <a:ext cx="1903730" cy="19037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005695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001" y="186667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5.6 «УЗД в акушерстві та гінекології»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0" y="2033905"/>
            <a:ext cx="10637520" cy="44507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228 Педіатрія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en-US" altLang="en-US" sz="2800" dirty="0" smtClean="0"/>
              <a:t>анатомія людини, клінічна анатомія та оперативна хірургія, патологічна анатомія, фізіологія та патологічна фізіологія, медична фізика, радіологія, акушерство та гінекологія</a:t>
            </a:r>
            <a:r>
              <a:rPr lang="uk-UA" sz="2800" i="1" dirty="0" smtClean="0"/>
              <a:t> </a:t>
            </a:r>
            <a:endParaRPr sz="2800" i="1" dirty="0"/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680"/>
            <a:ext cx="1187005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230"/>
            <a:ext cx="6096635" cy="67964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розуміння логіки візуалізації</a:t>
            </a:r>
            <a:r>
              <a:rPr lang="en-US" altLang="en-US" dirty="0"/>
              <a:t> → </a:t>
            </a: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краще клінічне мислення в акушерстві та гінекології</a:t>
            </a:r>
            <a:endParaRPr lang="en-US" altLang="en-US" b="1" dirty="0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55385" y="62230"/>
            <a:ext cx="5749925" cy="347345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медицину: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знайомить із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золотим стандартом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супроводу вагітності та гінекологічного скринінгу, без якого сьогодні неможлива робота ні сімейного лікаря, ні профільного спеціаліста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дає відчуття володіння високотехнологічним інструментом (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третім оком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лікаря), підвищуючи впевненість майбутнього фахівця під час прийняття діагностичних рішень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прикладну конкурентність: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опанування базових навичок ехоскопії вже під час навчання робить випускника затребуваним на ринку праці, де володіння портативним УЗД стає таким же обов’язковим, як і стетоскоп.</a:t>
            </a:r>
            <a:endParaRPr lang="en-US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24220" y="0"/>
            <a:ext cx="76200" cy="6638290"/>
          </a:xfrm>
          <a:prstGeom prst="rect">
            <a:avLst/>
          </a:prstGeom>
        </p:spPr>
      </p:pic>
      <p:pic>
        <p:nvPicPr>
          <p:cNvPr id="7" name="Picture 6" descr="узд-гинекология-1024x6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815" y="4203700"/>
            <a:ext cx="5417185" cy="3115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56.17"/>
          <p:cNvPicPr>
            <a:picLocks noChangeAspect="1"/>
          </p:cNvPicPr>
          <p:nvPr/>
        </p:nvPicPr>
        <p:blipFill>
          <a:blip r:embed="rId1">
            <a:alphaModFix amt="60000"/>
          </a:blip>
          <a:stretch>
            <a:fillRect/>
          </a:stretch>
        </p:blipFill>
        <p:spPr>
          <a:xfrm>
            <a:off x="-108585" y="4292600"/>
            <a:ext cx="12404725" cy="2569845"/>
          </a:xfrm>
          <a:prstGeom prst="rect">
            <a:avLst/>
          </a:prstGeom>
        </p:spPr>
      </p:pic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" y="4086225"/>
            <a:ext cx="4572000" cy="25698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" y="41826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365760"/>
            <a:ext cx="11473815" cy="3630930"/>
          </a:xfrm>
        </p:spPr>
        <p:txBody>
          <a:bodyPr>
            <a:normAutofit fontScale="70000"/>
          </a:bodyPr>
          <a:lstStyle/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 візуальної діагностики в невідкладних станах: як за лічені хвилини виявити позаматкову вагітність, відшарування плаценти або перекрут яєчника.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Діагностичну значущість маркерів у пренатальному скринінгу: інтерпретація ультразвукових ознак, що дозволяють вчасно запідозрити генетичну патологію чи вади розвитку плода.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оцінку функціонального стану плода: використання доплерометрії для моніторингу кровотоку, що є критичним для прогнозування та ведення вагітності при затримці росту.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новоутворень малого таза: практичне застосування критеріїв IOTA та O-RADS для чіткого розмежування доброякісних процесів і онкологічних ризиків.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Ультразвукову навігацію в гінекологічних маніпуляціях: роль УЗ-контролю при проведенні пункцій, біопсій та малоінвазивних втручань для забезпечення безпеки пацієнтки.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Взаємозв’язок ехо-картини з тактикою лікування: як результати обстеження безпосередньо впливають на вибір між консервативною терапією та терміновим хірургічним втручанням.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77215" y="4292600"/>
            <a:ext cx="11944985" cy="9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373380"/>
            <a:ext cx="9761855" cy="105410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855" y="1716405"/>
            <a:ext cx="11216005" cy="2943860"/>
          </a:xfrm>
        </p:spPr>
        <p:txBody>
          <a:bodyPr>
            <a:normAutofit fontScale="50000"/>
          </a:bodyPr>
          <a:lstStyle/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інтерпретувати результати ультразвукового дослідження в акушерстві та гінекології;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ультразвукові ознаки гінекологічної патології;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результати скринінгових обстежень вагітних;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аналізувати УЗД-ознаки патологічних станів у різні вікові періоди;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визначати клінічне значення ультразвукових змін і ризики для пацієнтки;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використовувати результати УЗД для обґрунтування подальшої тактики ведення.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44.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7320" y="4090670"/>
            <a:ext cx="12339320" cy="2943860"/>
          </a:xfrm>
          <a:prstGeom prst="rect">
            <a:avLst/>
          </a:prstGeom>
        </p:spPr>
      </p:pic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9545"/>
            <a:ext cx="10654665" cy="85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8320" y="-635"/>
            <a:ext cx="6583680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448341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580" y="635"/>
            <a:ext cx="9271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9910" y="0"/>
            <a:ext cx="5292090" cy="24815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090" y="0"/>
            <a:ext cx="4486910" cy="57658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5850" y="57641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Picture 2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2"/>
          <a:srcRect l="23582" t="12915" r="23388" b="6244"/>
          <a:stretch>
            <a:fillRect/>
          </a:stretch>
        </p:blipFill>
        <p:spPr>
          <a:xfrm>
            <a:off x="386080" y="1602740"/>
            <a:ext cx="1904365" cy="1933575"/>
          </a:xfrm>
          <a:prstGeom prst="rect">
            <a:avLst/>
          </a:prstGeom>
        </p:spPr>
      </p:pic>
      <p:pic>
        <p:nvPicPr>
          <p:cNvPr id="4" name="Picture 3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3"/>
          <a:srcRect l="21133" t="11638" r="19427"/>
          <a:stretch>
            <a:fillRect/>
          </a:stretch>
        </p:blipFill>
        <p:spPr>
          <a:xfrm>
            <a:off x="4223385" y="1602740"/>
            <a:ext cx="1904365" cy="1894205"/>
          </a:xfrm>
          <a:prstGeom prst="rect">
            <a:avLst/>
          </a:prstGeom>
        </p:spPr>
      </p:pic>
      <p:pic>
        <p:nvPicPr>
          <p:cNvPr id="6" name="Picture 5" descr="Фурман Оксана Волоимирівна, доцент"/>
          <p:cNvPicPr>
            <a:picLocks noChangeAspect="1"/>
          </p:cNvPicPr>
          <p:nvPr/>
        </p:nvPicPr>
        <p:blipFill>
          <a:blip r:embed="rId4"/>
          <a:srcRect l="20813" t="18258" r="23627" b="20"/>
          <a:stretch>
            <a:fillRect/>
          </a:stretch>
        </p:blipFill>
        <p:spPr>
          <a:xfrm>
            <a:off x="2250440" y="4187190"/>
            <a:ext cx="1972945" cy="1932940"/>
          </a:xfrm>
          <a:prstGeom prst="rect">
            <a:avLst/>
          </a:prstGeom>
        </p:spPr>
      </p:pic>
      <p:pic>
        <p:nvPicPr>
          <p:cNvPr id="9" name="Picture 8" descr="Гончаренко Оксана Миколаївна, доцент"/>
          <p:cNvPicPr>
            <a:picLocks noChangeAspect="1"/>
          </p:cNvPicPr>
          <p:nvPr/>
        </p:nvPicPr>
        <p:blipFill>
          <a:blip r:embed="rId5"/>
          <a:srcRect l="21120" t="16096" r="27560" b="1481"/>
          <a:stretch>
            <a:fillRect/>
          </a:stretch>
        </p:blipFill>
        <p:spPr>
          <a:xfrm>
            <a:off x="6653530" y="4186555"/>
            <a:ext cx="1774190" cy="1933575"/>
          </a:xfrm>
          <a:prstGeom prst="rect">
            <a:avLst/>
          </a:prstGeom>
        </p:spPr>
      </p:pic>
      <p:pic>
        <p:nvPicPr>
          <p:cNvPr id="10" name="Picture 9" descr="Льовкіна Олена Володимирівна, доцент"/>
          <p:cNvPicPr>
            <a:picLocks noChangeAspect="1"/>
          </p:cNvPicPr>
          <p:nvPr/>
        </p:nvPicPr>
        <p:blipFill>
          <a:blip r:embed="rId6"/>
          <a:srcRect l="27293" t="20801" r="25987" b="961"/>
          <a:stretch>
            <a:fillRect/>
          </a:stretch>
        </p:blipFill>
        <p:spPr>
          <a:xfrm>
            <a:off x="9360535" y="2686050"/>
            <a:ext cx="1733550" cy="1934210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262890" y="3593465"/>
            <a:ext cx="21507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4223385" y="3582670"/>
            <a:ext cx="1887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Пролигіна І.В.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2250440" y="6120130"/>
            <a:ext cx="22123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Фурман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6653530" y="6151245"/>
            <a:ext cx="19958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Гончаренко О.М</a:t>
            </a:r>
            <a:r>
              <a:rPr lang="uk-UA" altLang="en-US"/>
              <a:t>.</a:t>
            </a:r>
            <a:endParaRPr lang="uk-UA" altLang="en-US"/>
          </a:p>
        </p:txBody>
      </p:sp>
      <p:sp>
        <p:nvSpPr>
          <p:cNvPr id="15" name="Text Box 14"/>
          <p:cNvSpPr txBox="1"/>
          <p:nvPr/>
        </p:nvSpPr>
        <p:spPr>
          <a:xfrm>
            <a:off x="9221470" y="4620260"/>
            <a:ext cx="20116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Льовкіна О.Л.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0</TotalTime>
  <Words>3396</Words>
  <Application>WPS Presentation</Application>
  <PresentationFormat>Широкоэкранный</PresentationFormat>
  <Paragraphs>82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SimSun</vt:lpstr>
      <vt:lpstr>Wingdings</vt:lpstr>
      <vt:lpstr>Calibri</vt:lpstr>
      <vt:lpstr>Helvetica Neue</vt:lpstr>
      <vt:lpstr>Times New Roman</vt:lpstr>
      <vt:lpstr>Microsoft YaHei</vt:lpstr>
      <vt:lpstr>汉仪旗黑</vt:lpstr>
      <vt:lpstr>Arial Unicode MS</vt:lpstr>
      <vt:lpstr>宋体-简</vt:lpstr>
      <vt:lpstr>Default Design</vt:lpstr>
      <vt:lpstr>ВК 5.6. УЗД в акушерстві та гінекології</vt:lpstr>
      <vt:lpstr>Паспорт ОСВІТНЬОГО КОМПОНЕНТА   ВК 5.6 «УЗД в акушерстві та гінекології»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Інна Гайченя</cp:lastModifiedBy>
  <cp:revision>10</cp:revision>
  <dcterms:created xsi:type="dcterms:W3CDTF">2026-06-29T06:53:36Z</dcterms:created>
  <dcterms:modified xsi:type="dcterms:W3CDTF">2026-06-29T06:53:36Z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C3BB159CD454F18AE234E5690FBCA54C_42</vt:lpwstr>
  </property>
  <property fmtid="{D5CDD505-2E9C-101B-9397-08002B2CF9AE}" pid="3" name="KSOProductBuildVer">
    <vt:lpwstr>1033-12.1.26015.26015</vt:lpwstr>
  </property>
</Properties>
</file>