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63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310E5-AFE4-4480-BA47-3A6400EA3610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9F22D-4945-492D-BE16-DBA8CCC535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E5338-F2D5-40E1-BDC9-15666695E077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3510F-B062-482C-8A1C-CA3332D96C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586CD-C3EB-40A0-9241-1534A1B6DA9E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BB225-877E-4C77-B340-8A5FFC2E0F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0B2D2-9546-4C07-9079-D3246CA3D06A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2D6A-77B2-46A1-AC8B-67D762442B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084AD-9BA1-48DA-8371-8F486EBA2681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9E5BD-1A02-4AA4-A58D-4AFE0F58F4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6202D-8B4E-4711-B163-5CC37E9707AC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F337E-4611-44E2-8AA0-68F3C7DFB6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7C1A4-A9B6-4C0C-BAC9-03C332EFC41B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54FAC-F923-44B8-AE0E-3D4EEA6BC1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6CD1B-A51A-47F9-A3B6-209BEB6978AF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E3977-2433-4131-B077-9BB7D8E49D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F1FA8840-76BE-471D-8DEF-5C255FBE0D0B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9BB19-CC0D-47D2-9693-8A9962EF77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0C045-CF72-4FA0-9A02-308EA4062E4C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1303D-6DF4-4296-B866-CB26121910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19C13-0D01-4480-86C9-17A189712DDE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3511B-1B0F-4EF5-B79E-851B43FF2B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F7AB63-3AF6-4F59-9F36-95037A81A992}" type="datetimeFigureOut">
              <a:rPr lang="en-US"/>
              <a:pPr>
                <a:defRPr/>
              </a:pPr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94F6C0-FBE8-406F-AD34-6E89FB6326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446213" y="2430463"/>
            <a:ext cx="9686925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ru-RU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3.4. </a:t>
            </a:r>
            <a:r>
              <a:rPr lang="uk-UA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ЕКОНОМІКА ОХОРОНИ ЗДОРОВ’Я. МАРКЕТИНГ МЕДИЧНИХ ПОСЛУГ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3.4 «ЕКОНОМІКА ОХОРОНИ ЗДОРОВ’Я. МАРКЕТИНГ МЕДИЧНИХ ПОСЛУГ»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185863" y="2406650"/>
            <a:ext cx="10480675" cy="40005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Курс: 3-й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Кредити: 2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Мова: українська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Пререквізити: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400" smtClean="0">
                <a:solidFill>
                  <a:schemeClr val="tx1"/>
                </a:solidFill>
              </a:rPr>
              <a:t>базові знання філософії, культури академічної доброчесності, соціології, основ економічних теорій.</a:t>
            </a:r>
            <a:endParaRPr lang="uk-UA" sz="20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3328988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lnSpc>
                <a:spcPct val="120000"/>
              </a:lnSpc>
              <a:buFont typeface="Arial" charset="0"/>
              <a:buNone/>
              <a:defRPr/>
            </a:pPr>
            <a:r>
              <a:rPr lang="uk-UA" sz="2400" dirty="0" smtClean="0"/>
              <a:t>володіння сучасними економічними знаннями дозволяє  швидко орієнтуватися </a:t>
            </a:r>
            <a:r>
              <a:rPr lang="uk-UA" sz="2400" dirty="0"/>
              <a:t>в економічних процесах, </a:t>
            </a:r>
            <a:r>
              <a:rPr lang="uk-UA" sz="2400" dirty="0" err="1" smtClean="0"/>
              <a:t>оперативно</a:t>
            </a:r>
            <a:r>
              <a:rPr lang="uk-UA" sz="2400" dirty="0" smtClean="0"/>
              <a:t> </a:t>
            </a:r>
            <a:r>
              <a:rPr lang="uk-UA" sz="2400" dirty="0"/>
              <a:t>приймати </a:t>
            </a:r>
            <a:r>
              <a:rPr lang="uk-UA" sz="2400" dirty="0" smtClean="0"/>
              <a:t>ефективні управлінські рішення; формувати економічне </a:t>
            </a:r>
            <a:r>
              <a:rPr lang="uk-UA" sz="2400" dirty="0"/>
              <a:t>мислення та </a:t>
            </a:r>
            <a:r>
              <a:rPr lang="uk-UA" sz="2400" dirty="0" smtClean="0"/>
              <a:t>підприємницьку свідомість </a:t>
            </a:r>
            <a:r>
              <a:rPr lang="uk-UA" sz="2400" dirty="0"/>
              <a:t>майбутніх </a:t>
            </a:r>
            <a:r>
              <a:rPr lang="uk-UA" sz="2400" dirty="0" smtClean="0"/>
              <a:t>медиків</a:t>
            </a:r>
            <a:r>
              <a:rPr lang="uk-UA" sz="2400" b="1" dirty="0" smtClean="0"/>
              <a:t>.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64288" y="519113"/>
            <a:ext cx="5461000" cy="5659437"/>
          </a:xfrm>
        </p:spPr>
        <p:txBody>
          <a:bodyPr/>
          <a:lstStyle/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розвиває логічне та критичне мислення; 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надасть первинні навички раціональної економічної поведінки; 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навчить обирати ефективне управлінське рішення; 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дозволить аналізувати й оцінювати економічні аспекти діяльності організацій, підприємств, установ галузі охорони здоров'я;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навчить розраховувати основні показники економічної діяльності закладів охорони здоров'я;</a:t>
            </a:r>
          </a:p>
          <a:p>
            <a:pPr marL="342900" indent="-342900" algn="l" eaLnBrk="1" hangingPunct="1">
              <a:buFont typeface="Arial" charset="0"/>
              <a:buChar char="•"/>
            </a:pPr>
            <a:r>
              <a:rPr lang="uk-UA" sz="2000" smtClean="0"/>
              <a:t>застосовувати отриманні знання з економіки, менеджменту, маркетингу у повсякденному житті і професійній практиці.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096000" y="533400"/>
            <a:ext cx="5645150" cy="5792788"/>
          </a:xfrm>
        </p:spPr>
        <p:txBody>
          <a:bodyPr/>
          <a:lstStyle/>
          <a:p>
            <a:pPr eaLnBrk="1" hangingPunct="1"/>
            <a:r>
              <a:rPr lang="uk-UA" smtClean="0"/>
              <a:t>теоретичні основи економіки охорони здоров'я; </a:t>
            </a:r>
          </a:p>
          <a:p>
            <a:pPr eaLnBrk="1" hangingPunct="1"/>
            <a:r>
              <a:rPr lang="uk-UA" smtClean="0"/>
              <a:t>підприємницька діяльність та конкуренція у сфері охорони здоров‘я;</a:t>
            </a:r>
          </a:p>
          <a:p>
            <a:pPr eaLnBrk="1" hangingPunct="1"/>
            <a:r>
              <a:rPr lang="uk-UA" smtClean="0"/>
              <a:t>медична послуга як особливий товар на ринку сфери охорони здоров’я; методика розрахунку вартості медичних послуг;</a:t>
            </a:r>
          </a:p>
          <a:p>
            <a:pPr eaLnBrk="1" hangingPunct="1"/>
            <a:r>
              <a:rPr lang="uk-UA" smtClean="0"/>
              <a:t>ефективність діяльності закладів та ціноутворення у сфері охорони здоров'я;</a:t>
            </a:r>
          </a:p>
          <a:p>
            <a:pPr eaLnBrk="1" hangingPunct="1"/>
            <a:r>
              <a:rPr lang="uk-UA" smtClean="0"/>
              <a:t>економічний аналіз функціонування медичного закладу, його інвестиційна привабливість;</a:t>
            </a:r>
          </a:p>
          <a:p>
            <a:pPr eaLnBrk="1" hangingPunct="1"/>
            <a:r>
              <a:rPr lang="uk-UA" smtClean="0"/>
              <a:t>фінансовий аналіз функціонування закладу охорони здоров’я, його дохід і прибуток;</a:t>
            </a:r>
          </a:p>
          <a:p>
            <a:pPr eaLnBrk="1" hangingPunct="1"/>
            <a:r>
              <a:rPr lang="uk-UA" smtClean="0"/>
              <a:t>основи менеджменту в галузі охорони</a:t>
            </a:r>
            <a:r>
              <a:rPr lang="ru-RU" smtClean="0"/>
              <a:t> </a:t>
            </a:r>
            <a:r>
              <a:rPr lang="uk-UA" smtClean="0"/>
              <a:t>здоров’я;</a:t>
            </a:r>
          </a:p>
          <a:p>
            <a:pPr eaLnBrk="1" hangingPunct="1"/>
            <a:r>
              <a:rPr lang="uk-UA" smtClean="0"/>
              <a:t>маркетинг у системі охорони здоров’я; стратегії маркетингу та принципи керування закладом охорони здоров’я; мотивація персоналу.</a:t>
            </a:r>
            <a:endParaRPr lang="uk-UA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378575" y="352425"/>
            <a:ext cx="5548313" cy="5951538"/>
          </a:xfrm>
        </p:spPr>
        <p:txBody>
          <a:bodyPr/>
          <a:lstStyle/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застосовувати методи економічного аналізу діяльності закладів охорони здоров’я;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розробляти плани економічного розвитку медичного закладу;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визначати стратегії маркетингу медичних послуг;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формувати цінову політику закладу охорони здоров’я;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розробляти бізнес-плани у сфері надання медичних послуг;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розраховувати вартість медичних послуг та оплату праці персоналу;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розраховувати та оцінювати показники господарської діяльності;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оцінювати економічну ефективність медичних технологій; </a:t>
            </a:r>
          </a:p>
          <a:p>
            <a:r>
              <a:rPr lang="uk-UA" sz="1800" smtClean="0">
                <a:solidFill>
                  <a:srgbClr val="262626"/>
                </a:solidFill>
                <a:latin typeface="Gill Sans MT"/>
              </a:rPr>
              <a:t>застосовувати економічні та маркетингові підходи для організації медичних послуг.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61950" y="2130425"/>
            <a:ext cx="5551488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152525" y="5481638"/>
            <a:ext cx="3622675" cy="7112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2800" smtClean="0">
                <a:latin typeface="Calibri" pitchFamily="34" charset="0"/>
                <a:cs typeface="Calibri" pitchFamily="34" charset="0"/>
              </a:rPr>
              <a:t>Доцент Марчук І.А.</a:t>
            </a:r>
            <a:endParaRPr lang="uk-UA" sz="280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 КУРСУ</a:t>
            </a: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6827838" y="2408238"/>
            <a:ext cx="5033962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вул. Данила Галицького 58а</a:t>
            </a: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19461" name="Рисунок 2"/>
          <p:cNvPicPr>
            <a:picLocks noChangeAspect="1"/>
          </p:cNvPicPr>
          <p:nvPr/>
        </p:nvPicPr>
        <p:blipFill>
          <a:blip r:embed="rId4"/>
          <a:srcRect l="12296" r="14037" b="10654"/>
          <a:stretch>
            <a:fillRect/>
          </a:stretch>
        </p:blipFill>
        <p:spPr bwMode="auto">
          <a:xfrm>
            <a:off x="1406525" y="1647825"/>
            <a:ext cx="311467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216</TotalTime>
  <Words>361</Words>
  <Application>Microsoft Office PowerPoint</Application>
  <PresentationFormat>Произвольный</PresentationFormat>
  <Paragraphs>66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3.4. ЕКОНОМІКА ОХОРОНИ ЗДОРОВ’Я. МАРКЕТИНГ МЕДИЧНИХ ПОСЛУГ</vt:lpstr>
      <vt:lpstr>ПАСПОРТ ОСВІТНЬОГО КОМПОНЕНТА   ВК 3.4 «ЕКОНОМІКА ОХОРОНИ ЗДОРОВ’Я. МАРКЕТИНГ МЕДИЧНИХ ПОСЛУГ»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20</cp:revision>
  <dcterms:created xsi:type="dcterms:W3CDTF">2026-04-08T10:22:59Z</dcterms:created>
  <dcterms:modified xsi:type="dcterms:W3CDTF">2026-04-14T12:15:04Z</dcterms:modified>
</cp:coreProperties>
</file>