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5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444"/>
  </p:normalViewPr>
  <p:slideViewPr>
    <p:cSldViewPr snapToGrid="0" snapToObjects="1">
      <p:cViewPr varScale="1">
        <p:scale>
          <a:sx n="107" d="100"/>
          <a:sy n="107" d="100"/>
        </p:scale>
        <p:origin x="73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676182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766858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857684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39741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642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8935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80508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76318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968516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679195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90787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04403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E376FB-6C93-D040-939F-7DD72F1CB0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98579" y="3563026"/>
            <a:ext cx="9144000" cy="2387600"/>
          </a:xfrm>
        </p:spPr>
        <p:txBody>
          <a:bodyPr/>
          <a:lstStyle/>
          <a:p>
            <a:r>
              <a:rPr lang="ru-UA" dirty="0"/>
              <a:t>Онкологічні аспекти в акушерстві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095C3D0-E6AA-C245-BF1E-5D1DB3C504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98579" y="2091648"/>
            <a:ext cx="9144000" cy="1337352"/>
          </a:xfrm>
        </p:spPr>
        <p:txBody>
          <a:bodyPr>
            <a:noAutofit/>
          </a:bodyPr>
          <a:lstStyle/>
          <a:p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Елективний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 з акушерства та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99A98E-2B0D-9840-BE71-68C2463AD82F}"/>
              </a:ext>
            </a:extLst>
          </p:cNvPr>
          <p:cNvSpPr txBox="1"/>
          <p:nvPr/>
        </p:nvSpPr>
        <p:spPr>
          <a:xfrm>
            <a:off x="2390609" y="107155"/>
            <a:ext cx="9284786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МОЗ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b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Вінницький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національний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медичний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М.І. Пирогова</a:t>
            </a:r>
          </a:p>
          <a:p>
            <a:pPr algn="ctr"/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акушерства і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№2</a:t>
            </a:r>
          </a:p>
          <a:p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Завідувач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кафедри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професор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доктор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медичних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наук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Булавенко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Ольга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Василівна</a:t>
            </a:r>
            <a:br>
              <a:rPr lang="ru-RU" dirty="0"/>
            </a:br>
            <a:endParaRPr lang="ru-UA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9137526-B947-834B-9813-1F6AF6848D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27590" y="-14169"/>
            <a:ext cx="1187811" cy="18430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624319B-29B2-9043-879D-6E3A0E8D8B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788" y="907374"/>
            <a:ext cx="1257300" cy="1270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FBBD92-CBA9-CB46-B7E3-AC494873A930}"/>
              </a:ext>
            </a:extLst>
          </p:cNvPr>
          <p:cNvSpPr txBox="1"/>
          <p:nvPr/>
        </p:nvSpPr>
        <p:spPr>
          <a:xfrm>
            <a:off x="721495" y="6084652"/>
            <a:ext cx="104375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 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рекомендований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для 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студентів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 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курсів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медичного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факультету  №1, 2.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UA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528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FFE098-7883-DC40-AE29-C7466CC9F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35675"/>
          </a:xfrm>
        </p:spPr>
        <p:txBody>
          <a:bodyPr>
            <a:normAutofit fontScale="90000"/>
          </a:bodyPr>
          <a:lstStyle/>
          <a:p>
            <a:pPr algn="l"/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b="1" i="1" dirty="0" err="1"/>
              <a:t>Актуальність</a:t>
            </a:r>
            <a:r>
              <a:rPr lang="ru-RU" b="1" i="1" dirty="0"/>
              <a:t>:</a:t>
            </a:r>
            <a:r>
              <a:rPr lang="ru-RU" dirty="0"/>
              <a:t> На </a:t>
            </a:r>
            <a:r>
              <a:rPr lang="ru-RU" dirty="0" err="1"/>
              <a:t>сьогоднішній</a:t>
            </a:r>
            <a:r>
              <a:rPr lang="ru-RU" dirty="0"/>
              <a:t> день </a:t>
            </a:r>
            <a:r>
              <a:rPr lang="ru-RU" dirty="0" err="1"/>
              <a:t>онкологічні</a:t>
            </a:r>
            <a:r>
              <a:rPr lang="ru-RU" dirty="0"/>
              <a:t> </a:t>
            </a:r>
            <a:r>
              <a:rPr lang="ru-RU" dirty="0" err="1"/>
              <a:t>захворювання</a:t>
            </a:r>
            <a:r>
              <a:rPr lang="ru-RU" dirty="0"/>
              <a:t> </a:t>
            </a:r>
            <a:r>
              <a:rPr lang="ru-RU" dirty="0" err="1"/>
              <a:t>є</a:t>
            </a:r>
            <a:r>
              <a:rPr lang="ru-RU" dirty="0"/>
              <a:t> </a:t>
            </a:r>
            <a:r>
              <a:rPr lang="ru-RU" dirty="0" err="1"/>
              <a:t>дуже</a:t>
            </a:r>
            <a:r>
              <a:rPr lang="ru-RU" dirty="0"/>
              <a:t> актуальною темою для </a:t>
            </a:r>
            <a:r>
              <a:rPr lang="ru-RU" dirty="0" err="1"/>
              <a:t>обговорення</a:t>
            </a:r>
            <a:r>
              <a:rPr lang="ru-RU" dirty="0"/>
              <a:t>. </a:t>
            </a:r>
            <a:r>
              <a:rPr lang="ru-RU" dirty="0" err="1"/>
              <a:t>Поширення</a:t>
            </a:r>
            <a:r>
              <a:rPr lang="ru-RU" dirty="0"/>
              <a:t> раку </a:t>
            </a:r>
            <a:r>
              <a:rPr lang="ru-RU" dirty="0" err="1"/>
              <a:t>серед</a:t>
            </a:r>
            <a:r>
              <a:rPr lang="ru-RU" dirty="0"/>
              <a:t> </a:t>
            </a:r>
            <a:r>
              <a:rPr lang="ru-RU" dirty="0" err="1"/>
              <a:t>населення</a:t>
            </a:r>
            <a:r>
              <a:rPr lang="ru-RU" dirty="0"/>
              <a:t> </a:t>
            </a:r>
            <a:r>
              <a:rPr lang="ru-RU" dirty="0" err="1"/>
              <a:t>стрімко</a:t>
            </a:r>
            <a:r>
              <a:rPr lang="ru-RU" dirty="0"/>
              <a:t> </a:t>
            </a:r>
            <a:r>
              <a:rPr lang="ru-RU" dirty="0" err="1"/>
              <a:t>зростає</a:t>
            </a:r>
            <a:r>
              <a:rPr lang="ru-RU" dirty="0"/>
              <a:t>. </a:t>
            </a:r>
            <a:r>
              <a:rPr lang="ru-RU" dirty="0" err="1"/>
              <a:t>Лікування</a:t>
            </a:r>
            <a:r>
              <a:rPr lang="ru-RU" dirty="0"/>
              <a:t> данного </a:t>
            </a:r>
            <a:r>
              <a:rPr lang="ru-RU" dirty="0" err="1"/>
              <a:t>захворювання</a:t>
            </a:r>
            <a:r>
              <a:rPr lang="ru-RU" dirty="0"/>
              <a:t> </a:t>
            </a:r>
            <a:r>
              <a:rPr lang="ru-RU" dirty="0" err="1"/>
              <a:t>довготривале</a:t>
            </a:r>
            <a:r>
              <a:rPr lang="ru-RU" dirty="0"/>
              <a:t> та </a:t>
            </a:r>
            <a:r>
              <a:rPr lang="ru-RU" dirty="0" err="1"/>
              <a:t>неблагоприємне</a:t>
            </a:r>
            <a:r>
              <a:rPr lang="ru-RU" dirty="0"/>
              <a:t> для </a:t>
            </a:r>
            <a:r>
              <a:rPr lang="ru-RU" dirty="0" err="1"/>
              <a:t>всього</a:t>
            </a:r>
            <a:r>
              <a:rPr lang="ru-RU" dirty="0"/>
              <a:t> </a:t>
            </a:r>
            <a:r>
              <a:rPr lang="ru-RU" dirty="0" err="1"/>
              <a:t>організму</a:t>
            </a:r>
            <a:r>
              <a:rPr lang="ru-RU" dirty="0"/>
              <a:t> в </a:t>
            </a:r>
            <a:r>
              <a:rPr lang="ru-RU" dirty="0" err="1"/>
              <a:t>цілому</a:t>
            </a:r>
            <a:r>
              <a:rPr lang="ru-RU" dirty="0"/>
              <a:t>. Та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пацієнтка</a:t>
            </a:r>
            <a:r>
              <a:rPr lang="ru-RU" dirty="0"/>
              <a:t> </a:t>
            </a:r>
            <a:r>
              <a:rPr lang="ru-RU" dirty="0" err="1"/>
              <a:t>ще</a:t>
            </a:r>
            <a:r>
              <a:rPr lang="ru-RU" dirty="0"/>
              <a:t> й </a:t>
            </a:r>
            <a:r>
              <a:rPr lang="ru-RU" dirty="0" err="1"/>
              <a:t>вагітна</a:t>
            </a:r>
            <a:r>
              <a:rPr lang="ru-RU" dirty="0"/>
              <a:t>, то </a:t>
            </a:r>
            <a:r>
              <a:rPr lang="ru-RU" dirty="0" err="1"/>
              <a:t>постає</a:t>
            </a:r>
            <a:r>
              <a:rPr lang="ru-RU" dirty="0"/>
              <a:t> </a:t>
            </a:r>
            <a:r>
              <a:rPr lang="ru-RU" dirty="0" err="1"/>
              <a:t>питання</a:t>
            </a:r>
            <a:r>
              <a:rPr lang="ru-RU" dirty="0"/>
              <a:t> про </a:t>
            </a:r>
            <a:r>
              <a:rPr lang="ru-RU" dirty="0" err="1"/>
              <a:t>вибір</a:t>
            </a:r>
            <a:r>
              <a:rPr lang="ru-RU" dirty="0"/>
              <a:t> </a:t>
            </a:r>
            <a:r>
              <a:rPr lang="ru-RU" dirty="0" err="1"/>
              <a:t>оптимальної</a:t>
            </a:r>
            <a:r>
              <a:rPr lang="ru-RU" dirty="0"/>
              <a:t> тактики </a:t>
            </a:r>
            <a:r>
              <a:rPr lang="ru-RU" dirty="0" err="1"/>
              <a:t>лікування</a:t>
            </a:r>
            <a:r>
              <a:rPr lang="ru-RU" dirty="0"/>
              <a:t>, яка </a:t>
            </a:r>
            <a:r>
              <a:rPr lang="ru-RU" dirty="0" err="1"/>
              <a:t>здійснюватиме</a:t>
            </a:r>
            <a:r>
              <a:rPr lang="ru-RU" dirty="0"/>
              <a:t> </a:t>
            </a:r>
            <a:r>
              <a:rPr lang="ru-RU" dirty="0" err="1"/>
              <a:t>мінімальний</a:t>
            </a:r>
            <a:r>
              <a:rPr lang="ru-RU" dirty="0"/>
              <a:t> </a:t>
            </a:r>
            <a:r>
              <a:rPr lang="ru-RU" dirty="0" err="1"/>
              <a:t>вплив</a:t>
            </a:r>
            <a:r>
              <a:rPr lang="ru-RU" dirty="0"/>
              <a:t> на стан плода. </a:t>
            </a:r>
            <a:br>
              <a:rPr lang="ru-RU" dirty="0"/>
            </a:br>
            <a:r>
              <a:rPr lang="ru-RU" b="1" i="1" dirty="0"/>
              <a:t>Мета:</a:t>
            </a:r>
            <a:r>
              <a:rPr lang="ru-RU" dirty="0"/>
              <a:t> </a:t>
            </a:r>
            <a:r>
              <a:rPr lang="ru-RU" dirty="0" err="1"/>
              <a:t>висвітлити</a:t>
            </a:r>
            <a:r>
              <a:rPr lang="ru-RU" dirty="0"/>
              <a:t> </a:t>
            </a:r>
            <a:r>
              <a:rPr lang="ru-RU" dirty="0" err="1"/>
              <a:t>основні</a:t>
            </a:r>
            <a:r>
              <a:rPr lang="ru-RU" dirty="0"/>
              <a:t> </a:t>
            </a:r>
            <a:r>
              <a:rPr lang="ru-RU" dirty="0" err="1"/>
              <a:t>принципи</a:t>
            </a:r>
            <a:r>
              <a:rPr lang="ru-RU" dirty="0"/>
              <a:t> </a:t>
            </a:r>
            <a:r>
              <a:rPr lang="ru-RU" dirty="0" err="1"/>
              <a:t>лікування</a:t>
            </a:r>
            <a:r>
              <a:rPr lang="ru-RU" dirty="0"/>
              <a:t> </a:t>
            </a:r>
            <a:r>
              <a:rPr lang="ru-RU" dirty="0" err="1"/>
              <a:t>онкологічних</a:t>
            </a:r>
            <a:r>
              <a:rPr lang="ru-RU" dirty="0"/>
              <a:t> </a:t>
            </a:r>
            <a:r>
              <a:rPr lang="ru-RU" dirty="0" err="1"/>
              <a:t>захворювань</a:t>
            </a:r>
            <a:r>
              <a:rPr lang="ru-RU" dirty="0"/>
              <a:t> у </a:t>
            </a:r>
            <a:r>
              <a:rPr lang="ru-RU" dirty="0" err="1"/>
              <a:t>вагітних</a:t>
            </a:r>
            <a:r>
              <a:rPr lang="ru-RU" dirty="0"/>
              <a:t> </a:t>
            </a:r>
            <a:r>
              <a:rPr lang="ru-RU" dirty="0" err="1"/>
              <a:t>жінок</a:t>
            </a: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726790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8DE8920-2F2D-3A4E-8B4C-803F1A06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883" y="315885"/>
            <a:ext cx="11604567" cy="6234544"/>
          </a:xfrm>
        </p:spPr>
        <p:txBody>
          <a:bodyPr>
            <a:normAutofit fontScale="90000"/>
          </a:bodyPr>
          <a:lstStyle/>
          <a:p>
            <a:br>
              <a:rPr lang="ru-RU" sz="2200" b="1" dirty="0"/>
            </a:br>
            <a:br>
              <a:rPr lang="ru-RU" sz="2200" b="1" dirty="0"/>
            </a:br>
            <a:br>
              <a:rPr lang="ru-RU" sz="2200" b="1" dirty="0"/>
            </a:br>
            <a:br>
              <a:rPr lang="ru-RU" sz="2200" b="1" dirty="0"/>
            </a:br>
            <a:br>
              <a:rPr lang="ru-RU" sz="2200" b="1" dirty="0"/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Коротка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анотація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курсу</a:t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Рекомендований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елективний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поглядів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фармакологічного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інструментального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комбінації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онкологічних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клінічній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гінекологічній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практиці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урахуванням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клінічного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досвіду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акушерства і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№2.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будуть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розглянуті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можливості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спектр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збереження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відновлення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репродуктивної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фертильного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 а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рецидиву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рекомендацій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буде проведено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існуючим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міжнародним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вітчизняним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протоколам і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критеріям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доказової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860846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9E437A-EC9B-584B-BDC7-01D182D10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0903" y="976567"/>
            <a:ext cx="8310194" cy="1188720"/>
          </a:xfrm>
        </p:spPr>
        <p:txBody>
          <a:bodyPr>
            <a:normAutofit fontScale="90000"/>
          </a:bodyPr>
          <a:lstStyle/>
          <a:p>
            <a:br>
              <a:rPr lang="ru-RU" i="1" dirty="0"/>
            </a:br>
            <a:r>
              <a:rPr lang="ru-RU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Рак </a:t>
            </a:r>
            <a:r>
              <a:rPr lang="ru-RU" sz="4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яєчників</a:t>
            </a:r>
            <a:r>
              <a:rPr lang="ru-RU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4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вагітність</a:t>
            </a:r>
            <a:r>
              <a:rPr lang="ru-RU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dirty="0"/>
            </a:br>
            <a:endParaRPr lang="ru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53FD807-78AB-254C-B6EB-4FC037A659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507416"/>
            <a:ext cx="7729728" cy="3101983"/>
          </a:xfrm>
        </p:spPr>
        <p:txBody>
          <a:bodyPr>
            <a:normAutofit lnSpcReduction="10000"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стадіях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ІА,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G2, G3,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ІС, ІІА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рекомендовано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виконувати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аднексектомію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оментумектомію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лімфаденектомію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апендектомію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мукозних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пухлин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неоад’ювантноі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хіміотерапіі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радикальноі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розродження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вище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неоад’ювантноі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хіміотерапіі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до моменту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життєздатності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плода </a:t>
            </a:r>
          </a:p>
          <a:p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2600646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F5114D-24C6-F743-BD4C-C77E435F2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i="1" dirty="0"/>
            </a:b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Рак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шийки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матки,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асоційовании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з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вагітністю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AA46051-E8E9-CD41-8A71-B71A189F5C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635" y="2638044"/>
            <a:ext cx="11388437" cy="360837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онкологічноі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тактика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ведення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терміном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виявлено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Так, при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терміні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вагітності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22–25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тиж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А1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конізаціі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шийки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матки;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І А2, І в1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пухлини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перевищує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см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ураження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регіонарних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лімфатичних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вузлів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трахелектоміі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та /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розширеноі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конізаціі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̈;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в1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пухлини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перевищує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см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ураження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регіонарних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лімфатичних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вузлів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курсів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неоад’ювантноі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хіміотерапіі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трахелектоміі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лімфаденектомією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в2 і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ІІ, ІІІ, І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рекомендовано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неоад’ювантноі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хіміотерапіі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(на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платини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інколи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комбінаціі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паклітакселом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Курс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терапіі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про-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водять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інтервалом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3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терміну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життєздатності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плода,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подальшим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післяпологовии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Останніи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курс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хіміотерапіі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пізніше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3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перед-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бачуваноі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розродження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терміні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вагітності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22–25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тиж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зовоі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парааортальноі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лімфаденектоміі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̈.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А2, І в1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пухлини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перевищує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см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ураження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регіонарних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лімфатичних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вузлів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передбачено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курсів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неоад’ювантноі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хіміотерапіі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до моменту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життєздатності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плода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розродження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подальшим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276835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2B48BBFB-2B87-DB42-8195-10AAD6D972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3859" y="0"/>
            <a:ext cx="12999718" cy="6858000"/>
          </a:xfrm>
          <a:prstGeom prst="rect">
            <a:avLst/>
          </a:prstGeom>
        </p:spPr>
      </p:pic>
      <p:sp>
        <p:nvSpPr>
          <p:cNvPr id="6" name="Объект 5">
            <a:extLst>
              <a:ext uri="{FF2B5EF4-FFF2-40B4-BE49-F238E27FC236}">
                <a16:creationId xmlns:a16="http://schemas.microsoft.com/office/drawing/2014/main" id="{40EAEB46-90CE-6A48-B76A-51978A8562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243304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>
              <p:cTn id="2" repeatCount="indefinite" restart="whenNotActive" fill="hold" evtFilter="cancelBubble" nodeType="interactiveSeq">
                <p:stCondLst>
                  <p:cond delay="indefinite"/>
                  <p:cond evt="onBegin" delay="0">
                    <p:tn val="1"/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9891 -0.24861" pathEditMode="relative" ptsTypes="AA">
                                      <p:cBhvr>
                                        <p:cTn id="6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29891 -0.24861 L -0.29891 0.24861" pathEditMode="relative" ptsTypes="AA">
                                      <p:cBhvr>
                                        <p:cTn id="11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29891 0.24861 L 0.29891 0.24861" pathEditMode="relative" ptsTypes="AA">
                                      <p:cBhvr>
                                        <p:cTn id="14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29891 0.24861 L -0.29891 -0.24861" pathEditMode="relative" ptsTypes="AA">
                                      <p:cBhvr>
                                        <p:cTn id="17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0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29891 -0.24861 L 0 0" pathEditMode="relative" ptsTypes="AA">
                                      <p:cBhvr>
                                        <p:cTn id="20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22" dur="30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" pathEditMode="relative" ptsTypes="AA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5C02C8-8156-E54B-891A-1BE209BFB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Рак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вульви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асоційовании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з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вагітністю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dirty="0"/>
            </a:br>
            <a:endParaRPr lang="ru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AA91ED-D76C-2545-B091-6CACF088EB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9397" y="2638044"/>
            <a:ext cx="10402785" cy="3101983"/>
          </a:xfrm>
        </p:spPr>
        <p:txBody>
          <a:bodyPr>
            <a:norm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виявлена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пухлина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супроводжується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регіонар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ною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лімфаденопатією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радикальноі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вульвектоміі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білатеральною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лімфаденектомією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наявності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пухлини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регіонарною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лімфаденопатією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мм до 2 см)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радикальноі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вульвектоміі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білатеральною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лімфаденектомією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післяопераційноі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радіотерапіі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̈, яка повинна бути за- вершена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пізніше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6–8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передбачуваноі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розродження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тому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випадку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коли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встановлено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посиленням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васкуляризаціі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матки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малого таза у ІІІ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триместрі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відтерміновано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післяпологовии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828276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197BD5-9451-6B41-8DC9-96BDEEDD3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i="1" dirty="0"/>
            </a:b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Рак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грудноі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залози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асоційовании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з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вагітністю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E4004A-237B-F042-8523-FAEDB60F1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835" y="2317411"/>
            <a:ext cx="11627368" cy="3810257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Європейська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Спільнота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Онкологіі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(Е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вважає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могли б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засвідчити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різницю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невагітних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раком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грудноі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залози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переривання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клінічніи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незалежно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ER-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статусу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пухлини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Онкологічна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Мережа США 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NCCN)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переривання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шляхом аборту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раку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грудноі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залози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асоційованого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вагітністю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перенесеного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раку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грудноі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залози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особливо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початковими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стадіями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Рекомендаціями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Спільноти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Канади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SOGC),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поновлювались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2002 року (!),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зазначено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ураховуючи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зівставлення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виживаності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раком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грудноі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залози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асоційованим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вагітністю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невагітних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раком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грудноі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залози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рандомізовані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стадією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перконливі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докази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переривання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шляхом аборту.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Великіи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Британіі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виявляють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частотою 1,3–2,4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випадки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10 000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живонароджених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 рак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грудноі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залози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діагностують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≤ 30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10–20%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випадків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асоційовані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вагітністю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розвиватись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протягом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першого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року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пологів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П’ятирічна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виживаність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становить 80%. </a:t>
            </a:r>
          </a:p>
          <a:p>
            <a:pPr marL="0" indent="0">
              <a:buNone/>
            </a:pP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458031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8A78503-01B1-004B-9F69-D78A7EA9AD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514" y="308758"/>
            <a:ext cx="11329060" cy="635329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Дігностика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пункційноі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біопсіі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контролем ультразвукового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(УЗД)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гістологічним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цитологічним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позаяк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пролі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феративні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тлі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роблять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їі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недостовірною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онкомаркерів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 15-3, СЕА, СА 125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початкових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стадіях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раку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грудноі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залози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вони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хибними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обов’язковим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УЗД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печінки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магнітнорезонансноі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томографіі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(МРТ)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грудних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залоз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внутрішньовенним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посиленням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незважаючи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небажаність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рентгенологіч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них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випадку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Re- 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графія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грудноі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порожнини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обов’язкова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</a:p>
          <a:p>
            <a:pPr marL="0" indent="0">
              <a:buNone/>
            </a:pP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включаючи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локорегіональнии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кліренс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триместрах;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розміром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пухлини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стадією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терміном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мультидисциплінарному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консиліумі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хіміотерапевтичне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протоколами у ІІ та ІІІ триместрах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 І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протипока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зане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ембріотоксичністю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променева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терапія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протипоказана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розродження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протипоказані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тамок-сифен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трастузумаб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розродження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2–3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останнього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сеансу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хіміотерапіі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̈, при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доношеніи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207041373"/>
      </p:ext>
    </p:extLst>
  </p:cSld>
  <p:clrMapOvr>
    <a:masterClrMapping/>
  </p:clrMapOvr>
</p:sld>
</file>

<file path=ppt/theme/theme1.xml><?xml version="1.0" encoding="utf-8"?>
<a:theme xmlns:a="http://schemas.openxmlformats.org/drawingml/2006/main" name="Посылка">
  <a:themeElements>
    <a:clrScheme name="Фиолетовый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Посылка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осылка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{DF7E3267-376B-E146-8585-73F7F571657F}tf10001120</Template>
  <TotalTime>39</TotalTime>
  <Words>1130</Words>
  <Application>Microsoft Macintosh PowerPoint</Application>
  <PresentationFormat>Широкоэкранный</PresentationFormat>
  <Paragraphs>40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Corbel</vt:lpstr>
      <vt:lpstr>Gill Sans MT</vt:lpstr>
      <vt:lpstr>Times New Roman</vt:lpstr>
      <vt:lpstr>Посылка</vt:lpstr>
      <vt:lpstr>Онкологічні аспекти в акушерстві</vt:lpstr>
      <vt:lpstr>    Актуальність: На сьогоднішній день онкологічні захворювання є дуже актуальною темою для обговорення. Поширення раку серед населення стрімко зростає. Лікування данного захворювання довготривале та неблагоприємне для всього організму в цілому. Та якщо пацієнтка ще й вагітна, то постає питання про вибір оптимальної тактики лікування, яка здійснюватиме мінімальний вплив на стан плода.  Мета: висвітлити основні принципи лікування онкологічних захворювань у вагітних жінок     </vt:lpstr>
      <vt:lpstr>     Коротка анотація курсу Рекомендований елективний курс передбачає  викладання  сучасних  поглядів до застосування різних методів фармакологічного, інструментального лікування та їх комбінації при онкологічних захворюваннях в клінічній  акушерсько – гінекологічній практиці З урахуванням клінічного досвіду кафедри акушерства і гінекології №2. будуть розглянуті можливості та спектр застосування методик лікування для  збереження та відновлення репродуктивної функції у жінок фертильного  віку,  а  також для  профілактики  рецидиву  захворювань. Викладання клінічних рекомендацій буде проведено згідно існуючим міжнародним і вітчизняним клінічним протоколам і критеріям доказової медицини.      </vt:lpstr>
      <vt:lpstr> Рак яєчників і вагітність  </vt:lpstr>
      <vt:lpstr> Рак шийки матки, асоційований з вагітністю  </vt:lpstr>
      <vt:lpstr>Презентация PowerPoint</vt:lpstr>
      <vt:lpstr>Рак вульви, асоційований з вагітністю  </vt:lpstr>
      <vt:lpstr> Рак грудної залози, асоційований з вагітністю 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Інна Гайченя</dc:creator>
  <cp:lastModifiedBy>Інна Гайченя</cp:lastModifiedBy>
  <cp:revision>7</cp:revision>
  <dcterms:created xsi:type="dcterms:W3CDTF">2020-12-19T22:01:10Z</dcterms:created>
  <dcterms:modified xsi:type="dcterms:W3CDTF">2020-12-21T11:00:01Z</dcterms:modified>
</cp:coreProperties>
</file>