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000" dirty="0">
                <a:latin typeface="Bahnschrift SemiBold SemiConden" panose="020B0502040204020203" pitchFamily="34" charset="0"/>
              </a:rPr>
              <a:t>ВК 2.9</a:t>
            </a:r>
          </a:p>
          <a:p>
            <a:r>
              <a:rPr sz="2000" dirty="0">
                <a:latin typeface="Bahnschrift SemiBold SemiConden" panose="020B0502040204020203" pitchFamily="34" charset="0"/>
              </a:rPr>
              <a:t>НЮАНСИ В ПІДХОДАХ ДО ІЗОЛЯЦІЇ</a:t>
            </a:r>
            <a:r>
              <a:rPr lang="uk-UA" sz="2000" dirty="0">
                <a:latin typeface="Bahnschrift SemiBold SemiConden" panose="020B0502040204020203" pitchFamily="34" charset="0"/>
              </a:rPr>
              <a:t> </a:t>
            </a:r>
            <a:r>
              <a:rPr sz="2000" dirty="0">
                <a:latin typeface="Bahnschrift SemiBold SemiConden" panose="020B0502040204020203" pitchFamily="34" charset="0"/>
              </a:rPr>
              <a:t>ТА ВИКОРИСТАНН</a:t>
            </a:r>
            <a:r>
              <a:rPr lang="uk-UA" sz="2000" dirty="0">
                <a:latin typeface="Bahnschrift SemiBold SemiConden" panose="020B0502040204020203" pitchFamily="34" charset="0"/>
              </a:rPr>
              <a:t>і</a:t>
            </a:r>
            <a:r>
              <a:rPr sz="2000" dirty="0">
                <a:latin typeface="Bahnschrift SemiBold SemiConden" panose="020B0502040204020203" pitchFamily="34" charset="0"/>
              </a:rPr>
              <a:t> ПЛОМБУВАЛЬНИХ</a:t>
            </a:r>
            <a:r>
              <a:rPr lang="uk-UA" sz="2000" dirty="0">
                <a:latin typeface="Bahnschrift SemiBold SemiConden" panose="020B0502040204020203" pitchFamily="34" charset="0"/>
              </a:rPr>
              <a:t> </a:t>
            </a:r>
            <a:r>
              <a:rPr sz="2000" dirty="0">
                <a:latin typeface="Bahnschrift SemiBold SemiConden" panose="020B0502040204020203" pitchFamily="34" charset="0"/>
              </a:rPr>
              <a:t>МАТЕРІАЛІВ НА ПРИЙОМІ ДИТЯЧОГО</a:t>
            </a:r>
          </a:p>
          <a:p>
            <a:r>
              <a:rPr sz="2000" dirty="0">
                <a:latin typeface="Bahnschrift SemiBold SemiConden" panose="020B0502040204020203" pitchFamily="34" charset="0"/>
              </a:rPr>
              <a:t>ЛІКАРЯ-СТОМАТОЛОГА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dirty="0">
                <a:latin typeface="Bahnschrift SemiBold Condensed" panose="020B0502040204020203" pitchFamily="34" charset="0"/>
              </a:rPr>
              <a:t>ПАСПОРТ ОСВІТНЬОГО КОМПОНЕНТА</a:t>
            </a:r>
          </a:p>
          <a:p>
            <a:endParaRPr dirty="0">
              <a:latin typeface="Bahnschrift SemiBold Condensed" panose="020B0502040204020203" pitchFamily="34" charset="0"/>
            </a:endParaRPr>
          </a:p>
          <a:p>
            <a:r>
              <a:rPr dirty="0">
                <a:latin typeface="Bahnschrift SemiBold Condensed" panose="020B0502040204020203" pitchFamily="34" charset="0"/>
              </a:rPr>
              <a:t>ВК 2.9. «НЮАНСИ В ПІДХОДАХ ДО ІЗОЛЯЦІЇ ТА ВИКОРИСТАН</a:t>
            </a:r>
            <a:r>
              <a:rPr lang="uk-UA" dirty="0">
                <a:latin typeface="Bahnschrift SemiBold Condensed" panose="020B0502040204020203" pitchFamily="34" charset="0"/>
              </a:rPr>
              <a:t>ні</a:t>
            </a:r>
            <a:r>
              <a:rPr dirty="0">
                <a:latin typeface="Bahnschrift SemiBold Condensed" panose="020B0502040204020203" pitchFamily="34" charset="0"/>
              </a:rPr>
              <a:t> ПЛОМБУВАЛЬНИХ МАТЕРІАЛІВ НА ПРИЙОМІ ДИТЯЧОГО ЛІКАРЯ-СТОМАТОЛОГА»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І1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2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/>
              <a:t>3.0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фізіологія</a:t>
            </a:r>
            <a:r>
              <a:rPr dirty="0"/>
              <a:t>, </a:t>
            </a:r>
            <a:r>
              <a:rPr dirty="0" err="1"/>
              <a:t>патофізіологія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навички</a:t>
            </a:r>
            <a:r>
              <a:rPr sz="2400" dirty="0"/>
              <a:t> </a:t>
            </a:r>
            <a:r>
              <a:rPr sz="2400" dirty="0" err="1"/>
              <a:t>ізоляції</a:t>
            </a:r>
            <a:r>
              <a:rPr sz="2400" dirty="0"/>
              <a:t> </a:t>
            </a:r>
            <a:r>
              <a:rPr sz="2400" dirty="0" err="1"/>
              <a:t>операційного</a:t>
            </a:r>
            <a:r>
              <a:rPr sz="2400" dirty="0"/>
              <a:t> </a:t>
            </a:r>
            <a:r>
              <a:rPr sz="2400" dirty="0" err="1"/>
              <a:t>поля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вибору</a:t>
            </a:r>
            <a:r>
              <a:rPr sz="2400" dirty="0"/>
              <a:t> </a:t>
            </a:r>
            <a:r>
              <a:rPr sz="2400" dirty="0" err="1"/>
              <a:t>пломбувальних</a:t>
            </a:r>
            <a:r>
              <a:rPr sz="2400" dirty="0"/>
              <a:t> </a:t>
            </a:r>
            <a:r>
              <a:rPr sz="2400" dirty="0" err="1"/>
              <a:t>матеріалів</a:t>
            </a:r>
            <a:r>
              <a:rPr sz="2400" dirty="0"/>
              <a:t> у </a:t>
            </a:r>
            <a:r>
              <a:rPr sz="2400" dirty="0" err="1"/>
              <a:t>дитячій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з </a:t>
            </a:r>
            <a:r>
              <a:rPr sz="2400" dirty="0" err="1"/>
              <a:t>урахуванням</a:t>
            </a:r>
            <a:r>
              <a:rPr sz="2400" dirty="0"/>
              <a:t> </a:t>
            </a:r>
            <a:r>
              <a:rPr sz="2400" dirty="0" err="1"/>
              <a:t>віку</a:t>
            </a:r>
            <a:r>
              <a:rPr sz="2400" dirty="0"/>
              <a:t> </a:t>
            </a:r>
            <a:r>
              <a:rPr sz="2400" dirty="0" err="1"/>
              <a:t>пацієнта</a:t>
            </a:r>
            <a:r>
              <a:rPr sz="2400" dirty="0"/>
              <a:t>, </a:t>
            </a:r>
            <a:r>
              <a:rPr sz="2400" dirty="0" err="1"/>
              <a:t>клінічної</a:t>
            </a:r>
            <a:r>
              <a:rPr sz="2400" dirty="0"/>
              <a:t> </a:t>
            </a:r>
            <a:r>
              <a:rPr sz="2400" dirty="0" err="1"/>
              <a:t>ситуації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етапу</a:t>
            </a:r>
            <a:r>
              <a:rPr sz="2400" dirty="0"/>
              <a:t> </a:t>
            </a:r>
            <a:r>
              <a:rPr sz="2400" dirty="0" err="1"/>
              <a:t>розвитку</a:t>
            </a:r>
            <a:r>
              <a:rPr sz="2400" dirty="0"/>
              <a:t> </a:t>
            </a:r>
            <a:r>
              <a:rPr sz="2400" dirty="0" err="1"/>
              <a:t>зубів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поєднує</a:t>
            </a:r>
            <a:r>
              <a:rPr sz="2400" dirty="0"/>
              <a:t> </a:t>
            </a:r>
            <a:r>
              <a:rPr sz="2400" dirty="0" err="1"/>
              <a:t>теоретичні</a:t>
            </a:r>
            <a:r>
              <a:rPr sz="2400" dirty="0"/>
              <a:t> </a:t>
            </a:r>
            <a:r>
              <a:rPr sz="2400" dirty="0" err="1"/>
              <a:t>знання</a:t>
            </a:r>
            <a:r>
              <a:rPr sz="2400" dirty="0"/>
              <a:t> з </a:t>
            </a:r>
            <a:r>
              <a:rPr sz="2400" dirty="0" err="1"/>
              <a:t>фантомним</a:t>
            </a:r>
            <a:r>
              <a:rPr sz="2400" dirty="0"/>
              <a:t> </a:t>
            </a:r>
            <a:r>
              <a:rPr sz="2400" dirty="0" err="1"/>
              <a:t>відпрацюванням</a:t>
            </a:r>
            <a:r>
              <a:rPr sz="2400" dirty="0"/>
              <a:t> </a:t>
            </a:r>
            <a:r>
              <a:rPr sz="2400" dirty="0" err="1"/>
              <a:t>мануальних</a:t>
            </a:r>
            <a:r>
              <a:rPr sz="2400" dirty="0"/>
              <a:t> </a:t>
            </a:r>
            <a:r>
              <a:rPr sz="2400" dirty="0" err="1"/>
              <a:t>навичок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сучасним</a:t>
            </a:r>
            <a:r>
              <a:rPr sz="2400" dirty="0"/>
              <a:t> </a:t>
            </a:r>
            <a:r>
              <a:rPr sz="2400" dirty="0" err="1"/>
              <a:t>підходам</a:t>
            </a:r>
            <a:r>
              <a:rPr sz="2400" dirty="0"/>
              <a:t> </a:t>
            </a:r>
            <a:r>
              <a:rPr sz="2400" dirty="0" err="1"/>
              <a:t>до</a:t>
            </a:r>
            <a:r>
              <a:rPr sz="2400" dirty="0"/>
              <a:t> </a:t>
            </a:r>
            <a:r>
              <a:rPr sz="2400" dirty="0" err="1"/>
              <a:t>кофердаму</a:t>
            </a:r>
            <a:r>
              <a:rPr sz="2400" dirty="0"/>
              <a:t>, </a:t>
            </a:r>
            <a:r>
              <a:rPr sz="2400" dirty="0" err="1"/>
              <a:t>фотодаму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інших</a:t>
            </a:r>
            <a:r>
              <a:rPr sz="2400" dirty="0"/>
              <a:t> </a:t>
            </a:r>
            <a:r>
              <a:rPr sz="2400" dirty="0" err="1"/>
              <a:t>систем</a:t>
            </a:r>
            <a:r>
              <a:rPr sz="2400" dirty="0"/>
              <a:t> </a:t>
            </a:r>
            <a:r>
              <a:rPr sz="2400" dirty="0" err="1"/>
              <a:t>ізоляції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допомагає</a:t>
            </a:r>
            <a:r>
              <a:rPr sz="2400" dirty="0"/>
              <a:t> </a:t>
            </a:r>
            <a:r>
              <a:rPr sz="2400" dirty="0" err="1"/>
              <a:t>обирати</a:t>
            </a:r>
            <a:r>
              <a:rPr sz="2400" dirty="0"/>
              <a:t> </a:t>
            </a:r>
            <a:r>
              <a:rPr sz="2400" dirty="0" err="1"/>
              <a:t>пломбувальні</a:t>
            </a:r>
            <a:r>
              <a:rPr sz="2400" dirty="0"/>
              <a:t> </a:t>
            </a:r>
            <a:r>
              <a:rPr sz="2400" dirty="0" err="1"/>
              <a:t>матеріали</a:t>
            </a:r>
            <a:r>
              <a:rPr sz="2400" dirty="0"/>
              <a:t> </a:t>
            </a:r>
            <a:r>
              <a:rPr sz="2400" dirty="0" err="1"/>
              <a:t>для</a:t>
            </a:r>
            <a:r>
              <a:rPr sz="2400" dirty="0"/>
              <a:t> </a:t>
            </a:r>
            <a:r>
              <a:rPr sz="2400" dirty="0" err="1"/>
              <a:t>тимчасових</a:t>
            </a:r>
            <a:r>
              <a:rPr sz="2400" dirty="0"/>
              <a:t> і </a:t>
            </a:r>
            <a:r>
              <a:rPr sz="2400" dirty="0" err="1"/>
              <a:t>постійних</a:t>
            </a:r>
            <a:r>
              <a:rPr sz="2400" dirty="0"/>
              <a:t> </a:t>
            </a:r>
            <a:r>
              <a:rPr sz="2400" dirty="0" err="1"/>
              <a:t>зубів</a:t>
            </a:r>
            <a:r>
              <a:rPr sz="2400" dirty="0"/>
              <a:t> у </a:t>
            </a:r>
            <a:r>
              <a:rPr sz="2400" dirty="0" err="1"/>
              <a:t>дітей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орієнтує</a:t>
            </a:r>
            <a:r>
              <a:rPr sz="2400" dirty="0"/>
              <a:t>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практичне</a:t>
            </a:r>
            <a:r>
              <a:rPr sz="2400" dirty="0"/>
              <a:t> </a:t>
            </a:r>
            <a:r>
              <a:rPr sz="2400" dirty="0" err="1"/>
              <a:t>використання</a:t>
            </a:r>
            <a:r>
              <a:rPr sz="2400" dirty="0"/>
              <a:t> </a:t>
            </a:r>
            <a:r>
              <a:rPr sz="2400" dirty="0" err="1"/>
              <a:t>методик</a:t>
            </a:r>
            <a:r>
              <a:rPr sz="2400" dirty="0"/>
              <a:t> у </a:t>
            </a:r>
            <a:r>
              <a:rPr sz="2400" dirty="0" err="1"/>
              <a:t>клініці</a:t>
            </a:r>
            <a:r>
              <a:rPr sz="2400" dirty="0"/>
              <a:t> </a:t>
            </a:r>
            <a:r>
              <a:rPr sz="2400" dirty="0" err="1"/>
              <a:t>дитячої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lnSpcReduction="10000"/>
          </a:bodyPr>
          <a:lstStyle/>
          <a:p>
            <a:r>
              <a:rPr dirty="0"/>
              <a:t>• </a:t>
            </a:r>
            <a:r>
              <a:rPr dirty="0" err="1"/>
              <a:t>історія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сучасні</a:t>
            </a:r>
            <a:r>
              <a:rPr dirty="0"/>
              <a:t> </a:t>
            </a:r>
            <a:r>
              <a:rPr dirty="0" err="1"/>
              <a:t>способи</a:t>
            </a:r>
            <a:r>
              <a:rPr dirty="0"/>
              <a:t> </a:t>
            </a:r>
            <a:r>
              <a:rPr dirty="0" err="1"/>
              <a:t>ізоляції</a:t>
            </a:r>
            <a:r>
              <a:rPr dirty="0"/>
              <a:t> </a:t>
            </a:r>
            <a:r>
              <a:rPr dirty="0" err="1"/>
              <a:t>операційного</a:t>
            </a:r>
            <a:r>
              <a:rPr dirty="0"/>
              <a:t> </a:t>
            </a:r>
            <a:r>
              <a:rPr dirty="0" err="1"/>
              <a:t>поля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ватні</a:t>
            </a:r>
            <a:r>
              <a:rPr dirty="0"/>
              <a:t> </a:t>
            </a:r>
            <a:r>
              <a:rPr dirty="0" err="1"/>
              <a:t>валики</a:t>
            </a:r>
            <a:r>
              <a:rPr dirty="0"/>
              <a:t>, </a:t>
            </a:r>
            <a:r>
              <a:rPr dirty="0" err="1"/>
              <a:t>тефлон</a:t>
            </a:r>
            <a:r>
              <a:rPr dirty="0"/>
              <a:t>, </a:t>
            </a:r>
            <a:r>
              <a:rPr dirty="0" err="1"/>
              <a:t>оптрагейт</a:t>
            </a:r>
            <a:r>
              <a:rPr dirty="0"/>
              <a:t>, </a:t>
            </a:r>
            <a:r>
              <a:rPr dirty="0" err="1"/>
              <a:t>кофердам</a:t>
            </a:r>
            <a:r>
              <a:rPr dirty="0"/>
              <a:t>, </a:t>
            </a:r>
            <a:r>
              <a:rPr dirty="0" err="1"/>
              <a:t>механізми</a:t>
            </a:r>
            <a:r>
              <a:rPr dirty="0"/>
              <a:t> </a:t>
            </a:r>
            <a:r>
              <a:rPr dirty="0" err="1"/>
              <a:t>фіксації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варіанти</a:t>
            </a:r>
            <a:r>
              <a:rPr dirty="0"/>
              <a:t> </a:t>
            </a:r>
            <a:r>
              <a:rPr dirty="0" err="1"/>
              <a:t>утримування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особливості</a:t>
            </a:r>
            <a:r>
              <a:rPr dirty="0"/>
              <a:t> </a:t>
            </a:r>
            <a:r>
              <a:rPr dirty="0" err="1"/>
              <a:t>накладання</a:t>
            </a:r>
            <a:r>
              <a:rPr dirty="0"/>
              <a:t> </a:t>
            </a:r>
            <a:r>
              <a:rPr dirty="0" err="1"/>
              <a:t>кофердаму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дитячому</a:t>
            </a:r>
            <a:r>
              <a:rPr dirty="0"/>
              <a:t> </a:t>
            </a:r>
            <a:r>
              <a:rPr dirty="0" err="1"/>
              <a:t>прийомі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в </a:t>
            </a:r>
            <a:r>
              <a:rPr dirty="0" err="1"/>
              <a:t>умовах</a:t>
            </a:r>
            <a:r>
              <a:rPr dirty="0"/>
              <a:t> </a:t>
            </a:r>
            <a:r>
              <a:rPr dirty="0" err="1"/>
              <a:t>медикаментозного</a:t>
            </a:r>
            <a:r>
              <a:rPr dirty="0"/>
              <a:t> </a:t>
            </a:r>
            <a:r>
              <a:rPr dirty="0" err="1"/>
              <a:t>сну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фотодам</a:t>
            </a:r>
            <a:r>
              <a:rPr dirty="0"/>
              <a:t> і </a:t>
            </a:r>
            <a:r>
              <a:rPr dirty="0" err="1"/>
              <a:t>фотопротокол</a:t>
            </a:r>
            <a:r>
              <a:rPr dirty="0"/>
              <a:t> у </a:t>
            </a:r>
            <a:r>
              <a:rPr dirty="0" err="1"/>
              <a:t>сучасній</a:t>
            </a:r>
            <a:r>
              <a:rPr dirty="0"/>
              <a:t> </a:t>
            </a:r>
            <a:r>
              <a:rPr dirty="0" err="1"/>
              <a:t>стоматологічній</a:t>
            </a:r>
            <a:r>
              <a:rPr dirty="0"/>
              <a:t> </a:t>
            </a:r>
            <a:r>
              <a:rPr dirty="0" err="1"/>
              <a:t>практиці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склоіономерні</a:t>
            </a:r>
            <a:r>
              <a:rPr dirty="0"/>
              <a:t>, </a:t>
            </a:r>
            <a:r>
              <a:rPr dirty="0" err="1"/>
              <a:t>компомерні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композитні</a:t>
            </a:r>
            <a:r>
              <a:rPr dirty="0"/>
              <a:t> </a:t>
            </a:r>
            <a:r>
              <a:rPr dirty="0" err="1"/>
              <a:t>матеріали</a:t>
            </a:r>
            <a:r>
              <a:rPr dirty="0"/>
              <a:t>, </a:t>
            </a:r>
            <a:r>
              <a:rPr dirty="0" err="1"/>
              <a:t>їх</a:t>
            </a:r>
            <a:r>
              <a:rPr dirty="0"/>
              <a:t> </a:t>
            </a:r>
            <a:r>
              <a:rPr dirty="0" err="1"/>
              <a:t>переваги</a:t>
            </a:r>
            <a:r>
              <a:rPr dirty="0"/>
              <a:t> й </a:t>
            </a:r>
            <a:r>
              <a:rPr dirty="0" err="1"/>
              <a:t>недоліки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відновлення</a:t>
            </a:r>
            <a:r>
              <a:rPr dirty="0"/>
              <a:t> </a:t>
            </a:r>
            <a:r>
              <a:rPr dirty="0" err="1"/>
              <a:t>фронтальної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бокової</a:t>
            </a:r>
            <a:r>
              <a:rPr dirty="0"/>
              <a:t> </a:t>
            </a:r>
            <a:r>
              <a:rPr dirty="0" err="1"/>
              <a:t>груп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дитячому</a:t>
            </a:r>
            <a:r>
              <a:rPr dirty="0"/>
              <a:t> </a:t>
            </a:r>
            <a:r>
              <a:rPr dirty="0" err="1"/>
              <a:t>віці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стандартні</a:t>
            </a:r>
            <a:r>
              <a:rPr dirty="0"/>
              <a:t> </a:t>
            </a:r>
            <a:r>
              <a:rPr dirty="0" err="1"/>
              <a:t>металеві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естетичні</a:t>
            </a:r>
            <a:r>
              <a:rPr dirty="0"/>
              <a:t> </a:t>
            </a:r>
            <a:r>
              <a:rPr dirty="0" err="1"/>
              <a:t>коронки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відновлення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дітей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t>• розрізняти системи ізоляції та підбирати їх відповідно до клінічної ситуації;</a:t>
            </a:r>
          </a:p>
          <a:p>
            <a:r>
              <a:t>• застосовувати інструментарій і матеріали для ізоляції операційного поля;</a:t>
            </a:r>
          </a:p>
          <a:p>
            <a:r>
              <a:t>• обирати пломбувальні матеріали залежно від віку дитини, стоматологічного статусу та типу зуба;</a:t>
            </a:r>
          </a:p>
          <a:p>
            <a:r>
              <a:t>• виконувати базові маніпуляції з відновлення тимчасових і постійних зубів на фантомах;</a:t>
            </a:r>
          </a:p>
          <a:p>
            <a:r>
              <a:t>• використовувати сучасні підходи до реставрації та герметичності лікування в дитячій стоматології.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dirty="0" err="1"/>
              <a:t>Лекції</a:t>
            </a:r>
            <a:r>
              <a:rPr dirty="0"/>
              <a:t> </a:t>
            </a:r>
          </a:p>
          <a:p>
            <a:r>
              <a:rPr dirty="0" err="1"/>
              <a:t>Практичні</a:t>
            </a:r>
            <a:r>
              <a:rPr dirty="0"/>
              <a:t> </a:t>
            </a:r>
            <a:r>
              <a:rPr dirty="0" err="1"/>
              <a:t>заняття</a:t>
            </a:r>
            <a:r>
              <a:rPr dirty="0"/>
              <a:t> </a:t>
            </a:r>
          </a:p>
          <a:p>
            <a:r>
              <a:rPr dirty="0" err="1"/>
              <a:t>Самостійна</a:t>
            </a:r>
            <a:r>
              <a:rPr dirty="0"/>
              <a:t> </a:t>
            </a:r>
            <a:r>
              <a:rPr dirty="0" err="1"/>
              <a:t>робота</a:t>
            </a:r>
            <a:r>
              <a:rPr dirty="0"/>
              <a:t> </a:t>
            </a:r>
          </a:p>
          <a:p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навчання</a:t>
            </a:r>
            <a:r>
              <a:rPr dirty="0"/>
              <a:t> — </a:t>
            </a:r>
            <a:r>
              <a:rPr dirty="0" err="1"/>
              <a:t>очна</a:t>
            </a:r>
            <a:endParaRPr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Залік: підсумковий контроль проводиться після завершення дисципліни. Оцінювання здійснюється за традиційною 4-бальною та 200-бальною шкалами з урахуванням поточного контролю, практичних навичок і відвідування лекцій.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575" y="1977044"/>
            <a:ext cx="5495277" cy="4468144"/>
          </a:xfrm>
        </p:spPr>
        <p:txBody>
          <a:bodyPr>
            <a:normAutofit/>
          </a:bodyPr>
          <a:lstStyle/>
          <a:p>
            <a:r>
              <a:rPr lang="uk-UA" dirty="0"/>
              <a:t>Відповідальний за курс: Доцент Тетяна ЧУГУ</a:t>
            </a:r>
          </a:p>
          <a:p>
            <a:r>
              <a:rPr dirty="0"/>
              <a:t>• </a:t>
            </a:r>
            <a:r>
              <a:rPr dirty="0" err="1"/>
              <a:t>Розробник</a:t>
            </a:r>
            <a:r>
              <a:rPr dirty="0"/>
              <a:t>: </a:t>
            </a:r>
            <a:r>
              <a:rPr lang="uk-UA" dirty="0" err="1"/>
              <a:t>к.мед.н</a:t>
            </a:r>
            <a:r>
              <a:rPr lang="uk-UA" dirty="0"/>
              <a:t>., Доцент Тетяна ЧУГУ</a:t>
            </a:r>
            <a:endParaRPr dirty="0"/>
          </a:p>
          <a:p>
            <a:r>
              <a:rPr dirty="0"/>
              <a:t>• </a:t>
            </a:r>
            <a:r>
              <a:rPr dirty="0" err="1"/>
              <a:t>Завідувач</a:t>
            </a:r>
            <a:r>
              <a:rPr dirty="0"/>
              <a:t> </a:t>
            </a:r>
            <a:r>
              <a:rPr dirty="0" err="1"/>
              <a:t>кафедри</a:t>
            </a:r>
            <a:r>
              <a:rPr dirty="0"/>
              <a:t> —</a:t>
            </a:r>
            <a:r>
              <a:rPr lang="uk-UA" dirty="0"/>
              <a:t> </a:t>
            </a:r>
            <a:r>
              <a:rPr lang="uk-UA" dirty="0" err="1"/>
              <a:t>д.мед.н</a:t>
            </a:r>
            <a:r>
              <a:rPr lang="uk-UA" dirty="0"/>
              <a:t>., проф.</a:t>
            </a:r>
            <a:r>
              <a:rPr dirty="0"/>
              <a:t> </a:t>
            </a:r>
            <a:r>
              <a:rPr dirty="0" err="1"/>
              <a:t>Микола</a:t>
            </a:r>
            <a:r>
              <a:rPr dirty="0"/>
              <a:t> </a:t>
            </a:r>
            <a:r>
              <a:rPr lang="uk-UA" dirty="0"/>
              <a:t>ДМІТРІЄВ</a:t>
            </a:r>
            <a:endParaRPr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r>
              <a:rPr lang="uk-UA" sz="2400" dirty="0"/>
              <a:t> </a:t>
            </a:r>
            <a:r>
              <a:rPr sz="2400" dirty="0"/>
              <a:t>ВНМУ </a:t>
            </a:r>
            <a:r>
              <a:rPr sz="2400" dirty="0" err="1"/>
              <a:t>ім</a:t>
            </a:r>
            <a:r>
              <a:rPr sz="2400" dirty="0"/>
              <a:t>. М.І. </a:t>
            </a:r>
            <a:r>
              <a:rPr sz="2400" dirty="0" err="1"/>
              <a:t>Пирогова</a:t>
            </a:r>
            <a:endParaRPr sz="2400" dirty="0"/>
          </a:p>
          <a:p>
            <a:r>
              <a:rPr sz="2400" dirty="0" err="1"/>
              <a:t>Сайт</a:t>
            </a:r>
            <a:r>
              <a:rPr sz="2400" dirty="0"/>
              <a:t> </a:t>
            </a:r>
            <a:r>
              <a:rPr sz="2400" dirty="0" err="1"/>
              <a:t>кафедри</a:t>
            </a:r>
            <a:r>
              <a:rPr sz="2400" dirty="0"/>
              <a:t>: vnmu.edu.ua/</a:t>
            </a:r>
            <a:r>
              <a:rPr sz="2400" dirty="0" err="1"/>
              <a:t>кафедра-стоматології-дитячого-віку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114</TotalTime>
  <Words>464</Words>
  <Application>Microsoft Office PowerPoint</Application>
  <PresentationFormat>Широкий екран</PresentationFormat>
  <Paragraphs>56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Arial</vt:lpstr>
      <vt:lpstr>Bahnschrift SemiBold Condensed</vt:lpstr>
      <vt:lpstr>Bahnschrift SemiBold SemiConden</vt:lpstr>
      <vt:lpstr>Calibri</vt:lpstr>
      <vt:lpstr>Corbel</vt:lpstr>
      <vt:lpstr>Gill Sans MT</vt:lpstr>
      <vt:lpstr>Parcel</vt:lpstr>
      <vt:lpstr>ВК 2.9 НЮАНСИ В ПІДХОДАХ ДО ІЗОЛЯЦІЇ ТА ВИКОРИСТАННі ПЛОМБУВАЛЬНИХ МАТЕРІАЛІВ НА ПРИЙОМІ ДИТЯЧОГО ЛІКАРЯ-СТОМАТОЛОГА</vt:lpstr>
      <vt:lpstr>ПАСПОРТ ОСВІТНЬОГО КОМПОНЕНТА  ВК 2.9. «НЮАНСИ В ПІДХОДАХ ДО ІЗОЛЯЦІЇ ТА ВИКОРИСТАНні ПЛОМБУВАЛЬНИХ МАТЕРІАЛІВ НА ПРИЙОМІ ДИТЯЧОГО ЛІКАРЯ-СТОМАТОЛОГА»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Попова Олена Іванівна</cp:lastModifiedBy>
  <cp:revision>14</cp:revision>
  <dcterms:created xsi:type="dcterms:W3CDTF">2026-04-08T10:22:59Z</dcterms:created>
  <dcterms:modified xsi:type="dcterms:W3CDTF">2026-08-10T15:48:16Z</dcterms:modified>
</cp:coreProperties>
</file>