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-72" y="-78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31815-5EF6-43E3-ADE9-44E754E57673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A07D9-691D-441B-99BF-F825B49640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D9982-BB11-4060-ADC2-4B8268683F00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355D8-2470-4D8E-B031-0F6F2B4334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ECEE4-E6BB-4DF4-ABFF-5100EED453E5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78B04-0BDC-49F5-9DD4-5B6465607B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4B5E9-CB75-4E08-8896-D6932849B4E8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CC466-7B81-4C4B-AF77-77908249ED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62190-5F73-4FE5-87E8-98973CDEE901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DB1A5-0876-4D91-ACD7-062A0C7F85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2B530-B51E-4F2E-AB26-7E8F2A4861CD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D8CE1-7757-491D-9A10-E8FD547AAB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9BB42-DF8C-4433-AA5A-E8389DF98939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24CA0-ABEF-4B6D-8878-124F635D4D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A0CFC-EFD0-45D2-B66D-C656771659C5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C6C01-C0B3-4078-BDA3-8620F46835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5B0B1563-FAC4-4193-B017-4B33B1DC338C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8F76C-492A-44D6-BED6-97D30FCD1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C12DB-A325-4C6D-A9F1-E834291F5B69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F3FE8-3F6A-4371-8C77-D0DD94ABD2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BD07E-E2CB-4CB3-BC69-85FF219CD626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C24E6-E80C-4DF0-808B-930C33309E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B86A3E0-8CA4-445D-A95D-4A96A0E5B2E1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B0D7B2-B85A-4486-8A45-B7A42CA941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4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</a:t>
            </a:r>
            <a:r>
              <a:rPr lang="en-US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80645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1.</a:t>
            </a:r>
            <a:r>
              <a:rPr lang="en-US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ru-RU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ОСНОВИ ЕКОНОМІЧНИХ ТЕОРІЙ</a:t>
            </a:r>
          </a:p>
        </p:txBody>
      </p:sp>
      <p:pic>
        <p:nvPicPr>
          <p:cNvPr id="13318" name="Рисунок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300038"/>
            <a:ext cx="1889125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1.</a:t>
            </a:r>
            <a:r>
              <a:rPr lang="en-US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«ОСНОВИ ЕКОНОМІЧНИХ ТЕОРІЙ»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425575" y="2828925"/>
            <a:ext cx="10275888" cy="330517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І3 Педіатрія</a:t>
            </a:r>
          </a:p>
          <a:p>
            <a:pPr eaLnBrk="1" hangingPunct="1">
              <a:spcBef>
                <a:spcPct val="0"/>
              </a:spcBef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Курс: 1-й</a:t>
            </a:r>
          </a:p>
          <a:p>
            <a:pPr eaLnBrk="1" hangingPunct="1">
              <a:spcBef>
                <a:spcPct val="0"/>
              </a:spcBef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Кредити: 3,0</a:t>
            </a:r>
          </a:p>
          <a:p>
            <a:pPr eaLnBrk="1" hangingPunct="1">
              <a:spcBef>
                <a:spcPct val="0"/>
              </a:spcBef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>
              <a:spcBef>
                <a:spcPct val="0"/>
              </a:spcBef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Мова: українська</a:t>
            </a:r>
          </a:p>
          <a:p>
            <a:pPr eaLnBrk="1" hangingPunct="1">
              <a:spcBef>
                <a:spcPct val="0"/>
              </a:spcBef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Пререквізити: </a:t>
            </a:r>
            <a:r>
              <a:rPr lang="uk-UA" sz="2800" smtClean="0"/>
              <a:t>не вимагаються</a:t>
            </a:r>
            <a:r>
              <a:rPr lang="uk-UA" sz="20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2538413"/>
          </a:xfrm>
        </p:spPr>
        <p:txBody>
          <a:bodyPr>
            <a:normAutofit fontScale="85000" lnSpcReduction="20000"/>
          </a:bodyPr>
          <a:lstStyle/>
          <a:p>
            <a:pPr marL="0" indent="0" eaLnBrk="1" hangingPunct="1">
              <a:lnSpc>
                <a:spcPct val="120000"/>
              </a:lnSpc>
              <a:buFont typeface="Arial" charset="0"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lnSpc>
                <a:spcPct val="120000"/>
              </a:lnSpc>
              <a:buFont typeface="Arial" charset="0"/>
              <a:buNone/>
              <a:defRPr/>
            </a:pPr>
            <a:r>
              <a:rPr lang="ru-RU" sz="2400" b="1" dirty="0" err="1" smtClean="0">
                <a:latin typeface="Calibri" pitchFamily="34" charset="0"/>
                <a:cs typeface="Calibri" pitchFamily="34" charset="0"/>
              </a:rPr>
              <a:t>розуміння</a:t>
            </a: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dirty="0" err="1"/>
              <a:t>системи</a:t>
            </a:r>
            <a:r>
              <a:rPr lang="ru-RU" sz="2400" b="1" dirty="0"/>
              <a:t> </a:t>
            </a:r>
            <a:r>
              <a:rPr lang="ru-RU" sz="2400" b="1" dirty="0" err="1"/>
              <a:t>економічних</a:t>
            </a:r>
            <a:r>
              <a:rPr lang="ru-RU" sz="2400" b="1" dirty="0"/>
              <a:t> </a:t>
            </a:r>
            <a:r>
              <a:rPr lang="ru-RU" sz="2400" b="1" dirty="0" err="1" smtClean="0"/>
              <a:t>відносин</a:t>
            </a:r>
            <a:r>
              <a:rPr lang="ru-RU" sz="2400" b="1" dirty="0" smtClean="0"/>
              <a:t> та </a:t>
            </a:r>
            <a:r>
              <a:rPr lang="ru-RU" sz="2400" b="1" dirty="0" err="1" smtClean="0"/>
              <a:t>актуальних</a:t>
            </a:r>
            <a:r>
              <a:rPr lang="ru-RU" sz="2400" b="1" dirty="0" smtClean="0"/>
              <a:t> </a:t>
            </a:r>
            <a:r>
              <a:rPr lang="ru-RU" sz="2400" b="1" dirty="0" err="1"/>
              <a:t>економічних</a:t>
            </a:r>
            <a:r>
              <a:rPr lang="ru-RU" sz="2400" b="1" dirty="0"/>
              <a:t> </a:t>
            </a:r>
            <a:r>
              <a:rPr lang="ru-RU" sz="2400" b="1" dirty="0" smtClean="0"/>
              <a:t>проблем дозволить </a:t>
            </a:r>
            <a:r>
              <a:rPr lang="uk-UA" sz="2400" b="1" dirty="0"/>
              <a:t>самостійно вирішувати конкретну економічну проблему на основі комплексу отриманих економічних знань та приймати </a:t>
            </a:r>
            <a:r>
              <a:rPr lang="uk-UA" sz="2400" b="1" dirty="0" smtClean="0"/>
              <a:t>ефективні управлінські </a:t>
            </a:r>
            <a:r>
              <a:rPr lang="uk-UA" sz="2400" b="1" dirty="0"/>
              <a:t>рішення.</a:t>
            </a:r>
            <a:endParaRPr lang="uk-UA" sz="2400" b="1" dirty="0" smtClean="0"/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519113"/>
            <a:ext cx="5507038" cy="5819775"/>
          </a:xfrm>
        </p:spPr>
        <p:txBody>
          <a:bodyPr/>
          <a:lstStyle/>
          <a:p>
            <a:pPr marL="342900" indent="-342900" algn="just" eaLnBrk="1" hangingPunct="1">
              <a:buFont typeface="Times New Roman" pitchFamily="18" charset="0"/>
              <a:buChar char="–"/>
            </a:pPr>
            <a:r>
              <a:rPr lang="uk-UA" sz="1800" smtClean="0">
                <a:latin typeface="Times New Roman" pitchFamily="18" charset="0"/>
                <a:cs typeface="Times New Roman" pitchFamily="18" charset="0"/>
              </a:rPr>
              <a:t>орієнтуватися в різних напрямках, течіях і школах економічної науки, пов’язувати теоретичні ідеї з практикою економічною життя суспільства, професійною діяльністю в галузі медицини та охорони здоров’я, сучасними проблемами суспільства;</a:t>
            </a:r>
          </a:p>
          <a:p>
            <a:pPr marL="342900" indent="-342900" algn="just" eaLnBrk="1" hangingPunct="1">
              <a:buFont typeface="Times New Roman" pitchFamily="18" charset="0"/>
              <a:buChar char="–"/>
            </a:pPr>
            <a:r>
              <a:rPr lang="uk-UA" sz="1800" smtClean="0">
                <a:latin typeface="Times New Roman" pitchFamily="18" charset="0"/>
                <a:cs typeface="Times New Roman" pitchFamily="18" charset="0"/>
              </a:rPr>
              <a:t>визначити сутність економічних процесів і явищ, економічної системи, її структурних складових господарського механізму та ринку як форми організації суспільного виробництва;</a:t>
            </a:r>
          </a:p>
          <a:p>
            <a:pPr marL="342900" indent="-342900" algn="just" eaLnBrk="1" hangingPunct="1">
              <a:buFont typeface="Times New Roman" pitchFamily="18" charset="0"/>
              <a:buChar char="–"/>
            </a:pPr>
            <a:r>
              <a:rPr lang="uk-UA" sz="1800" smtClean="0">
                <a:latin typeface="Times New Roman" pitchFamily="18" charset="0"/>
                <a:cs typeface="Times New Roman" pitchFamily="18" charset="0"/>
              </a:rPr>
              <a:t>трактувати економічні закони та вирізняти основні категорії;</a:t>
            </a:r>
          </a:p>
          <a:p>
            <a:pPr marL="342900" indent="-342900" algn="just" eaLnBrk="1" hangingPunct="1">
              <a:buFont typeface="Times New Roman" pitchFamily="18" charset="0"/>
              <a:buChar char="–"/>
            </a:pPr>
            <a:r>
              <a:rPr lang="uk-UA" sz="1800" smtClean="0">
                <a:latin typeface="Times New Roman" pitchFamily="18" charset="0"/>
                <a:cs typeface="Times New Roman" pitchFamily="18" charset="0"/>
              </a:rPr>
              <a:t>розраховувати основні показники господарської діяльності закладів охорони здоров’я;</a:t>
            </a:r>
          </a:p>
          <a:p>
            <a:pPr marL="342900" indent="-342900" algn="just" eaLnBrk="1" hangingPunct="1">
              <a:buFont typeface="Times New Roman" pitchFamily="18" charset="0"/>
              <a:buChar char="–"/>
            </a:pPr>
            <a:r>
              <a:rPr lang="uk-UA" sz="1800" smtClean="0">
                <a:latin typeface="Times New Roman" pitchFamily="18" charset="0"/>
                <a:cs typeface="Times New Roman" pitchFamily="18" charset="0"/>
              </a:rPr>
              <a:t>застосовувати отриманні знання з економічної теорії в повсякденному житті і професійній практиці, пояснювати правильно економічний вибір.</a:t>
            </a:r>
            <a:endParaRPr lang="uk-UA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461125" y="804863"/>
            <a:ext cx="5280025" cy="5867400"/>
          </a:xfrm>
        </p:spPr>
        <p:txBody>
          <a:bodyPr/>
          <a:lstStyle/>
          <a:p>
            <a:pPr eaLnBrk="1" hangingPunct="1"/>
            <a:r>
              <a:rPr lang="uk-UA" sz="2000" smtClean="0"/>
              <a:t>зародження економічної думки та етапи її розвитку; основні напрями сучасної економічної теорії;</a:t>
            </a:r>
          </a:p>
          <a:p>
            <a:pPr eaLnBrk="1" hangingPunct="1"/>
            <a:r>
              <a:rPr lang="uk-UA" sz="2000" smtClean="0"/>
              <a:t>людина в системі суспільного виробництва;</a:t>
            </a:r>
          </a:p>
          <a:p>
            <a:pPr eaLnBrk="1" hangingPunct="1"/>
            <a:r>
              <a:rPr lang="uk-UA" sz="2000" smtClean="0"/>
              <a:t> теорія вартості і капіталу; </a:t>
            </a:r>
          </a:p>
          <a:p>
            <a:pPr eaLnBrk="1" hangingPunct="1"/>
            <a:r>
              <a:rPr lang="uk-UA" sz="2000" smtClean="0"/>
              <a:t>підприємництво, підприємство, затрати і результати його діяльності; ціноутворення і ціни в умовах ринку;</a:t>
            </a:r>
          </a:p>
          <a:p>
            <a:pPr eaLnBrk="1" hangingPunct="1"/>
            <a:r>
              <a:rPr lang="uk-UA" sz="2000" smtClean="0"/>
              <a:t>виробничі фонди підприємства; шляхи підвищення ефективності їх використання в охороні здоров’я; </a:t>
            </a:r>
          </a:p>
          <a:p>
            <a:pPr eaLnBrk="1" hangingPunct="1"/>
            <a:r>
              <a:rPr lang="uk-UA" sz="2000" smtClean="0"/>
              <a:t>основи менеджменту та маркетингу;</a:t>
            </a:r>
          </a:p>
          <a:p>
            <a:pPr eaLnBrk="1" hangingPunct="1"/>
            <a:r>
              <a:rPr lang="uk-UA" sz="2000" smtClean="0"/>
              <a:t>трудові відносини та заробітна плата; </a:t>
            </a:r>
          </a:p>
          <a:p>
            <a:pPr eaLnBrk="1" hangingPunct="1"/>
            <a:r>
              <a:rPr lang="uk-UA" sz="2000" smtClean="0"/>
              <a:t>зайнятість і соціальний захист населення; ринок робочої сили; доходи населення.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448425" y="923925"/>
            <a:ext cx="5464175" cy="5126038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uk-UA" sz="2000" smtClean="0">
                <a:solidFill>
                  <a:srgbClr val="262626"/>
                </a:solidFill>
                <a:latin typeface="Gill Sans MT"/>
              </a:rPr>
              <a:t>орієнтуватися в основних економічних теоріях і категоріях; </a:t>
            </a:r>
          </a:p>
          <a:p>
            <a:pPr>
              <a:lnSpc>
                <a:spcPct val="120000"/>
              </a:lnSpc>
            </a:pPr>
            <a:r>
              <a:rPr lang="uk-UA" sz="2000" smtClean="0">
                <a:solidFill>
                  <a:srgbClr val="262626"/>
                </a:solidFill>
                <a:latin typeface="Gill Sans MT"/>
              </a:rPr>
              <a:t>аналізувати економічні процеси та явища; </a:t>
            </a:r>
          </a:p>
          <a:p>
            <a:pPr>
              <a:lnSpc>
                <a:spcPct val="120000"/>
              </a:lnSpc>
            </a:pPr>
            <a:r>
              <a:rPr lang="uk-UA" sz="2000" smtClean="0">
                <a:solidFill>
                  <a:srgbClr val="262626"/>
                </a:solidFill>
                <a:latin typeface="Gill Sans MT"/>
              </a:rPr>
              <a:t>оцінювати ефективність використання ресурсів; </a:t>
            </a:r>
          </a:p>
          <a:p>
            <a:pPr>
              <a:lnSpc>
                <a:spcPct val="120000"/>
              </a:lnSpc>
            </a:pPr>
            <a:r>
              <a:rPr lang="uk-UA" sz="2000" smtClean="0">
                <a:solidFill>
                  <a:srgbClr val="262626"/>
                </a:solidFill>
                <a:latin typeface="Gill Sans MT"/>
              </a:rPr>
              <a:t>застосовувати економічні знання у повсякденній та професійній діяльності; </a:t>
            </a:r>
          </a:p>
          <a:p>
            <a:pPr>
              <a:lnSpc>
                <a:spcPct val="120000"/>
              </a:lnSpc>
            </a:pPr>
            <a:r>
              <a:rPr lang="uk-UA" sz="2000" smtClean="0">
                <a:solidFill>
                  <a:srgbClr val="262626"/>
                </a:solidFill>
                <a:latin typeface="Gill Sans MT"/>
              </a:rPr>
              <a:t>здійснювати базовий економічний аналіз діяльності у сфері охорони здоров’я; </a:t>
            </a:r>
          </a:p>
          <a:p>
            <a:pPr>
              <a:lnSpc>
                <a:spcPct val="120000"/>
              </a:lnSpc>
            </a:pPr>
            <a:r>
              <a:rPr lang="uk-UA" sz="2000" smtClean="0">
                <a:solidFill>
                  <a:srgbClr val="262626"/>
                </a:solidFill>
                <a:latin typeface="Gill Sans MT"/>
              </a:rPr>
              <a:t>приймати обґрунтовані економічні рішення.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361950" y="2130425"/>
            <a:ext cx="5551488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1406525" y="4875213"/>
            <a:ext cx="3622675" cy="709612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Марчук І.А.</a:t>
            </a:r>
            <a:endParaRPr lang="uk-UA" sz="280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459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 КУРСУ</a:t>
            </a:r>
          </a:p>
        </p:txBody>
      </p:sp>
      <p:sp>
        <p:nvSpPr>
          <p:cNvPr id="19460" name="Прямоугольник 4"/>
          <p:cNvSpPr>
            <a:spLocks noChangeArrowheads="1"/>
          </p:cNvSpPr>
          <p:nvPr/>
        </p:nvSpPr>
        <p:spPr bwMode="auto">
          <a:xfrm>
            <a:off x="6827838" y="2408238"/>
            <a:ext cx="5033962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 Данила Галицького 58а</a:t>
            </a: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  <p:pic>
        <p:nvPicPr>
          <p:cNvPr id="19461" name="Рисунок 2"/>
          <p:cNvPicPr>
            <a:picLocks noChangeAspect="1"/>
          </p:cNvPicPr>
          <p:nvPr/>
        </p:nvPicPr>
        <p:blipFill>
          <a:blip r:embed="rId4"/>
          <a:srcRect l="12296" r="14037" b="10654"/>
          <a:stretch>
            <a:fillRect/>
          </a:stretch>
        </p:blipFill>
        <p:spPr bwMode="auto">
          <a:xfrm>
            <a:off x="1914525" y="1647825"/>
            <a:ext cx="2606675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231</TotalTime>
  <Words>346</Words>
  <Application>Microsoft Office PowerPoint</Application>
  <PresentationFormat>Произвольный</PresentationFormat>
  <Paragraphs>62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7</vt:i4>
      </vt:variant>
    </vt:vector>
  </HeadingPairs>
  <TitlesOfParts>
    <vt:vector size="16" baseType="lpstr">
      <vt:lpstr>Arial</vt:lpstr>
      <vt:lpstr>Gill Sans MT</vt:lpstr>
      <vt:lpstr>Calibri</vt:lpstr>
      <vt:lpstr>Corbel</vt:lpstr>
      <vt:lpstr>Times New Roman</vt:lpstr>
      <vt:lpstr>휴먼매직체</vt:lpstr>
      <vt:lpstr>Parcel</vt:lpstr>
      <vt:lpstr>Parcel</vt:lpstr>
      <vt:lpstr>Parcel</vt:lpstr>
      <vt:lpstr>ВК 1.3. ОСНОВИ ЕКОНОМІЧНИХ ТЕОРІЙ</vt:lpstr>
      <vt:lpstr>ПАСПОРТ ОСВІТНЬОГО КОМПОНЕНТА   ВК 1.3 «ОСНОВИ ЕКОНОМІЧНИХ ТЕОРІЙ»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17</cp:revision>
  <dcterms:created xsi:type="dcterms:W3CDTF">2026-04-08T10:22:59Z</dcterms:created>
  <dcterms:modified xsi:type="dcterms:W3CDTF">2026-06-29T09:15:27Z</dcterms:modified>
</cp:coreProperties>
</file>