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8" r:id="rId5"/>
    <p:sldId id="259" r:id="rId6"/>
    <p:sldId id="260" r:id="rId7"/>
    <p:sldId id="262" r:id="rId8"/>
    <p:sldId id="263" r:id="rId9"/>
    <p:sldId id="264" r:id="rId10"/>
    <p:sldId id="261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476672"/>
            <a:ext cx="8568952" cy="1152128"/>
          </a:xfrm>
        </p:spPr>
        <p:txBody>
          <a:bodyPr>
            <a:normAutofit/>
          </a:bodyPr>
          <a:lstStyle/>
          <a:p>
            <a:pPr algn="ctr"/>
            <a:r>
              <a:rPr lang="uk-UA" sz="2000" b="1" dirty="0"/>
              <a:t>Вінницький національний медичний університет ім. М.І. Пирогова</a:t>
            </a:r>
          </a:p>
          <a:p>
            <a:pPr algn="ctr"/>
            <a:r>
              <a:rPr lang="uk-UA" sz="2000" b="1" dirty="0"/>
              <a:t>Кафедра клінічної фармації та клінічної фармакології</a:t>
            </a:r>
          </a:p>
          <a:p>
            <a:endParaRPr lang="uk-UA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772816"/>
            <a:ext cx="7175351" cy="3744416"/>
          </a:xfrm>
        </p:spPr>
        <p:txBody>
          <a:bodyPr/>
          <a:lstStyle/>
          <a:p>
            <a:r>
              <a:rPr lang="uk-UA" dirty="0">
                <a:ln w="1905"/>
                <a:solidFill>
                  <a:schemeClr val="tx2"/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Побічна дія лікарських засобів</a:t>
            </a:r>
            <a:br>
              <a:rPr lang="uk-UA" dirty="0">
                <a:ln w="1905"/>
                <a:solidFill>
                  <a:schemeClr val="tx2"/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</a:br>
            <a:br>
              <a:rPr lang="uk-UA" dirty="0">
                <a:ln w="1905"/>
                <a:solidFill>
                  <a:schemeClr val="tx2"/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uk-UA" i="1" dirty="0">
                <a:ln w="1905"/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елективний курс</a:t>
            </a:r>
            <a:endParaRPr lang="uk-UA" i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6436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88640"/>
            <a:ext cx="4568295" cy="1143000"/>
          </a:xfrm>
        </p:spPr>
        <p:txBody>
          <a:bodyPr/>
          <a:lstStyle/>
          <a:p>
            <a:r>
              <a:rPr lang="uk-UA" dirty="0">
                <a:solidFill>
                  <a:schemeClr val="tx1"/>
                </a:solidFill>
                <a:effectLst/>
              </a:rPr>
              <a:t>Актуальність:</a:t>
            </a:r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1268760"/>
            <a:ext cx="8136904" cy="5040560"/>
          </a:xfrm>
        </p:spPr>
        <p:txBody>
          <a:bodyPr>
            <a:normAutofit/>
          </a:bodyPr>
          <a:lstStyle/>
          <a:p>
            <a:r>
              <a:rPr lang="uk-UA" dirty="0">
                <a:solidFill>
                  <a:schemeClr val="tx1"/>
                </a:solidFill>
              </a:rPr>
              <a:t>За даними ВООЗ, побічна дія на ЛЗ виникає у 0,4%-10-20% госпіталізованих хворих і у 2,5%-28% амбулаторних хворих. Летальність від побічної дії ліків знаходиться на 5 місці в світі (після захворювань серцево-судинної системи, легень, онкологічної патології, травм).</a:t>
            </a:r>
          </a:p>
          <a:p>
            <a:r>
              <a:rPr lang="uk-UA" dirty="0">
                <a:solidFill>
                  <a:schemeClr val="tx1"/>
                </a:solidFill>
              </a:rPr>
              <a:t>Згідно з наказом МОЗ України від 29.12.2011 №</a:t>
            </a:r>
            <a:r>
              <a:rPr lang="ru-RU" dirty="0">
                <a:solidFill>
                  <a:schemeClr val="tx1"/>
                </a:solidFill>
              </a:rPr>
              <a:t> </a:t>
            </a:r>
            <a:r>
              <a:rPr lang="uk-UA" dirty="0">
                <a:solidFill>
                  <a:schemeClr val="tx1"/>
                </a:solidFill>
              </a:rPr>
              <a:t>1005 “Про внесення змін до наказу МОЗ України від 27.12.2006 № 898” та після набуття його чинності з 02.04.2012 про випадки побічних реакцій та/або відсутності ефективності лікарських засобів повинні подавати інформацію не лише лікарі, а й медичні сестри, фельдшери, акушери, провізори та фармацевти. До цього процесу також залучатимуться пацієнти, їх представники та організації, що захищають права пацієнтів.</a:t>
            </a:r>
          </a:p>
          <a:p>
            <a:pPr marL="4572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9269827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836712"/>
            <a:ext cx="7848872" cy="5112568"/>
          </a:xfrm>
        </p:spPr>
        <p:txBody>
          <a:bodyPr>
            <a:normAutofit fontScale="92500"/>
          </a:bodyPr>
          <a:lstStyle/>
          <a:p>
            <a:r>
              <a:rPr lang="uk-UA" sz="2600" dirty="0">
                <a:solidFill>
                  <a:schemeClr val="tx1"/>
                </a:solidFill>
              </a:rPr>
              <a:t>Сучасні підходи щодо нагляду за безпекою ліків в Україні (система </a:t>
            </a:r>
            <a:r>
              <a:rPr lang="uk-UA" sz="2600" dirty="0" err="1">
                <a:solidFill>
                  <a:schemeClr val="tx1"/>
                </a:solidFill>
              </a:rPr>
              <a:t>Фармаконагляду</a:t>
            </a:r>
            <a:r>
              <a:rPr lang="uk-UA" sz="2600" dirty="0">
                <a:solidFill>
                  <a:schemeClr val="tx1"/>
                </a:solidFill>
              </a:rPr>
              <a:t>) передбачають збір інформації про всі лікарські засоби, включаючи медичні імунобіологічні препарати, з метою наукової оцінки та контролю інформації про побічні реакції лікарських препаратів в умовах їх звичайного застосування з метою прийняття відповідних регуляторних рішень.  У зв’язку з цим заповнюється  «Карта-повідомлення про побічну реакцію (ПР)», Медичним та фармацевтичним працівникам відповідно до Додатку 6 до Порядку здійснення </a:t>
            </a:r>
            <a:r>
              <a:rPr lang="uk-UA" sz="2600" dirty="0" err="1">
                <a:solidFill>
                  <a:schemeClr val="tx1"/>
                </a:solidFill>
              </a:rPr>
              <a:t>фармаконагляду</a:t>
            </a:r>
            <a:r>
              <a:rPr lang="uk-UA" sz="2600" dirty="0">
                <a:solidFill>
                  <a:schemeClr val="tx1"/>
                </a:solidFill>
              </a:rPr>
              <a:t>.</a:t>
            </a:r>
          </a:p>
          <a:p>
            <a:pPr marL="4572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2485565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sz="quarter" idx="14"/>
          </p:nvPr>
        </p:nvSpPr>
        <p:spPr>
          <a:xfrm>
            <a:off x="4716016" y="836712"/>
            <a:ext cx="3887288" cy="3345552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uk-UA" sz="2000" b="1" dirty="0">
                <a:solidFill>
                  <a:srgbClr val="C00000"/>
                </a:solidFill>
              </a:rPr>
              <a:t>Терапія </a:t>
            </a:r>
            <a:r>
              <a:rPr lang="en-US" sz="2000" b="1" dirty="0">
                <a:solidFill>
                  <a:srgbClr val="C00000"/>
                </a:solidFill>
              </a:rPr>
              <a:t>COVID-19</a:t>
            </a:r>
          </a:p>
          <a:p>
            <a:pPr marL="45720" indent="0">
              <a:buNone/>
            </a:pPr>
            <a:r>
              <a:rPr lang="uk-UA" sz="1800" dirty="0">
                <a:solidFill>
                  <a:schemeClr val="tx1"/>
                </a:solidFill>
              </a:rPr>
              <a:t>Комбінація </a:t>
            </a:r>
            <a:r>
              <a:rPr lang="uk-UA" sz="1800" dirty="0" err="1">
                <a:solidFill>
                  <a:schemeClr val="tx1"/>
                </a:solidFill>
              </a:rPr>
              <a:t>гідроксихлорохін-азитроміцин</a:t>
            </a:r>
            <a:r>
              <a:rPr lang="uk-UA" sz="1800" dirty="0">
                <a:solidFill>
                  <a:schemeClr val="tx1"/>
                </a:solidFill>
              </a:rPr>
              <a:t> асоціювалась із підвищеним ризиком</a:t>
            </a:r>
            <a:r>
              <a:rPr lang="en-US" sz="1800" dirty="0">
                <a:solidFill>
                  <a:schemeClr val="tx1"/>
                </a:solidFill>
              </a:rPr>
              <a:t>:</a:t>
            </a:r>
          </a:p>
          <a:p>
            <a:r>
              <a:rPr lang="uk-UA" sz="1800" dirty="0" err="1">
                <a:solidFill>
                  <a:schemeClr val="tx1"/>
                </a:solidFill>
              </a:rPr>
              <a:t>Кардіоваскулярна</a:t>
            </a:r>
            <a:r>
              <a:rPr lang="uk-UA" sz="1800" dirty="0">
                <a:solidFill>
                  <a:schemeClr val="tx1"/>
                </a:solidFill>
              </a:rPr>
              <a:t> смертність</a:t>
            </a:r>
            <a:r>
              <a:rPr lang="en-US" sz="1800" dirty="0">
                <a:solidFill>
                  <a:schemeClr val="tx1"/>
                </a:solidFill>
              </a:rPr>
              <a:t>: HR 2.19 (95% CI 1.22-3.94)</a:t>
            </a:r>
          </a:p>
          <a:p>
            <a:r>
              <a:rPr lang="uk-UA" sz="1800" dirty="0">
                <a:solidFill>
                  <a:schemeClr val="tx1"/>
                </a:solidFill>
              </a:rPr>
              <a:t>Стенокардія</a:t>
            </a:r>
            <a:r>
              <a:rPr lang="en-US" sz="1800" dirty="0">
                <a:solidFill>
                  <a:schemeClr val="tx1"/>
                </a:solidFill>
              </a:rPr>
              <a:t>: HR 1.15 (95% CI 1.05-1.26)</a:t>
            </a:r>
          </a:p>
          <a:p>
            <a:r>
              <a:rPr lang="uk-UA" sz="1800" dirty="0">
                <a:solidFill>
                  <a:schemeClr val="tx1"/>
                </a:solidFill>
              </a:rPr>
              <a:t>Серцева недостатність</a:t>
            </a:r>
            <a:r>
              <a:rPr lang="en-US" sz="1800" dirty="0">
                <a:solidFill>
                  <a:schemeClr val="tx1"/>
                </a:solidFill>
              </a:rPr>
              <a:t>: HR 1.22 (95% CI 1.02-1.45)</a:t>
            </a: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6" y="836712"/>
            <a:ext cx="3888433" cy="3384376"/>
          </a:xfr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539552" y="4293096"/>
            <a:ext cx="7776863" cy="1795389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uk-UA" sz="2000" b="0" dirty="0" err="1">
                <a:solidFill>
                  <a:schemeClr val="tx1"/>
                </a:solidFill>
                <a:effectLst/>
              </a:rPr>
              <a:t>Гідроксихлорохін</a:t>
            </a:r>
            <a:r>
              <a:rPr lang="uk-UA" sz="2000" b="0" dirty="0">
                <a:solidFill>
                  <a:schemeClr val="tx1"/>
                </a:solidFill>
                <a:effectLst/>
              </a:rPr>
              <a:t> + </a:t>
            </a:r>
            <a:r>
              <a:rPr lang="uk-UA" sz="2000" b="0" dirty="0" err="1">
                <a:solidFill>
                  <a:schemeClr val="tx1"/>
                </a:solidFill>
                <a:effectLst/>
              </a:rPr>
              <a:t>Азитроміцин</a:t>
            </a:r>
            <a:r>
              <a:rPr lang="en-US" sz="2000" b="0" dirty="0">
                <a:solidFill>
                  <a:schemeClr val="tx1"/>
                </a:solidFill>
                <a:effectLst/>
              </a:rPr>
              <a:t>: </a:t>
            </a:r>
            <a:r>
              <a:rPr lang="uk-UA" sz="2000" b="0" dirty="0">
                <a:solidFill>
                  <a:schemeClr val="tx1"/>
                </a:solidFill>
                <a:effectLst/>
              </a:rPr>
              <a:t>небезпечна комбінація</a:t>
            </a:r>
            <a:r>
              <a:rPr lang="en-US" sz="2000" b="0" dirty="0">
                <a:solidFill>
                  <a:schemeClr val="tx1"/>
                </a:solidFill>
                <a:effectLst/>
              </a:rPr>
              <a:t>?</a:t>
            </a:r>
            <a:endParaRPr lang="uk-UA" sz="2000" b="0" dirty="0">
              <a:solidFill>
                <a:schemeClr val="tx1"/>
              </a:solidFill>
              <a:effectLst/>
            </a:endParaRPr>
          </a:p>
          <a:p>
            <a:pPr algn="l"/>
            <a:endParaRPr lang="uk-UA" sz="2000" b="0" dirty="0">
              <a:solidFill>
                <a:schemeClr val="tx1"/>
              </a:solidFill>
              <a:effectLst/>
            </a:endParaRPr>
          </a:p>
          <a:p>
            <a:pPr algn="l"/>
            <a:r>
              <a:rPr lang="uk-UA" sz="2000" b="0" dirty="0">
                <a:solidFill>
                  <a:schemeClr val="tx1"/>
                </a:solidFill>
                <a:effectLst/>
              </a:rPr>
              <a:t>Результат взаємодії цих двох препаратів є прогнозованим – сумація ефекту подовження інтервалу </a:t>
            </a:r>
            <a:r>
              <a:rPr lang="en-US" sz="2000" b="0" dirty="0">
                <a:solidFill>
                  <a:schemeClr val="tx1"/>
                </a:solidFill>
                <a:effectLst/>
              </a:rPr>
              <a:t>QT</a:t>
            </a:r>
            <a:r>
              <a:rPr lang="uk-UA" sz="2000" b="0" dirty="0">
                <a:solidFill>
                  <a:schemeClr val="tx1"/>
                </a:solidFill>
                <a:effectLst/>
              </a:rPr>
              <a:t>, що є ризиком виникнення фатальних аритмій по типу </a:t>
            </a:r>
            <a:r>
              <a:rPr lang="en-US" sz="2000" b="0" dirty="0" err="1">
                <a:solidFill>
                  <a:schemeClr val="tx1"/>
                </a:solidFill>
                <a:effectLst/>
              </a:rPr>
              <a:t>Torsades</a:t>
            </a:r>
            <a:r>
              <a:rPr lang="en-US" sz="2000" b="0" dirty="0">
                <a:solidFill>
                  <a:schemeClr val="tx1"/>
                </a:solidFill>
                <a:effectLst/>
              </a:rPr>
              <a:t> de Pointes</a:t>
            </a:r>
            <a:br>
              <a:rPr lang="en-US" sz="2000" b="0" dirty="0">
                <a:solidFill>
                  <a:schemeClr val="tx1"/>
                </a:solidFill>
                <a:effectLst/>
              </a:rPr>
            </a:br>
            <a:endParaRPr lang="uk-UA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93320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32656"/>
            <a:ext cx="4381872" cy="1001048"/>
          </a:xfrm>
        </p:spPr>
        <p:txBody>
          <a:bodyPr/>
          <a:lstStyle/>
          <a:p>
            <a:r>
              <a:rPr lang="uk-UA" dirty="0">
                <a:solidFill>
                  <a:schemeClr val="tx1"/>
                </a:solidFill>
                <a:effectLst/>
              </a:rPr>
              <a:t>Ціль занять: </a:t>
            </a:r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9552" y="1628800"/>
            <a:ext cx="7992888" cy="3960440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uk-UA" sz="3200" dirty="0">
                <a:solidFill>
                  <a:schemeClr val="tx1"/>
                </a:solidFill>
              </a:rPr>
              <a:t>Зосередити увагу студентів на важливості прогнозу, виявлення, лікування та профілактики побічних реакцій, що виникають при застосуванні ЛЗ та несуть загрозу здоров’ю та життю пацієнтів.</a:t>
            </a:r>
          </a:p>
        </p:txBody>
      </p:sp>
    </p:spTree>
    <p:extLst>
      <p:ext uri="{BB962C8B-B14F-4D97-AF65-F5344CB8AC3E}">
        <p14:creationId xmlns:p14="http://schemas.microsoft.com/office/powerpoint/2010/main" val="14601582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80528" y="260648"/>
            <a:ext cx="3141960" cy="1143000"/>
          </a:xfrm>
        </p:spPr>
        <p:txBody>
          <a:bodyPr/>
          <a:lstStyle/>
          <a:p>
            <a:r>
              <a:rPr lang="uk-UA" dirty="0">
                <a:solidFill>
                  <a:schemeClr val="tx1"/>
                </a:solidFill>
                <a:effectLst/>
              </a:rPr>
              <a:t>Мета: </a:t>
            </a:r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755576" y="1844824"/>
            <a:ext cx="7632848" cy="3744416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uk-UA" sz="4000" dirty="0">
                <a:solidFill>
                  <a:schemeClr val="tx1"/>
                </a:solidFill>
              </a:rPr>
              <a:t>Навчити студентів, виявляти, </a:t>
            </a:r>
            <a:r>
              <a:rPr lang="uk-UA" sz="4000" dirty="0" err="1">
                <a:solidFill>
                  <a:schemeClr val="tx1"/>
                </a:solidFill>
              </a:rPr>
              <a:t>профілактувати</a:t>
            </a:r>
            <a:r>
              <a:rPr lang="uk-UA" sz="4000" dirty="0">
                <a:solidFill>
                  <a:schemeClr val="tx1"/>
                </a:solidFill>
              </a:rPr>
              <a:t> та лікувати побічні реакції, що  виникли у пацієнта при застосуванні ЛЗ.</a:t>
            </a:r>
          </a:p>
        </p:txBody>
      </p:sp>
    </p:spTree>
    <p:extLst>
      <p:ext uri="{BB962C8B-B14F-4D97-AF65-F5344CB8AC3E}">
        <p14:creationId xmlns:p14="http://schemas.microsoft.com/office/powerpoint/2010/main" val="20978460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08520" y="332656"/>
            <a:ext cx="3877816" cy="1143000"/>
          </a:xfrm>
        </p:spPr>
        <p:txBody>
          <a:bodyPr/>
          <a:lstStyle/>
          <a:p>
            <a:r>
              <a:rPr lang="uk-UA" dirty="0">
                <a:solidFill>
                  <a:schemeClr val="tx1"/>
                </a:solidFill>
              </a:rPr>
              <a:t>Предмет: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1700808"/>
            <a:ext cx="8352928" cy="4680520"/>
          </a:xfrm>
        </p:spPr>
        <p:txBody>
          <a:bodyPr>
            <a:normAutofit fontScale="92500" lnSpcReduction="20000"/>
          </a:bodyPr>
          <a:lstStyle/>
          <a:p>
            <a:r>
              <a:rPr lang="uk-UA" sz="2600" dirty="0">
                <a:solidFill>
                  <a:schemeClr val="tx1"/>
                </a:solidFill>
              </a:rPr>
              <a:t>Типові прояви побічних реакцій на лікарські засоби, що виникають при їх застосуванні у діапазоні терапевтичних доз для профілактики, діагностики та лікування захворювань.</a:t>
            </a:r>
          </a:p>
          <a:p>
            <a:r>
              <a:rPr lang="uk-UA" sz="2600" dirty="0">
                <a:solidFill>
                  <a:schemeClr val="tx1"/>
                </a:solidFill>
              </a:rPr>
              <a:t>Механізми розвитку побічних реакцій на лікарські засоби: закономірності між хімічною будовою, фізико-хімічними та фармакологічними властивостями і проявами побічної дії ліків.</a:t>
            </a:r>
          </a:p>
          <a:p>
            <a:r>
              <a:rPr lang="uk-UA" sz="2600" dirty="0">
                <a:solidFill>
                  <a:schemeClr val="tx1"/>
                </a:solidFill>
              </a:rPr>
              <a:t>Заходи, що сприяють підвищенню та зменшенню виникненню побічних реакцій на лікарські засоби</a:t>
            </a:r>
          </a:p>
          <a:p>
            <a:r>
              <a:rPr lang="uk-UA" sz="2600" dirty="0">
                <a:solidFill>
                  <a:schemeClr val="tx1"/>
                </a:solidFill>
              </a:rPr>
              <a:t>Заходи щодо попередження виникнення та допомоги при розвитку побічних реакцій на лікарські засоби основних </a:t>
            </a:r>
            <a:r>
              <a:rPr lang="uk-UA" sz="2600" dirty="0" err="1">
                <a:solidFill>
                  <a:schemeClr val="tx1"/>
                </a:solidFill>
              </a:rPr>
              <a:t>фармакотерапевтичних</a:t>
            </a:r>
            <a:r>
              <a:rPr lang="uk-UA" sz="2600" dirty="0">
                <a:solidFill>
                  <a:schemeClr val="tx1"/>
                </a:solidFill>
              </a:rPr>
              <a:t> груп.</a:t>
            </a:r>
          </a:p>
          <a:p>
            <a:pPr marL="4572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9010324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1844" y="188640"/>
            <a:ext cx="7838256" cy="1143000"/>
          </a:xfrm>
        </p:spPr>
        <p:txBody>
          <a:bodyPr/>
          <a:lstStyle/>
          <a:p>
            <a:r>
              <a:rPr lang="uk-UA" dirty="0">
                <a:solidFill>
                  <a:schemeClr val="tx1"/>
                </a:solidFill>
              </a:rPr>
              <a:t>Студент повинен знати: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1268760"/>
            <a:ext cx="8640960" cy="5760640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uk-UA" dirty="0">
                <a:solidFill>
                  <a:schemeClr val="tx1"/>
                </a:solidFill>
              </a:rPr>
              <a:t>особливості системи фармакологічного нагляду в Україні. Зміст основних регламентуючих документів МОЗ України з питань здійснення фармакологічного нагляду в Україні, джерела інформації про побічну дію ЛЗ;</a:t>
            </a:r>
          </a:p>
          <a:p>
            <a:pPr lvl="0"/>
            <a:r>
              <a:rPr lang="uk-UA" dirty="0">
                <a:solidFill>
                  <a:schemeClr val="tx1"/>
                </a:solidFill>
              </a:rPr>
              <a:t>основні принципи проведення </a:t>
            </a:r>
            <a:r>
              <a:rPr lang="uk-UA" dirty="0" err="1">
                <a:solidFill>
                  <a:schemeClr val="tx1"/>
                </a:solidFill>
              </a:rPr>
              <a:t>фармакокінетичних</a:t>
            </a:r>
            <a:r>
              <a:rPr lang="uk-UA" dirty="0">
                <a:solidFill>
                  <a:schemeClr val="tx1"/>
                </a:solidFill>
              </a:rPr>
              <a:t> досліджень і моніторингу спостереження за концентрацією ЛЗ;</a:t>
            </a:r>
          </a:p>
          <a:p>
            <a:pPr lvl="0"/>
            <a:r>
              <a:rPr lang="uk-UA" dirty="0">
                <a:solidFill>
                  <a:schemeClr val="tx1"/>
                </a:solidFill>
              </a:rPr>
              <a:t>основні </a:t>
            </a:r>
            <a:r>
              <a:rPr lang="uk-UA" dirty="0" err="1">
                <a:solidFill>
                  <a:schemeClr val="tx1"/>
                </a:solidFill>
              </a:rPr>
              <a:t>фармакокінетичні</a:t>
            </a:r>
            <a:r>
              <a:rPr lang="uk-UA" dirty="0">
                <a:solidFill>
                  <a:schemeClr val="tx1"/>
                </a:solidFill>
              </a:rPr>
              <a:t> параметри ЛЗ, їх динаміку при різній патології, в залежності від віку, в період вагітності та лактації;</a:t>
            </a:r>
          </a:p>
          <a:p>
            <a:pPr lvl="0"/>
            <a:r>
              <a:rPr lang="uk-UA" dirty="0" err="1">
                <a:solidFill>
                  <a:schemeClr val="tx1"/>
                </a:solidFill>
              </a:rPr>
              <a:t>фармакодинамічні</a:t>
            </a:r>
            <a:r>
              <a:rPr lang="uk-UA" dirty="0">
                <a:solidFill>
                  <a:schemeClr val="tx1"/>
                </a:solidFill>
              </a:rPr>
              <a:t> ефекти основних груп ЛЗ;</a:t>
            </a:r>
          </a:p>
          <a:p>
            <a:pPr lvl="0"/>
            <a:r>
              <a:rPr lang="uk-UA" dirty="0">
                <a:solidFill>
                  <a:schemeClr val="tx1"/>
                </a:solidFill>
              </a:rPr>
              <a:t>особливості та основні види взаємодії препаратів; методи оцінки клінічної ефективності застосування основних груп ЛЗ;</a:t>
            </a:r>
          </a:p>
          <a:p>
            <a:pPr lvl="0"/>
            <a:r>
              <a:rPr lang="uk-UA" dirty="0">
                <a:solidFill>
                  <a:schemeClr val="tx1"/>
                </a:solidFill>
              </a:rPr>
              <a:t>побічну дію найбільш розповсюджених ЛЗ, способи профілактики і корекції;</a:t>
            </a:r>
          </a:p>
          <a:p>
            <a:pPr lvl="0"/>
            <a:r>
              <a:rPr lang="uk-UA" dirty="0">
                <a:solidFill>
                  <a:schemeClr val="tx1"/>
                </a:solidFill>
              </a:rPr>
              <a:t>особливості ведення історій </a:t>
            </a:r>
            <a:r>
              <a:rPr lang="uk-UA" dirty="0" err="1">
                <a:solidFill>
                  <a:schemeClr val="tx1"/>
                </a:solidFill>
              </a:rPr>
              <a:t>хвороб</a:t>
            </a:r>
            <a:r>
              <a:rPr lang="uk-UA" dirty="0">
                <a:solidFill>
                  <a:schemeClr val="tx1"/>
                </a:solidFill>
              </a:rPr>
              <a:t> та листів призначень хворих, спостереженням за динамікою захворювання. При проведенні </a:t>
            </a:r>
            <a:r>
              <a:rPr lang="uk-UA" dirty="0" err="1">
                <a:solidFill>
                  <a:schemeClr val="tx1"/>
                </a:solidFill>
              </a:rPr>
              <a:t>курації</a:t>
            </a:r>
            <a:r>
              <a:rPr lang="uk-UA" dirty="0">
                <a:solidFill>
                  <a:schemeClr val="tx1"/>
                </a:solidFill>
              </a:rPr>
              <a:t> кожний студент здійснює індивідуальний контроль за ефективністю та безпекою призначеної фармакотерапії. Кооперації в стосунках між студентом, хворим, викладачем забезпечують виживання набутих знань та придбання практичних навичок.</a:t>
            </a:r>
          </a:p>
        </p:txBody>
      </p:sp>
    </p:spTree>
    <p:extLst>
      <p:ext uri="{BB962C8B-B14F-4D97-AF65-F5344CB8AC3E}">
        <p14:creationId xmlns:p14="http://schemas.microsoft.com/office/powerpoint/2010/main" val="5972761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16632"/>
            <a:ext cx="7478216" cy="1143000"/>
          </a:xfrm>
        </p:spPr>
        <p:txBody>
          <a:bodyPr/>
          <a:lstStyle/>
          <a:p>
            <a:r>
              <a:rPr lang="uk-UA" dirty="0">
                <a:solidFill>
                  <a:schemeClr val="tx1"/>
                </a:solidFill>
              </a:rPr>
              <a:t>Студент повинен вміти: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1196752"/>
            <a:ext cx="8784976" cy="5733256"/>
          </a:xfrm>
        </p:spPr>
        <p:txBody>
          <a:bodyPr>
            <a:normAutofit lnSpcReduction="10000"/>
          </a:bodyPr>
          <a:lstStyle/>
          <a:p>
            <a:pPr lvl="0"/>
            <a:r>
              <a:rPr lang="uk-UA" dirty="0">
                <a:solidFill>
                  <a:schemeClr val="tx1"/>
                </a:solidFill>
              </a:rPr>
              <a:t>дотримуватись правил етики та деонтології, вирішувати комплекс задач, пов’язаних із взаєминами лікаря, клінічного </a:t>
            </a:r>
            <a:r>
              <a:rPr lang="uk-UA" dirty="0" err="1">
                <a:solidFill>
                  <a:schemeClr val="tx1"/>
                </a:solidFill>
              </a:rPr>
              <a:t>фармацевта</a:t>
            </a:r>
            <a:r>
              <a:rPr lang="uk-UA" dirty="0">
                <a:solidFill>
                  <a:schemeClr val="tx1"/>
                </a:solidFill>
              </a:rPr>
              <a:t> і хворого;</a:t>
            </a:r>
          </a:p>
          <a:p>
            <a:pPr lvl="0"/>
            <a:r>
              <a:rPr lang="uk-UA" dirty="0">
                <a:solidFill>
                  <a:schemeClr val="tx1"/>
                </a:solidFill>
              </a:rPr>
              <a:t>аналізувати результати спостережень фармакокінетики та </a:t>
            </a:r>
            <a:r>
              <a:rPr lang="uk-UA" dirty="0" err="1">
                <a:solidFill>
                  <a:schemeClr val="tx1"/>
                </a:solidFill>
              </a:rPr>
              <a:t>фармакодинаміки</a:t>
            </a:r>
            <a:r>
              <a:rPr lang="uk-UA" dirty="0">
                <a:solidFill>
                  <a:schemeClr val="tx1"/>
                </a:solidFill>
              </a:rPr>
              <a:t> ЛЗ;</a:t>
            </a:r>
          </a:p>
          <a:p>
            <a:pPr lvl="0"/>
            <a:r>
              <a:rPr lang="uk-UA" dirty="0">
                <a:solidFill>
                  <a:schemeClr val="tx1"/>
                </a:solidFill>
              </a:rPr>
              <a:t>вибирати необхідний комплекс методів спостереження для оцінки </a:t>
            </a:r>
            <a:r>
              <a:rPr lang="uk-UA" dirty="0" err="1">
                <a:solidFill>
                  <a:schemeClr val="tx1"/>
                </a:solidFill>
              </a:rPr>
              <a:t>фармакодинамічних</a:t>
            </a:r>
            <a:r>
              <a:rPr lang="uk-UA" dirty="0">
                <a:solidFill>
                  <a:schemeClr val="tx1"/>
                </a:solidFill>
              </a:rPr>
              <a:t> ефектів ЛЗ і інтерпретувати отримані дані або вибирати методи адекватного контролю за ефективністю та безпекою лікування;</a:t>
            </a:r>
          </a:p>
          <a:p>
            <a:pPr lvl="0"/>
            <a:r>
              <a:rPr lang="uk-UA" dirty="0">
                <a:solidFill>
                  <a:schemeClr val="tx1"/>
                </a:solidFill>
              </a:rPr>
              <a:t>передбачити ризик розвитку побічної дії ЛЗ;</a:t>
            </a:r>
          </a:p>
          <a:p>
            <a:pPr lvl="0"/>
            <a:r>
              <a:rPr lang="uk-UA" dirty="0">
                <a:solidFill>
                  <a:schemeClr val="tx1"/>
                </a:solidFill>
              </a:rPr>
              <a:t>заповнювати карту-повідомлення (форма 137/о) про побічну дію лікарських засобів;</a:t>
            </a:r>
          </a:p>
          <a:p>
            <a:pPr lvl="0"/>
            <a:r>
              <a:rPr lang="uk-UA" dirty="0">
                <a:solidFill>
                  <a:schemeClr val="tx1"/>
                </a:solidFill>
              </a:rPr>
              <a:t>проводити адекватний вибір та призначати найбільш ефективні та безпечні ЛЗ;</a:t>
            </a:r>
          </a:p>
          <a:p>
            <a:pPr lvl="0"/>
            <a:r>
              <a:rPr lang="uk-UA" dirty="0">
                <a:solidFill>
                  <a:schemeClr val="tx1"/>
                </a:solidFill>
              </a:rPr>
              <a:t>визначати оптимальний режим дозування, вибирати лікарську форму, кратність та тривалість введення ЛЗ.</a:t>
            </a:r>
          </a:p>
        </p:txBody>
      </p:sp>
    </p:spTree>
    <p:extLst>
      <p:ext uri="{BB962C8B-B14F-4D97-AF65-F5344CB8AC3E}">
        <p14:creationId xmlns:p14="http://schemas.microsoft.com/office/powerpoint/2010/main" val="10797895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8978"/>
            <a:ext cx="8712967" cy="1008112"/>
          </a:xfrm>
        </p:spPr>
        <p:txBody>
          <a:bodyPr/>
          <a:lstStyle/>
          <a:p>
            <a:r>
              <a:rPr lang="uk-UA" sz="4000" dirty="0">
                <a:solidFill>
                  <a:schemeClr val="tx1"/>
                </a:solidFill>
                <a:effectLst/>
              </a:rPr>
              <a:t>Для досягнення мети необхідно вирішити наступні питання</a:t>
            </a:r>
            <a:r>
              <a:rPr lang="uk-UA" sz="4400" dirty="0">
                <a:solidFill>
                  <a:schemeClr val="tx1"/>
                </a:solidFill>
                <a:effectLst/>
              </a:rPr>
              <a:t>:</a:t>
            </a:r>
            <a:endParaRPr lang="uk-UA" sz="4400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1412776"/>
            <a:ext cx="8856984" cy="4968552"/>
          </a:xfrm>
        </p:spPr>
        <p:txBody>
          <a:bodyPr>
            <a:noAutofit/>
          </a:bodyPr>
          <a:lstStyle/>
          <a:p>
            <a:pPr lvl="0"/>
            <a:r>
              <a:rPr lang="uk-UA" sz="2400" dirty="0">
                <a:solidFill>
                  <a:schemeClr val="tx1"/>
                </a:solidFill>
              </a:rPr>
              <a:t>Причини розвитку побічних реакцій обумовлені особливостями пацієнта</a:t>
            </a:r>
          </a:p>
          <a:p>
            <a:pPr lvl="0"/>
            <a:r>
              <a:rPr lang="uk-UA" sz="2400" dirty="0">
                <a:solidFill>
                  <a:schemeClr val="tx1"/>
                </a:solidFill>
              </a:rPr>
              <a:t>Причини розвитку побічних реакцій обумовлені особливостями клініко-фармакологічних параметрів самого ЛЗ</a:t>
            </a:r>
          </a:p>
          <a:p>
            <a:pPr lvl="0"/>
            <a:r>
              <a:rPr lang="uk-UA" sz="2400" dirty="0">
                <a:solidFill>
                  <a:schemeClr val="tx1"/>
                </a:solidFill>
              </a:rPr>
              <a:t>Причини розвитку </a:t>
            </a:r>
            <a:r>
              <a:rPr lang="uk-UA" sz="2400" dirty="0" err="1">
                <a:solidFill>
                  <a:schemeClr val="tx1"/>
                </a:solidFill>
              </a:rPr>
              <a:t>п.д.л</a:t>
            </a:r>
            <a:r>
              <a:rPr lang="uk-UA" sz="2400" dirty="0">
                <a:solidFill>
                  <a:schemeClr val="tx1"/>
                </a:solidFill>
              </a:rPr>
              <a:t>. обумовленні </a:t>
            </a:r>
            <a:r>
              <a:rPr lang="uk-UA" sz="2400" dirty="0" err="1">
                <a:solidFill>
                  <a:schemeClr val="tx1"/>
                </a:solidFill>
              </a:rPr>
              <a:t>взаємодіює</a:t>
            </a:r>
            <a:r>
              <a:rPr lang="uk-UA" sz="2400" dirty="0">
                <a:solidFill>
                  <a:schemeClr val="tx1"/>
                </a:solidFill>
              </a:rPr>
              <a:t> ЛЗ, що отримує пацієнт.</a:t>
            </a:r>
          </a:p>
          <a:p>
            <a:pPr lvl="0"/>
            <a:r>
              <a:rPr lang="uk-UA" sz="2400" dirty="0">
                <a:solidFill>
                  <a:schemeClr val="tx1"/>
                </a:solidFill>
              </a:rPr>
              <a:t>Методи виявлення побічних реакцій – клінічні, лабораторні, інструментальні.</a:t>
            </a:r>
          </a:p>
          <a:p>
            <a:pPr lvl="0"/>
            <a:r>
              <a:rPr lang="uk-UA" sz="2400" dirty="0">
                <a:solidFill>
                  <a:schemeClr val="tx1"/>
                </a:solidFill>
              </a:rPr>
              <a:t>Способи профілактики розвитку побічних реакцій – особливості прийому ЛЗ, курси терапії, медикаментозна профілактика, лабораторний контроль.</a:t>
            </a:r>
          </a:p>
          <a:p>
            <a:pPr lvl="0"/>
            <a:r>
              <a:rPr lang="uk-UA" sz="2400" dirty="0">
                <a:solidFill>
                  <a:schemeClr val="tx1"/>
                </a:solidFill>
              </a:rPr>
              <a:t>Тактика лікаря в разі розвитку побічних реакцій.</a:t>
            </a:r>
          </a:p>
        </p:txBody>
      </p:sp>
    </p:spTree>
    <p:extLst>
      <p:ext uri="{BB962C8B-B14F-4D97-AF65-F5344CB8AC3E}">
        <p14:creationId xmlns:p14="http://schemas.microsoft.com/office/powerpoint/2010/main" val="758865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404664"/>
            <a:ext cx="7920880" cy="6120680"/>
          </a:xfrm>
        </p:spPr>
        <p:txBody>
          <a:bodyPr/>
          <a:lstStyle/>
          <a:p>
            <a:pPr marL="45720" indent="0">
              <a:buNone/>
            </a:pPr>
            <a:r>
              <a:rPr lang="uk-UA" sz="2000" b="1" dirty="0"/>
              <a:t>На вивчення дисципліни відводиться 60 год.</a:t>
            </a:r>
          </a:p>
          <a:p>
            <a:pPr marL="45720" indent="0" algn="ctr">
              <a:buNone/>
            </a:pPr>
            <a:r>
              <a:rPr lang="uk-UA" sz="2000" b="1" dirty="0"/>
              <a:t>Теми практичних занять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3BE89AD-88E2-47ED-A161-93CCF8621D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664" y="1268760"/>
            <a:ext cx="6336704" cy="5256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09160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509120"/>
            <a:ext cx="7992888" cy="1944216"/>
          </a:xfrm>
        </p:spPr>
        <p:txBody>
          <a:bodyPr/>
          <a:lstStyle/>
          <a:p>
            <a:r>
              <a:rPr lang="uk-UA" sz="3600" dirty="0"/>
              <a:t>Література, створена кафедрою для викладання предмету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476672"/>
            <a:ext cx="5344195" cy="3561258"/>
          </a:xfrm>
        </p:spPr>
      </p:pic>
    </p:spTree>
    <p:extLst>
      <p:ext uri="{BB962C8B-B14F-4D97-AF65-F5344CB8AC3E}">
        <p14:creationId xmlns:p14="http://schemas.microsoft.com/office/powerpoint/2010/main" val="3618829230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56</TotalTime>
  <Words>656</Words>
  <Application>Microsoft Office PowerPoint</Application>
  <PresentationFormat>Екран (4:3)</PresentationFormat>
  <Paragraphs>50</Paragraphs>
  <Slides>12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12</vt:i4>
      </vt:variant>
    </vt:vector>
  </HeadingPairs>
  <TitlesOfParts>
    <vt:vector size="15" baseType="lpstr">
      <vt:lpstr>Georgia</vt:lpstr>
      <vt:lpstr>Trebuchet MS</vt:lpstr>
      <vt:lpstr>Воздушный поток</vt:lpstr>
      <vt:lpstr>Побічна дія лікарських засобів  елективний курс</vt:lpstr>
      <vt:lpstr>Актуальність:</vt:lpstr>
      <vt:lpstr>Презентація PowerPoint</vt:lpstr>
      <vt:lpstr>Презентація PowerPoint</vt:lpstr>
      <vt:lpstr>Ціль занять: </vt:lpstr>
      <vt:lpstr>Мета: </vt:lpstr>
      <vt:lpstr>Предмет:</vt:lpstr>
      <vt:lpstr>Студент повинен знати:</vt:lpstr>
      <vt:lpstr>Студент повинен вміти:</vt:lpstr>
      <vt:lpstr>Для досягнення мети необхідно вирішити наступні питання:</vt:lpstr>
      <vt:lpstr>Презентація PowerPoint</vt:lpstr>
      <vt:lpstr>Література, створена кафедрою для викладання предмету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Побічна дія лікарських засобів</dc:title>
  <dc:creator>user</dc:creator>
  <cp:lastModifiedBy>Інна Олександрівна Дорошкевич</cp:lastModifiedBy>
  <cp:revision>13</cp:revision>
  <dcterms:created xsi:type="dcterms:W3CDTF">2020-12-16T13:57:58Z</dcterms:created>
  <dcterms:modified xsi:type="dcterms:W3CDTF">2025-10-11T12:49:57Z</dcterms:modified>
</cp:coreProperties>
</file>