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4" r:id="rId6"/>
    <p:sldId id="261" r:id="rId7"/>
    <p:sldId id="265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-48" y="-5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BAAAB-E4D5-489F-A14D-42C0875BC556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2DD31-843E-4A4D-AAD6-1BCC37B8D4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CCE32-64F5-46E6-9792-23AEE8A20E38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D5F89-03F3-442A-BD9C-5D465E19A0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5CACB-8596-48CD-9C3E-B6FE406D322E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1F5F0-DCF0-41EE-A4F4-9FFF0C1188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CAE05-5376-43CA-A3F1-438146EC462A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3424B-3A9B-4A87-93E5-7E3D7856EC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30BE3-C685-492A-8662-44432CE800CE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E45A7-D18B-4C6C-8241-BFF902068D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A0486-0F6A-46DA-BBB9-BB82749EA3DF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4F959-EAD9-4577-925E-69AE1A61AA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ABA80-60B4-40AB-B47E-F66204C13D32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555E1-8BA9-4017-ABB9-9C4A464CB2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5C333-E325-4B1C-88CC-13CBB0C76AC4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C95EA3-B809-49AD-BB57-DB319BB307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8A934815-63BC-4AEB-87B3-3B139132F084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231AC-F49F-4FD7-8CBE-45EA96C774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3C644-A827-4730-A7F8-49B75B1DC370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2DA9E-2976-44C4-B802-947F316B0B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85472-EBEC-4A1A-A285-D83AE287E8CF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A4157-8873-4A7C-A601-1C8F60586A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C57BB5-B229-4663-87BF-D72E0E6CCF79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783998-23A8-4EDD-B956-478670815D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5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995363" y="2312988"/>
            <a:ext cx="10604500" cy="158750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ru-RU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2.4. </a:t>
            </a: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МЕТОДИКА ТА ТЕХНОЛОГІЯ ПІДГОТОВКИ НАУКОВОЇ РОБОТИ </a:t>
            </a:r>
            <a:b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ЗДОБУВАЧА ВИЩОЇ ОСВІТИ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0913" y="277813"/>
            <a:ext cx="10963275" cy="2160587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2.4 «</a:t>
            </a:r>
            <a:r>
              <a:rPr lang="uk-UA" sz="3200" b="1" cap="none" smtClean="0">
                <a:solidFill>
                  <a:srgbClr val="CC0000"/>
                </a:solidFill>
                <a:latin typeface="Calibri" pitchFamily="34" charset="0"/>
                <a:cs typeface="Calibri" pitchFamily="34" charset="0"/>
              </a:rPr>
              <a:t>МЕТОДИКА ТА ТЕХНОЛОГІЯ ПІДГОТОВКИ НАУКОВОЇ РОБОТИ ЗДОБУВАЧА ВИЩОЇ ОСВІТИ</a:t>
            </a:r>
            <a:r>
              <a:rPr lang="uk-UA" sz="32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  <a:r>
              <a:rPr lang="uk-UA" sz="3600" b="1" cap="none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uk-UA" sz="3200" b="1" cap="none" smtClean="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066800" y="2617788"/>
            <a:ext cx="10863263" cy="3935412"/>
          </a:xfrm>
        </p:spPr>
        <p:txBody>
          <a:bodyPr/>
          <a:lstStyle/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Спеціальність: І2 Медицина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Курс: 2-й, </a:t>
            </a:r>
            <a:r>
              <a:rPr lang="en-US" sz="2400" smtClean="0">
                <a:latin typeface="Calibri" pitchFamily="34" charset="0"/>
                <a:cs typeface="Calibri" pitchFamily="34" charset="0"/>
              </a:rPr>
              <a:t>IV</a:t>
            </a:r>
            <a:r>
              <a:rPr lang="uk-UA" sz="2400" smtClean="0">
                <a:latin typeface="Calibri" pitchFamily="34" charset="0"/>
                <a:cs typeface="Calibri" pitchFamily="34" charset="0"/>
              </a:rPr>
              <a:t> семестр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Кредити: 3,0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Пререквізити: базові знання з філософії з культурою академічної доброчесності, української мова за професійним спрямуванням, латинської мови та медичної термінології, навички академічного читання та письма; медичної інформатики</a:t>
            </a:r>
            <a:endParaRPr lang="uk-UA" sz="2400" i="1" smtClean="0">
              <a:latin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73100" y="2624138"/>
            <a:ext cx="5356225" cy="1843087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latin typeface="Calibri" pitchFamily="34" charset="0"/>
                <a:cs typeface="Calibri" pitchFamily="34" charset="0"/>
              </a:rPr>
              <a:t>навички наукового письма → основа успішної кваліфікаційної роботи та наукової кар'єри </a:t>
            </a:r>
            <a:endParaRPr lang="uk-UA" smtClean="0"/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100" y="804863"/>
            <a:ext cx="4856163" cy="4637087"/>
          </a:xfrm>
        </p:spPr>
        <p:txBody>
          <a:bodyPr/>
          <a:lstStyle/>
          <a:p>
            <a:pPr eaLnBrk="1" hangingPunct="1"/>
            <a:endParaRPr lang="uk-UA" smtClean="0"/>
          </a:p>
          <a:p>
            <a:pPr algn="l" eaLnBrk="1" hangingPunct="1">
              <a:lnSpc>
                <a:spcPct val="110000"/>
              </a:lnSpc>
              <a:buFont typeface="Arial" charset="0"/>
              <a:buChar char="•"/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 формує навички планування наукового дослідження</a:t>
            </a:r>
          </a:p>
          <a:p>
            <a:pPr algn="l" eaLnBrk="1" hangingPunct="1">
              <a:lnSpc>
                <a:spcPct val="110000"/>
              </a:lnSpc>
              <a:buFont typeface="Arial" charset="0"/>
              <a:buChar char="•"/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 розвиває вміння роботи з науковими джерелами</a:t>
            </a:r>
          </a:p>
          <a:p>
            <a:pPr algn="l" eaLnBrk="1" hangingPunct="1">
              <a:lnSpc>
                <a:spcPct val="110000"/>
              </a:lnSpc>
              <a:buFont typeface="Arial" charset="0"/>
              <a:buChar char="•"/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 готує до написання статей, тез, кваліфікаційних робіт</a:t>
            </a:r>
          </a:p>
          <a:p>
            <a:pPr algn="l" eaLnBrk="1" hangingPunct="1">
              <a:lnSpc>
                <a:spcPct val="110000"/>
              </a:lnSpc>
              <a:buFont typeface="Arial" charset="0"/>
              <a:buChar char="•"/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 вчить дотримуватися принципів академічної доброчесності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319838" y="804863"/>
            <a:ext cx="5534025" cy="5510212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методологію наукового дослідження </a:t>
            </a:r>
          </a:p>
          <a:p>
            <a:pPr eaLnBrk="1" hangingPunct="1">
              <a:lnSpc>
                <a:spcPct val="15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принципи планування та виконання наукової роботи </a:t>
            </a:r>
          </a:p>
          <a:p>
            <a:pPr eaLnBrk="1" hangingPunct="1">
              <a:lnSpc>
                <a:spcPct val="15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пошук і аналіз наукової інформації</a:t>
            </a:r>
          </a:p>
          <a:p>
            <a:pPr eaLnBrk="1" hangingPunct="1">
              <a:lnSpc>
                <a:spcPct val="15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підготовку наукових текстів та представлення результатів досліджень </a:t>
            </a:r>
          </a:p>
          <a:p>
            <a:pPr eaLnBrk="1" hangingPunct="1">
              <a:lnSpc>
                <a:spcPct val="150000"/>
              </a:lnSpc>
            </a:pPr>
            <a:r>
              <a:rPr lang="uk-UA" sz="2400" smtClean="0">
                <a:latin typeface="Calibri" pitchFamily="34" charset="0"/>
                <a:cs typeface="Calibri" pitchFamily="34" charset="0"/>
              </a:rPr>
              <a:t>академічну доброчесність та оформлення наукових публікацій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350" y="2216150"/>
            <a:ext cx="4646613" cy="1271588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uk-UA" sz="3600" b="1" cap="none" spc="0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ОСНОВНІ ЗАВДАННЯ КУРСУ</a:t>
            </a:r>
            <a:endParaRPr lang="uk-UA" sz="3200" dirty="0"/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461125" y="485775"/>
            <a:ext cx="5551488" cy="58943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sz="220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формування знань про методологію наукового дослідження та структуру наукової роботи; </a:t>
            </a:r>
          </a:p>
          <a:p>
            <a:pPr eaLnBrk="1" hangingPunct="1">
              <a:lnSpc>
                <a:spcPct val="90000"/>
              </a:lnSpc>
            </a:pPr>
            <a:r>
              <a:rPr lang="uk-UA" sz="220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розвиток умінь формулювання теми, мети, завдань і дизайну дослідження;</a:t>
            </a:r>
          </a:p>
          <a:p>
            <a:pPr eaLnBrk="1" hangingPunct="1">
              <a:lnSpc>
                <a:spcPct val="90000"/>
              </a:lnSpc>
            </a:pPr>
            <a:r>
              <a:rPr lang="uk-UA" sz="220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розвиток умінь пошуку, аналізу та критичної оцінки наукових джерел;</a:t>
            </a:r>
          </a:p>
          <a:p>
            <a:pPr eaLnBrk="1" hangingPunct="1">
              <a:lnSpc>
                <a:spcPct val="90000"/>
              </a:lnSpc>
            </a:pPr>
            <a:r>
              <a:rPr lang="uk-UA" sz="220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розвиток умінь підготовки наукових текстів (тези, статті, кваліфікаційні роботи); </a:t>
            </a:r>
          </a:p>
          <a:p>
            <a:pPr eaLnBrk="1" hangingPunct="1">
              <a:lnSpc>
                <a:spcPct val="90000"/>
              </a:lnSpc>
            </a:pPr>
            <a:r>
              <a:rPr lang="uk-UA" sz="220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розвиток умінь оформлення результатів дослідження відповідно до сучасних вимог; </a:t>
            </a:r>
          </a:p>
          <a:p>
            <a:pPr eaLnBrk="1" hangingPunct="1">
              <a:lnSpc>
                <a:spcPct val="90000"/>
              </a:lnSpc>
            </a:pPr>
            <a:r>
              <a:rPr lang="uk-UA" sz="220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формування здатності застосовувати методи наукового дослідження у професійній діяльності у сфері охорони здоров’я.</a:t>
            </a:r>
            <a:r>
              <a:rPr lang="uk-UA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 </a:t>
            </a:r>
            <a:endParaRPr lang="uk-UA" sz="180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6445250" y="741363"/>
            <a:ext cx="5473700" cy="5370512"/>
          </a:xfrm>
        </p:spPr>
        <p:txBody>
          <a:bodyPr/>
          <a:lstStyle/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формулювати тему, мету та завдання наукового дослідження;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здійснювати пошук і критичний аналіз наукової інформації;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планувати та виконувати наукове дослідження;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готувати наукові тексти (тези, статті, кваліфікаційні роботи);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оформлювати наукові роботи відповідно до академічних стандартів;</a:t>
            </a:r>
          </a:p>
          <a:p>
            <a:pPr eaLnBrk="1" hangingPunct="1"/>
            <a:r>
              <a:rPr lang="uk-UA" sz="2400" smtClean="0">
                <a:latin typeface="Calibri" pitchFamily="34" charset="0"/>
                <a:cs typeface="Calibri" pitchFamily="34" charset="0"/>
              </a:rPr>
              <a:t>презентувати результати досліджень та захищати наукову роботу.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075" y="2243138"/>
            <a:ext cx="4913313" cy="1141412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uk-UA" sz="3600" b="1" cap="none" spc="0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СФЕРА ЗАСТОСУВАННЯ</a:t>
            </a:r>
            <a:endParaRPr lang="uk-UA" sz="3600" dirty="0"/>
          </a:p>
        </p:txBody>
      </p:sp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6723063" y="1306513"/>
            <a:ext cx="5116512" cy="4484687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освітня діяльність; </a:t>
            </a:r>
          </a:p>
          <a:p>
            <a:pPr eaLnBrk="1" hangingPunct="1">
              <a:lnSpc>
                <a:spcPct val="15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науково-дослідна діяльність; </a:t>
            </a:r>
          </a:p>
          <a:p>
            <a:pPr eaLnBrk="1" hangingPunct="1">
              <a:lnSpc>
                <a:spcPct val="15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професійна діяльність у сфері охорони здоров’я з використанням принципів доказової медицини.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379413" y="2200275"/>
            <a:ext cx="5551487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20484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21506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21507" name="Прямоугольник 4"/>
          <p:cNvSpPr>
            <a:spLocks noChangeArrowheads="1"/>
          </p:cNvSpPr>
          <p:nvPr/>
        </p:nvSpPr>
        <p:spPr bwMode="auto">
          <a:xfrm>
            <a:off x="6692900" y="1798638"/>
            <a:ext cx="5033963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вул. Данила Галицького 58а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21508" name="Рисун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1852613"/>
            <a:ext cx="1970087" cy="2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9" descr="Куліш 2025 — копия — коп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02000" y="1854200"/>
            <a:ext cx="2062163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Content Placeholder 2"/>
          <p:cNvSpPr>
            <a:spLocks/>
          </p:cNvSpPr>
          <p:nvPr/>
        </p:nvSpPr>
        <p:spPr bwMode="auto">
          <a:xfrm>
            <a:off x="561975" y="5019675"/>
            <a:ext cx="2328863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 defTabSz="914400">
              <a:lnSpc>
                <a:spcPct val="80000"/>
              </a:lnSpc>
              <a:spcBef>
                <a:spcPts val="1000"/>
              </a:spcBef>
              <a:buClr>
                <a:schemeClr val="accent2"/>
              </a:buClr>
              <a:buFont typeface="Arial" charset="0"/>
              <a:buNone/>
            </a:pPr>
            <a:r>
              <a:rPr lang="uk-UA" sz="2400">
                <a:latin typeface="Calibri" pitchFamily="34" charset="0"/>
                <a:cs typeface="Calibri" pitchFamily="34" charset="0"/>
              </a:rPr>
              <a:t>Професор         </a:t>
            </a:r>
          </a:p>
          <a:p>
            <a:pPr marL="228600" indent="-228600" defTabSz="914400">
              <a:lnSpc>
                <a:spcPct val="80000"/>
              </a:lnSpc>
              <a:spcBef>
                <a:spcPts val="1000"/>
              </a:spcBef>
              <a:buClr>
                <a:schemeClr val="accent2"/>
              </a:buClr>
              <a:buFont typeface="Arial" charset="0"/>
              <a:buNone/>
            </a:pPr>
            <a:r>
              <a:rPr lang="uk-UA" sz="2400">
                <a:latin typeface="Calibri" pitchFamily="34" charset="0"/>
                <a:cs typeface="Calibri" pitchFamily="34" charset="0"/>
              </a:rPr>
              <a:t>Вергелес К. М.</a:t>
            </a:r>
          </a:p>
        </p:txBody>
      </p:sp>
      <p:sp>
        <p:nvSpPr>
          <p:cNvPr id="21511" name="Rectangle 10"/>
          <p:cNvSpPr>
            <a:spLocks noChangeArrowheads="1"/>
          </p:cNvSpPr>
          <p:nvPr/>
        </p:nvSpPr>
        <p:spPr bwMode="auto">
          <a:xfrm>
            <a:off x="3128963" y="4992688"/>
            <a:ext cx="26812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lnSpc>
                <a:spcPct val="11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Доц. Куліш П. Л. </a:t>
            </a:r>
          </a:p>
          <a:p>
            <a:pPr defTabSz="914400">
              <a:lnSpc>
                <a:spcPct val="11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завідувач кафедри</a:t>
            </a:r>
            <a:r>
              <a:rPr lang="uk-UA"/>
              <a:t> </a:t>
            </a:r>
          </a:p>
          <a:p>
            <a:pPr defTabSz="914400"/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263</TotalTime>
  <Words>360</Words>
  <Application>Microsoft Office PowerPoint</Application>
  <PresentationFormat>Произвольный</PresentationFormat>
  <Paragraphs>76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2.4. МЕТОДИКА ТА ТЕХНОЛОГІЯ ПІДГОТОВКИ НАУКОВОЇ РОБОТИ  ЗДОБУВАЧА ВИЩОЇ ОСВІТИ</vt:lpstr>
      <vt:lpstr>ПАСПОРТ ОСВІТНЬОГО КОМПОНЕНТА   ВК 2.4 «МЕТОДИКА ТА ТЕХНОЛОГІЯ ПІДГОТОВКИ НАУКОВОЇ РОБОТИ ЗДОБУВАЧА ВИЩОЇ ОСВІТИ» </vt:lpstr>
      <vt:lpstr>ЧОМУ ВАРТО ОБРАТИ ЦЕЙ КУРС</vt:lpstr>
      <vt:lpstr>ЩО ВИ БУДЕТЕ ВИВЧАТИ</vt:lpstr>
      <vt:lpstr>ОСНОВНІ ЗАВДАННЯ КУРСУ</vt:lpstr>
      <vt:lpstr>ЩО ВИ ЗМОЖЕТЕ  ЗА УМОВИ ОПАНУВАННЯ КУРСУ</vt:lpstr>
      <vt:lpstr>СФЕРА ЗАСТОСУВАННЯ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20</cp:revision>
  <dcterms:created xsi:type="dcterms:W3CDTF">2026-04-08T10:22:59Z</dcterms:created>
  <dcterms:modified xsi:type="dcterms:W3CDTF">2026-04-23T09:45:07Z</dcterms:modified>
</cp:coreProperties>
</file>