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5" r:id="rId6"/>
    <p:sldId id="267" r:id="rId7"/>
    <p:sldId id="268" r:id="rId8"/>
    <p:sldId id="261" r:id="rId9"/>
    <p:sldId id="262" r:id="rId10"/>
    <p:sldId id="270" r:id="rId1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48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3FA50-D442-4F4C-B6BD-7B7D845C00F1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2A0DD-03D6-4C7C-A70A-AAFDC8E676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4D0FC-F642-49FC-A780-8FF962F9851C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8CE42-90F9-4532-BA63-11B3B62F83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E017C-D130-4F3E-B050-A5A03895BAF7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AD06B-EF1A-4969-9F69-B7943CBE7C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10B5-9C0A-4F31-84DD-1494E4C8A5B5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136A-72AA-44A6-A7E4-B9B52D009A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A13FF-C8DC-423A-AC0B-AEE48F23065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A6A06-4A94-4D3D-924A-5FAAD2178D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E8395-75FE-424E-B64E-B005F6BA001C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F477F-E8EC-4142-8BDD-536954E68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0EDB4-43AA-48FA-B291-7F41BAC3C40E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44A54-1A5F-44A8-96CF-7166FAA35C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D6B1D-72E6-452D-AD47-CD8ADA2D5D8C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6DF4B-F063-4D37-B802-558F92945F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FF9C4D2B-7BBE-4EA4-89EB-054E45422152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1326C-0A97-4DDE-893C-D8327DC0CC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22846-9B1D-40AF-A68B-3DA575A101DE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8E314-C29F-4081-988E-A59C3F0E9F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05AF8-5AAE-4483-B41A-0533982750EC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6EC07-D8F8-44B3-8FDA-4071F9AD01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439503-09C5-4B08-84DC-7560DD8A60EF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EDE7A2-8D90-44E3-A1A2-625CD5D14A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852613" y="2430463"/>
            <a:ext cx="9332912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1.3. </a:t>
            </a:r>
            <a:r>
              <a:rPr lang="uk-UA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СОЦІОЛОГІЯ, МЕДИЧНА СОЦІОЛОГІЯ</a:t>
            </a:r>
            <a:r>
              <a:rPr lang="uk-UA" sz="3600" b="1" cap="none" smtClean="0">
                <a:solidFill>
                  <a:srgbClr val="C00000"/>
                </a:solidFill>
                <a:cs typeface="Calibri" pitchFamily="34" charset="0"/>
              </a:rPr>
              <a:t> </a:t>
            </a:r>
            <a:endParaRPr lang="uk-UA" b="1" cap="none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7504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1.3 «</a:t>
            </a:r>
            <a:r>
              <a:rPr lang="uk-UA" sz="2900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СОЦІОЛОГІЯ, МЕДИЧНА СОЦІОЛОГІЯ</a:t>
            </a: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ІІ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 вимагаються</a:t>
            </a:r>
          </a:p>
          <a:p>
            <a:pPr eaLnBrk="1" hangingPunct="1">
              <a:buFont typeface="Arial" charset="0"/>
              <a:buNone/>
            </a:pPr>
            <a:r>
              <a:rPr lang="uk-UA" sz="2800" i="1" smtClean="0"/>
              <a:t> </a:t>
            </a:r>
            <a:endParaRPr lang="uk-UA" sz="2800" i="1" smtClean="0">
              <a:latin typeface="Gill Sans MT"/>
            </a:endParaRPr>
          </a:p>
        </p:txBody>
      </p:sp>
      <p:pic>
        <p:nvPicPr>
          <p:cNvPr id="14339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6613" y="2647950"/>
            <a:ext cx="3560762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2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200" b="1" smtClean="0">
                <a:latin typeface="Calibri" pitchFamily="34" charset="0"/>
                <a:cs typeface="Calibri" pitchFamily="34" charset="0"/>
              </a:rPr>
              <a:t>допомагає краще зрозуміти суспільство і сучасну медицину як соціальний інститут, що впливають на здоров</a:t>
            </a:r>
            <a:r>
              <a:rPr lang="en-US" sz="2200" b="1" smtClean="0">
                <a:latin typeface="Calibri" pitchFamily="34" charset="0"/>
                <a:cs typeface="Calibri" pitchFamily="34" charset="0"/>
              </a:rPr>
              <a:t>’</a:t>
            </a:r>
            <a:r>
              <a:rPr lang="uk-UA" sz="2200" b="1" smtClean="0">
                <a:latin typeface="Calibri" pitchFamily="34" charset="0"/>
                <a:cs typeface="Calibri" pitchFamily="34" charset="0"/>
              </a:rPr>
              <a:t>я індивіда </a:t>
            </a:r>
            <a:r>
              <a:rPr lang="ru-RU" sz="2200" b="1" smtClean="0">
                <a:latin typeface="Calibri" pitchFamily="34" charset="0"/>
                <a:cs typeface="Calibri" pitchFamily="34" charset="0"/>
              </a:rPr>
              <a:t>→ краща соціалізація, взаємодія та клінічне мислення майбутнього медика</a:t>
            </a:r>
            <a:endParaRPr lang="ru-RU" sz="220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endParaRPr lang="uk-UA" sz="1800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13513" y="265113"/>
            <a:ext cx="5389562" cy="4635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uk-UA" sz="1100" smtClean="0"/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формує систему знань про суспільство, його структуру та основні соціологічні теорії, 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систему знань про медицину як соціальний інститут і соціальні чинники здоров’я, 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 навички аналізу соціальних процесів і явищ у сфері охорони здоров’я,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вміння застосовувати соціологічні методи дослідження,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 навички урахування соціального статусу та ролей пацієнта у професійній взаємодії, </a:t>
            </a:r>
          </a:p>
          <a:p>
            <a:pPr algn="l" eaLnBrk="1" hangingPunct="1">
              <a:lnSpc>
                <a:spcPct val="90000"/>
              </a:lnSpc>
              <a:buFont typeface="Arial" charset="0"/>
              <a:buChar char="•"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здатність використовувати соціологічні знання у навчальній і майбутній професійній діяльності.</a:t>
            </a:r>
          </a:p>
        </p:txBody>
      </p:sp>
      <p:pic>
        <p:nvPicPr>
          <p:cNvPr id="15364" name="Picture 4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67588" y="4841875"/>
            <a:ext cx="356393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575" y="1644650"/>
            <a:ext cx="4837113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370513" cy="5248275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суспільство як цілісну систему;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медицину та охорону здоров’я як соціальний інститут, 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 соціальні чинники здоров’я і захворюваності;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основні соціологічні теорії;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структуру суспільства; 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соціальні ролі;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методи соціологічного дослідження в медицині.</a:t>
            </a:r>
          </a:p>
        </p:txBody>
      </p:sp>
      <p:pic>
        <p:nvPicPr>
          <p:cNvPr id="16387" name="Picture 3" descr="Картинки по запросу конфлік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5513" y="4841875"/>
            <a:ext cx="36464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3838" y="4113213"/>
            <a:ext cx="345598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850" y="528638"/>
            <a:ext cx="4979988" cy="2693987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ТАКОЖ ПОГОВОРИМО ПРО СОЦІАЛЬНУ СТРУКТУРУ,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РОЛЬ УРБАНІЗОВАНОЇ СПІЛЬНОТИ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У РОЗВИТКУ СУСПІЛЬСТВА,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ВПЛИВ НАУКОВО-ТЕХНІЧНОГО ПРОГРЕСУ </a:t>
            </a:r>
            <a:b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4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НА СТАН СУСПІЛЬСТВА…</a:t>
            </a: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537325" y="407988"/>
            <a:ext cx="5349875" cy="587375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Додатково звернемо увагу на </a:t>
            </a:r>
            <a:r>
              <a:rPr lang="uk-UA" sz="2400" b="1" smtClean="0">
                <a:latin typeface="Calibri" pitchFamily="34" charset="0"/>
                <a:cs typeface="Calibri" pitchFamily="34" charset="0"/>
              </a:rPr>
              <a:t>спеціальні соціологічні теорії</a:t>
            </a:r>
            <a:r>
              <a:rPr lang="uk-UA" sz="2400" smtClean="0">
                <a:latin typeface="Calibri" pitchFamily="34" charset="0"/>
                <a:cs typeface="Calibri" pitchFamily="34" charset="0"/>
              </a:rPr>
              <a:t>: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гендерна соціологія,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вікова соціологія,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громадської думки та масової комунікації,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культури,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повсякденності, життєвого шляху,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дозвілля, моди, туризму,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споживання, реклами, читання,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етикету, соціологія інтернету,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екосоціологія,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війни, революції,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кар’єри, часу,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емоцій, </a:t>
            </a:r>
          </a:p>
          <a:p>
            <a:pPr eaLnBrk="1" hangingPunct="1">
              <a:lnSpc>
                <a:spcPct val="7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соціологія їжі, харчування та смаку.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11550"/>
            <a:ext cx="6110288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ПРИДІЛИМО УВАГУ ПИТАННЯМ</a:t>
            </a:r>
            <a:r>
              <a:rPr lang="uk-UA" sz="2800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2800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8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МЕДИЧНОЇ СОЦІОЛОГІЇ:</a:t>
            </a:r>
            <a:r>
              <a:rPr lang="uk-UA" sz="2800" cap="none" smtClean="0">
                <a:latin typeface="Calibri" pitchFamily="34" charset="0"/>
                <a:cs typeface="Calibri" pitchFamily="34" charset="0"/>
              </a:rPr>
              <a:t> </a:t>
            </a:r>
            <a:endParaRPr lang="uk-UA" sz="28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4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ru-RU" sz="240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endParaRPr lang="uk-UA" smtClean="0"/>
          </a:p>
        </p:txBody>
      </p:sp>
      <p:sp>
        <p:nvSpPr>
          <p:cNvPr id="18435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38888" y="406400"/>
            <a:ext cx="5648325" cy="6054725"/>
          </a:xfrm>
        </p:spPr>
        <p:txBody>
          <a:bodyPr/>
          <a:lstStyle/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Основні напрямки досліджень медичної соціології.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Історичні зміни соціального статусу лікаря в різних країнах світу.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Соціальна мобільність в системі охорони здоров’я.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Соціалізація медичного працівника. Агенти соціалізації лікаря.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Основні характеристики соціальної ролі лікаря та соціальної ролі хворого.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Відносини лікаря з пацієнтом.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Поняття «третій стан» в медичній соціології.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Біомедична та соціомедична моделі здоров’я.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Вплив глобалізації на стан здоров'я населення.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Демографічні процеси та соціальна структура захворюваності.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Нерівність у здоров’ї.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Переваги та недоліки процесу медикалізації суспільства.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Участь медиків у формуванні громадянського суспільства та громадської думки.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Сучасна роль лікаря в зміні ставлення населення до здоров'я як соціальної цінності. 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Культура здоров’я, як основа формування моделі здорової поведінки.</a:t>
            </a:r>
          </a:p>
          <a:p>
            <a:pPr marL="177800" indent="198438" algn="l" eaLnBrk="1" hangingPunct="1">
              <a:lnSpc>
                <a:spcPct val="70000"/>
              </a:lnSpc>
              <a:buFontTx/>
              <a:buChar char="•"/>
            </a:pPr>
            <a:r>
              <a:rPr lang="uk-UA" sz="1600" smtClean="0">
                <a:latin typeface="Calibri" pitchFamily="34" charset="0"/>
                <a:cs typeface="Calibri" pitchFamily="34" charset="0"/>
              </a:rPr>
              <a:t>Престиж здоров'я та хвороби серед молоді.</a:t>
            </a:r>
            <a:endParaRPr lang="uk-UA" sz="1600" smtClean="0"/>
          </a:p>
        </p:txBody>
      </p:sp>
      <p:pic>
        <p:nvPicPr>
          <p:cNvPr id="18436" name="Picture 5" descr="1491572_excellens-2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2338" y="3333750"/>
            <a:ext cx="4319587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838" y="1365250"/>
            <a:ext cx="5053012" cy="2630488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ВИ ЗМОЖЕТЕ СПРОБУВАТИ ПРОВЕСТИ ВЛАСНЕ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СОЦІОЛОГІЧНЕ </a:t>
            </a:r>
            <a:b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ДОСЛІДЖЕННЯ</a:t>
            </a:r>
          </a:p>
        </p:txBody>
      </p:sp>
      <p:sp>
        <p:nvSpPr>
          <p:cNvPr id="2048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ru-RU" sz="240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endParaRPr lang="uk-UA" smtClean="0"/>
          </a:p>
        </p:txBody>
      </p:sp>
      <p:sp>
        <p:nvSpPr>
          <p:cNvPr id="2048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3506787"/>
          </a:xfrm>
        </p:spPr>
        <p:txBody>
          <a:bodyPr/>
          <a:lstStyle/>
          <a:p>
            <a:pPr eaLnBrk="1" hangingPunct="1"/>
            <a:endParaRPr lang="uk-UA" smtClean="0"/>
          </a:p>
          <a:p>
            <a:pPr algn="l" eaLnBrk="1" hangingPunct="1"/>
            <a:endParaRPr lang="uk-UA" sz="240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484" name="Picture 10" descr="Картинки по запросу опрос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1698625"/>
            <a:ext cx="5576887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550" y="1084263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6527800" y="769938"/>
            <a:ext cx="5278438" cy="5492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орієнтуватися в основних соціологічних теоріях і підходах; 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аналізувати соціальні процеси та явища у сфері охорони здоров’я;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застосовувати базові методи соціологічного дослідження;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інтерпретувати результати соціологічних досліджень; 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враховувати соціальні характеристики пацієнта у професійній взаємодії;</a:t>
            </a:r>
          </a:p>
          <a:p>
            <a:pPr eaLnBrk="1" hangingPunct="1">
              <a:lnSpc>
                <a:spcPct val="9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застосовувати соціологічні знання у навчальній діяльності. </a:t>
            </a:r>
          </a:p>
        </p:txBody>
      </p:sp>
      <p:pic>
        <p:nvPicPr>
          <p:cNvPr id="19459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3650" y="4330700"/>
            <a:ext cx="3952875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320675" y="2259013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1507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1508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736600" y="4694238"/>
            <a:ext cx="4948238" cy="17653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  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ЗВО Трухманова С. Л.</a:t>
            </a:r>
          </a:p>
          <a:p>
            <a:pPr eaLnBrk="1" hangingPunct="1">
              <a:buFont typeface="Arial" charset="0"/>
              <a:buNone/>
            </a:pP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531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2533" name="Прямоугольник 4"/>
          <p:cNvSpPr>
            <a:spLocks noChangeArrowheads="1"/>
          </p:cNvSpPr>
          <p:nvPr/>
        </p:nvSpPr>
        <p:spPr bwMode="auto">
          <a:xfrm>
            <a:off x="6769100" y="1951038"/>
            <a:ext cx="5033963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2253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98663" y="1857375"/>
            <a:ext cx="2070100" cy="303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219</TotalTime>
  <Words>469</Words>
  <Application>Microsoft Office PowerPoint</Application>
  <PresentationFormat>Произвольный</PresentationFormat>
  <Paragraphs>102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1.3. СОЦІОЛОГІЯ, МЕДИЧНА СОЦІОЛОГІЯ </vt:lpstr>
      <vt:lpstr>ПАСПОРТ ОСВІТНЬОГО КОМПОНЕНТА   ВК 1.3 «СОЦІОЛОГІЯ, МЕДИЧНА СОЦІОЛОГІЯ» </vt:lpstr>
      <vt:lpstr>ЧОМУ ВАРТО ОБРАТИ ЦЕЙ КУРС</vt:lpstr>
      <vt:lpstr>ЩО ВИ БУДЕТЕ ВИВЧАТИ</vt:lpstr>
      <vt:lpstr>ТАКОЖ ПОГОВОРИМО ПРО СОЦІАЛЬНУ СТРУКТУРУ,  РОЛЬ УРБАНІЗОВАНОЇ СПІЛЬНОТИ  У РОЗВИТКУ СУСПІЛЬСТВА,  ВПЛИВ НАУКОВО-ТЕХНІЧНОГО ПРОГРЕСУ  НА СТАН СУСПІЛЬСТВА…</vt:lpstr>
      <vt:lpstr> ПРИДІЛИМО УВАГУ ПИТАННЯМ МЕДИЧНОЇ СОЦІОЛОГІЇ: </vt:lpstr>
      <vt:lpstr>ВИ ЗМОЖЕТЕ СПРОБУВАТИ ПРОВЕСТИ ВЛАСНЕ  СОЦІОЛОГІЧНЕ  ДОСЛІДЖЕННЯ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17</cp:revision>
  <dcterms:created xsi:type="dcterms:W3CDTF">2026-04-08T10:22:59Z</dcterms:created>
  <dcterms:modified xsi:type="dcterms:W3CDTF">2026-04-23T09:04:53Z</dcterms:modified>
</cp:coreProperties>
</file>