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61" r:id="rId5"/>
    <p:sldId id="263" r:id="rId6"/>
    <p:sldId id="266" r:id="rId7"/>
    <p:sldId id="262" r:id="rId8"/>
    <p:sldId id="265" r:id="rId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626" y="-53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2DDCC7C7-58A1-4392-ABE8-32673761E5DA}" type="datetimeFigureOut">
              <a:rPr lang="ru-RU"/>
              <a:pPr>
                <a:defRPr/>
              </a:pPr>
              <a:t>08.11.2021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BF4902F-955A-4B70-8B73-05A869C61065}"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895398AA-5FD2-4841-A052-90665BB14D42}" type="datetimeFigureOut">
              <a:rPr lang="ru-RU"/>
              <a:pPr>
                <a:defRPr/>
              </a:pPr>
              <a:t>08.11.2021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9100310-9BF8-4429-BB4C-A3913B775F6E}"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61A7CD38-6776-4833-A495-499B5BA15F33}" type="datetimeFigureOut">
              <a:rPr lang="ru-RU"/>
              <a:pPr>
                <a:defRPr/>
              </a:pPr>
              <a:t>08.11.2021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3964E5D-AB4E-4778-AB3F-4C5BD967646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4D6DBAB-1E2A-4EF0-87F3-36F3474731CE}" type="datetimeFigureOut">
              <a:rPr lang="ru-RU"/>
              <a:pPr>
                <a:defRPr/>
              </a:pPr>
              <a:t>08.11.2021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77F1580-7BEB-4CCE-9978-EDEB48D73432}"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D33D0E54-8D1B-4C12-9151-6B96512A408F}" type="datetimeFigureOut">
              <a:rPr lang="ru-RU"/>
              <a:pPr>
                <a:defRPr/>
              </a:pPr>
              <a:t>08.11.2021</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167F45BC-FF8D-4558-B9C6-7E8AD1A39413}"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9A1E3DB4-5FB8-42AB-BBD6-782A62746EB7}" type="datetimeFigureOut">
              <a:rPr lang="ru-RU"/>
              <a:pPr>
                <a:defRPr/>
              </a:pPr>
              <a:t>08.11.2021</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97F1B44F-D462-4324-BCFD-BBD86936EBC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BAC8DEA4-0DF1-410C-BC3E-C947356EFBF5}" type="datetimeFigureOut">
              <a:rPr lang="ru-RU"/>
              <a:pPr>
                <a:defRPr/>
              </a:pPr>
              <a:t>08.11.2021</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E706F845-AA7A-4BE6-9EBD-043AF12B7FB2}"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97B02B85-D6EB-413B-95D6-316531CEAB12}" type="datetimeFigureOut">
              <a:rPr lang="ru-RU"/>
              <a:pPr>
                <a:defRPr/>
              </a:pPr>
              <a:t>08.11.2021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FD18908D-2572-4C7D-8BB7-103EC3481F19}"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EF47FF9-4292-4AF9-9698-925394526A9D}" type="datetimeFigureOut">
              <a:rPr lang="ru-RU"/>
              <a:pPr>
                <a:defRPr/>
              </a:pPr>
              <a:t>08.11.2021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8009242-D66A-4205-9B7C-54DBF79B4162}"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FA16403B-AAC4-42FA-B4C4-3AC4C7C7D7AC}" type="datetimeFigureOut">
              <a:rPr lang="ru-RU"/>
              <a:pPr>
                <a:defRPr/>
              </a:pPr>
              <a:t>08.11.2021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FB23C00-E668-4937-88F4-ED8358A54EBC}"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BA676B6-5DB1-4FE0-8433-E227588B3F30}" type="datetimeFigureOut">
              <a:rPr lang="ru-RU"/>
              <a:pPr>
                <a:defRPr/>
              </a:pPr>
              <a:t>08.11.2021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ACE3E96-8BBC-4F73-9953-5A072178E7AB}"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DB04A7D-A0BB-4170-8EE8-670F74BA3114}" type="datetimeFigureOut">
              <a:rPr lang="ru-RU"/>
              <a:pPr>
                <a:defRPr/>
              </a:pPr>
              <a:t>08.11.2021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EEE9ED9-789C-4F95-9780-DB070BBD354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Заголовок 1"/>
          <p:cNvSpPr>
            <a:spLocks noGrp="1"/>
          </p:cNvSpPr>
          <p:nvPr>
            <p:ph type="title"/>
          </p:nvPr>
        </p:nvSpPr>
        <p:spPr>
          <a:xfrm>
            <a:off x="0" y="188913"/>
            <a:ext cx="7380288" cy="2519362"/>
          </a:xfrm>
        </p:spPr>
        <p:txBody>
          <a:bodyPr/>
          <a:lstStyle/>
          <a:p>
            <a:pPr eaLnBrk="1" hangingPunct="1"/>
            <a:r>
              <a:rPr lang="ru-RU" sz="2000" b="1" smtClean="0">
                <a:solidFill>
                  <a:schemeClr val="tx2"/>
                </a:solidFill>
                <a:latin typeface="Arial" charset="0"/>
              </a:rPr>
              <a:t>Міністерство освіти і науки України</a:t>
            </a:r>
            <a:r>
              <a:rPr lang="ru-RU" sz="2000" smtClean="0">
                <a:solidFill>
                  <a:schemeClr val="tx2"/>
                </a:solidFill>
                <a:latin typeface="Arial" charset="0"/>
              </a:rPr>
              <a:t>​</a:t>
            </a:r>
            <a:r>
              <a:rPr lang="en-US" sz="2000" smtClean="0">
                <a:solidFill>
                  <a:schemeClr val="tx2"/>
                </a:solidFill>
                <a:latin typeface="Arial" charset="0"/>
              </a:rPr>
              <a:t/>
            </a:r>
            <a:br>
              <a:rPr lang="en-US" sz="2000" smtClean="0">
                <a:solidFill>
                  <a:schemeClr val="tx2"/>
                </a:solidFill>
                <a:latin typeface="Arial" charset="0"/>
              </a:rPr>
            </a:br>
            <a:r>
              <a:rPr lang="uk-UA" sz="2000" b="1" smtClean="0">
                <a:solidFill>
                  <a:schemeClr val="tx2"/>
                </a:solidFill>
                <a:latin typeface="Arial" charset="0"/>
              </a:rPr>
              <a:t>Міністерство охорони здоров</a:t>
            </a:r>
            <a:r>
              <a:rPr lang="en-US" sz="2000" b="1" smtClean="0">
                <a:solidFill>
                  <a:schemeClr val="tx2"/>
                </a:solidFill>
                <a:latin typeface="Arial" charset="0"/>
              </a:rPr>
              <a:t>’</a:t>
            </a:r>
            <a:r>
              <a:rPr lang="uk-UA" sz="2000" b="1" smtClean="0">
                <a:solidFill>
                  <a:schemeClr val="tx2"/>
                </a:solidFill>
                <a:latin typeface="Arial" charset="0"/>
              </a:rPr>
              <a:t>я України</a:t>
            </a:r>
            <a:r>
              <a:rPr lang="ru-RU" sz="2000" b="1" smtClean="0">
                <a:solidFill>
                  <a:schemeClr val="tx2"/>
                </a:solidFill>
                <a:latin typeface="Arial" charset="0"/>
              </a:rPr>
              <a:t/>
            </a:r>
            <a:br>
              <a:rPr lang="ru-RU" sz="2000" b="1" smtClean="0">
                <a:solidFill>
                  <a:schemeClr val="tx2"/>
                </a:solidFill>
                <a:latin typeface="Arial" charset="0"/>
              </a:rPr>
            </a:br>
            <a:r>
              <a:rPr lang="ru-RU" sz="2000" b="1" smtClean="0">
                <a:solidFill>
                  <a:schemeClr val="tx2"/>
                </a:solidFill>
                <a:latin typeface="Arial" charset="0"/>
              </a:rPr>
              <a:t>Вінницький національний медичний університет  </a:t>
            </a:r>
            <a:br>
              <a:rPr lang="ru-RU" sz="2000" b="1" smtClean="0">
                <a:solidFill>
                  <a:schemeClr val="tx2"/>
                </a:solidFill>
                <a:latin typeface="Arial" charset="0"/>
              </a:rPr>
            </a:br>
            <a:r>
              <a:rPr lang="ru-RU" sz="2000" b="1" smtClean="0">
                <a:solidFill>
                  <a:schemeClr val="tx2"/>
                </a:solidFill>
                <a:latin typeface="Arial" charset="0"/>
              </a:rPr>
              <a:t>імені М. І. Пирогова</a:t>
            </a:r>
            <a:r>
              <a:rPr lang="ru-RU" sz="2000" smtClean="0">
                <a:latin typeface="Arial" charset="0"/>
              </a:rPr>
              <a:t>​</a:t>
            </a:r>
            <a:br>
              <a:rPr lang="ru-RU" sz="2000" smtClean="0">
                <a:latin typeface="Arial" charset="0"/>
              </a:rPr>
            </a:br>
            <a:r>
              <a:rPr lang="ru-RU" sz="2000" smtClean="0">
                <a:latin typeface="Arial" charset="0"/>
              </a:rPr>
              <a:t/>
            </a:r>
            <a:br>
              <a:rPr lang="ru-RU" sz="2000" smtClean="0">
                <a:latin typeface="Arial" charset="0"/>
              </a:rPr>
            </a:br>
            <a:r>
              <a:rPr lang="ru-RU" sz="2400" b="1" smtClean="0">
                <a:solidFill>
                  <a:srgbClr val="0070C0"/>
                </a:solidFill>
                <a:latin typeface="Arial" charset="0"/>
              </a:rPr>
              <a:t>Кафедра </a:t>
            </a:r>
            <a:r>
              <a:rPr lang="uk-UA" sz="2400" b="1" smtClean="0">
                <a:solidFill>
                  <a:srgbClr val="0070C0"/>
                </a:solidFill>
                <a:latin typeface="Arial" charset="0"/>
              </a:rPr>
              <a:t>філософії та суспільних наук</a:t>
            </a:r>
            <a:r>
              <a:rPr lang="ru-RU" sz="2400" smtClean="0">
                <a:latin typeface="Arial" charset="0"/>
              </a:rPr>
              <a:t>​</a:t>
            </a:r>
            <a:r>
              <a:rPr lang="ru-RU" sz="3600" smtClean="0"/>
              <a:t/>
            </a:r>
            <a:br>
              <a:rPr lang="ru-RU" sz="3600" smtClean="0"/>
            </a:br>
            <a:endParaRPr lang="ru-RU" sz="3600" smtClean="0"/>
          </a:p>
        </p:txBody>
      </p:sp>
      <p:sp>
        <p:nvSpPr>
          <p:cNvPr id="13314" name="Содержимое 2"/>
          <p:cNvSpPr>
            <a:spLocks noGrp="1"/>
          </p:cNvSpPr>
          <p:nvPr>
            <p:ph idx="1"/>
          </p:nvPr>
        </p:nvSpPr>
        <p:spPr>
          <a:xfrm>
            <a:off x="179388" y="2565400"/>
            <a:ext cx="7993062" cy="3857625"/>
          </a:xfrm>
        </p:spPr>
        <p:txBody>
          <a:bodyPr/>
          <a:lstStyle/>
          <a:p>
            <a:pPr algn="ctr" eaLnBrk="1" hangingPunct="1">
              <a:buFont typeface="Arial" charset="0"/>
              <a:buNone/>
            </a:pPr>
            <a:r>
              <a:rPr lang="uk-UA" sz="4400" b="1" smtClean="0">
                <a:solidFill>
                  <a:srgbClr val="FF0000"/>
                </a:solidFill>
                <a:latin typeface="Arial" charset="0"/>
              </a:rPr>
              <a:t>“СОЦІОЛОГІЯ </a:t>
            </a:r>
          </a:p>
          <a:p>
            <a:pPr algn="ctr" eaLnBrk="1" hangingPunct="1">
              <a:buFont typeface="Arial" charset="0"/>
              <a:buNone/>
            </a:pPr>
            <a:r>
              <a:rPr lang="uk-UA" sz="4400" b="1" smtClean="0">
                <a:solidFill>
                  <a:srgbClr val="FF0000"/>
                </a:solidFill>
                <a:latin typeface="Arial" charset="0"/>
              </a:rPr>
              <a:t>ТА МЕДИЧНА СОЦІОЛОГІЯ”</a:t>
            </a:r>
            <a:endParaRPr lang="ru-RU" sz="4400" b="1" smtClean="0">
              <a:solidFill>
                <a:srgbClr val="FF0000"/>
              </a:solidFill>
              <a:latin typeface="Arial" charset="0"/>
            </a:endParaRPr>
          </a:p>
        </p:txBody>
      </p:sp>
      <p:sp>
        <p:nvSpPr>
          <p:cNvPr id="13315" name="Прямоугольник 4"/>
          <p:cNvSpPr>
            <a:spLocks noChangeArrowheads="1"/>
          </p:cNvSpPr>
          <p:nvPr/>
        </p:nvSpPr>
        <p:spPr bwMode="auto">
          <a:xfrm>
            <a:off x="357188" y="4724400"/>
            <a:ext cx="8786812" cy="1614488"/>
          </a:xfrm>
          <a:prstGeom prst="rect">
            <a:avLst/>
          </a:prstGeom>
          <a:noFill/>
          <a:ln w="9525">
            <a:noFill/>
            <a:miter lim="800000"/>
            <a:headEnd/>
            <a:tailEnd/>
          </a:ln>
        </p:spPr>
        <p:txBody>
          <a:bodyPr>
            <a:spAutoFit/>
          </a:bodyPr>
          <a:lstStyle/>
          <a:p>
            <a:r>
              <a:rPr lang="uk-UA" sz="2800" b="1">
                <a:latin typeface="Calibri" pitchFamily="34" charset="0"/>
              </a:rPr>
              <a:t>		</a:t>
            </a:r>
            <a:r>
              <a:rPr lang="uk-UA" sz="2400" b="1">
                <a:solidFill>
                  <a:schemeClr val="tx2"/>
                </a:solidFill>
                <a:latin typeface="Calibri" pitchFamily="34" charset="0"/>
              </a:rPr>
              <a:t>Елективний курс читає:</a:t>
            </a:r>
            <a:br>
              <a:rPr lang="uk-UA" sz="2400" b="1">
                <a:solidFill>
                  <a:schemeClr val="tx2"/>
                </a:solidFill>
                <a:latin typeface="Calibri" pitchFamily="34" charset="0"/>
              </a:rPr>
            </a:br>
            <a:r>
              <a:rPr lang="uk-UA" sz="2400" b="1">
                <a:solidFill>
                  <a:schemeClr val="tx2"/>
                </a:solidFill>
                <a:latin typeface="Calibri" pitchFamily="34" charset="0"/>
              </a:rPr>
              <a:t/>
            </a:r>
            <a:br>
              <a:rPr lang="uk-UA" sz="2400" b="1">
                <a:solidFill>
                  <a:schemeClr val="tx2"/>
                </a:solidFill>
                <a:latin typeface="Calibri" pitchFamily="34" charset="0"/>
              </a:rPr>
            </a:br>
            <a:r>
              <a:rPr lang="uk-UA" sz="2400" b="1">
                <a:solidFill>
                  <a:schemeClr val="tx2"/>
                </a:solidFill>
                <a:latin typeface="Calibri" pitchFamily="34" charset="0"/>
              </a:rPr>
              <a:t>		доц. Трухманова </a:t>
            </a:r>
            <a:br>
              <a:rPr lang="uk-UA" sz="2400" b="1">
                <a:solidFill>
                  <a:schemeClr val="tx2"/>
                </a:solidFill>
                <a:latin typeface="Calibri" pitchFamily="34" charset="0"/>
              </a:rPr>
            </a:br>
            <a:r>
              <a:rPr lang="uk-UA" sz="2400" b="1">
                <a:solidFill>
                  <a:schemeClr val="tx2"/>
                </a:solidFill>
                <a:latin typeface="Calibri" pitchFamily="34" charset="0"/>
              </a:rPr>
              <a:t>		Світлана Леонідівна</a:t>
            </a:r>
            <a:endParaRPr lang="ru-RU" sz="2400" b="1">
              <a:solidFill>
                <a:schemeClr val="tx2"/>
              </a:solidFill>
              <a:latin typeface="Calibri" pitchFamily="34" charset="0"/>
            </a:endParaRPr>
          </a:p>
        </p:txBody>
      </p:sp>
      <p:pic>
        <p:nvPicPr>
          <p:cNvPr id="13316" name="Picture 2"/>
          <p:cNvPicPr>
            <a:picLocks noChangeAspect="1" noChangeArrowheads="1"/>
          </p:cNvPicPr>
          <p:nvPr/>
        </p:nvPicPr>
        <p:blipFill>
          <a:blip r:embed="rId2"/>
          <a:srcRect/>
          <a:stretch>
            <a:fillRect/>
          </a:stretch>
        </p:blipFill>
        <p:spPr bwMode="auto">
          <a:xfrm>
            <a:off x="7019925" y="4221163"/>
            <a:ext cx="1693863" cy="2486025"/>
          </a:xfrm>
          <a:prstGeom prst="rect">
            <a:avLst/>
          </a:prstGeom>
          <a:noFill/>
          <a:ln w="9525">
            <a:noFill/>
            <a:miter lim="800000"/>
            <a:headEnd/>
            <a:tailEnd/>
          </a:ln>
        </p:spPr>
      </p:pic>
      <p:pic>
        <p:nvPicPr>
          <p:cNvPr id="13317" name="Picture 2"/>
          <p:cNvPicPr>
            <a:picLocks noChangeAspect="1" noChangeArrowheads="1"/>
          </p:cNvPicPr>
          <p:nvPr/>
        </p:nvPicPr>
        <p:blipFill>
          <a:blip r:embed="rId3"/>
          <a:srcRect/>
          <a:stretch>
            <a:fillRect/>
          </a:stretch>
        </p:blipFill>
        <p:spPr bwMode="auto">
          <a:xfrm>
            <a:off x="7019925" y="188913"/>
            <a:ext cx="1782763" cy="251936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3"/>
          <p:cNvSpPr>
            <a:spLocks noGrp="1"/>
          </p:cNvSpPr>
          <p:nvPr>
            <p:ph type="body" idx="1"/>
          </p:nvPr>
        </p:nvSpPr>
        <p:spPr>
          <a:xfrm>
            <a:off x="457200" y="404813"/>
            <a:ext cx="8507413" cy="6264275"/>
          </a:xfrm>
        </p:spPr>
        <p:txBody>
          <a:bodyPr/>
          <a:lstStyle/>
          <a:p>
            <a:pPr>
              <a:lnSpc>
                <a:spcPct val="90000"/>
              </a:lnSpc>
              <a:buFont typeface="Arial" charset="0"/>
              <a:buNone/>
            </a:pPr>
            <a:r>
              <a:rPr lang="uk-UA" sz="2000" b="1" smtClean="0">
                <a:solidFill>
                  <a:srgbClr val="FF0000"/>
                </a:solidFill>
              </a:rPr>
              <a:t>Цілі:</a:t>
            </a:r>
            <a:r>
              <a:rPr lang="uk-UA" sz="2000" b="1" smtClean="0"/>
              <a:t> </a:t>
            </a:r>
            <a:r>
              <a:rPr lang="uk-UA" sz="2000" smtClean="0">
                <a:solidFill>
                  <a:schemeClr val="tx2"/>
                </a:solidFill>
              </a:rPr>
              <a:t>оволодіння студентами навичками соціологічного аналізу суспільства, визначення свого місця та ролі у ньому, формування розуміння закономірностей функціонування та розвитку медицини та охорони здоров’я як соціального інституту, взаємозв’язки здоров’я і соціальних аспектів життєдіяльностей людей, застосування у житті та медичній практиці соціологічних знань.</a:t>
            </a:r>
            <a:endParaRPr lang="uk-UA" sz="2000" b="1" smtClean="0">
              <a:solidFill>
                <a:schemeClr val="tx2"/>
              </a:solidFill>
            </a:endParaRPr>
          </a:p>
          <a:p>
            <a:pPr>
              <a:lnSpc>
                <a:spcPct val="90000"/>
              </a:lnSpc>
              <a:buFont typeface="Arial" charset="0"/>
              <a:buNone/>
            </a:pPr>
            <a:endParaRPr lang="uk-UA" sz="2000" b="1" smtClean="0">
              <a:solidFill>
                <a:schemeClr val="tx2"/>
              </a:solidFill>
            </a:endParaRPr>
          </a:p>
          <a:p>
            <a:pPr>
              <a:lnSpc>
                <a:spcPct val="90000"/>
              </a:lnSpc>
              <a:buFont typeface="Arial" charset="0"/>
              <a:buNone/>
            </a:pPr>
            <a:r>
              <a:rPr lang="uk-UA" sz="2000" b="1" smtClean="0">
                <a:solidFill>
                  <a:srgbClr val="FF0000"/>
                </a:solidFill>
              </a:rPr>
              <a:t>Основні завдання:</a:t>
            </a:r>
            <a:r>
              <a:rPr lang="uk-UA" sz="2000" b="1" smtClean="0"/>
              <a:t> </a:t>
            </a:r>
            <a:r>
              <a:rPr lang="uk-UA" sz="2000" smtClean="0"/>
              <a:t>  </a:t>
            </a:r>
            <a:r>
              <a:rPr lang="uk-UA" sz="2000" b="1" smtClean="0"/>
              <a:t> </a:t>
            </a:r>
            <a:endParaRPr lang="uk-UA" sz="2000" smtClean="0"/>
          </a:p>
          <a:p>
            <a:pPr>
              <a:lnSpc>
                <a:spcPct val="90000"/>
              </a:lnSpc>
            </a:pPr>
            <a:r>
              <a:rPr lang="uk-UA" sz="2000" smtClean="0">
                <a:solidFill>
                  <a:schemeClr val="tx2"/>
                </a:solidFill>
              </a:rPr>
              <a:t>забезпечення усвідомлення студентами значення соціальних підходів та індивідуально-особистісної орієнтації у професійній діяльності лікаря;</a:t>
            </a:r>
          </a:p>
          <a:p>
            <a:pPr>
              <a:lnSpc>
                <a:spcPct val="90000"/>
              </a:lnSpc>
            </a:pPr>
            <a:r>
              <a:rPr lang="uk-UA" sz="2000" smtClean="0">
                <a:solidFill>
                  <a:schemeClr val="tx2"/>
                </a:solidFill>
              </a:rPr>
              <a:t>формування у студентів основи системного бачення суспільства, охорони здоров’я як складної функціональної системи, її якісно нових завдань і функцій у сучасному світі.</a:t>
            </a:r>
          </a:p>
          <a:p>
            <a:pPr>
              <a:lnSpc>
                <a:spcPct val="90000"/>
              </a:lnSpc>
            </a:pPr>
            <a:r>
              <a:rPr lang="uk-UA" sz="2000" smtClean="0">
                <a:solidFill>
                  <a:schemeClr val="tx2"/>
                </a:solidFill>
              </a:rPr>
              <a:t>надання студентам необхідної теоретичної бази для формування холістичних підходів до людини, розуміння здоров’я як багатовимірного феномену, в контексті комплексного врахування різноманітних факторів, включаючи психосоматичні та соціокультурні чинники.</a:t>
            </a:r>
          </a:p>
          <a:p>
            <a:pPr>
              <a:lnSpc>
                <a:spcPct val="90000"/>
              </a:lnSpc>
            </a:pPr>
            <a:r>
              <a:rPr lang="uk-UA" sz="2000" smtClean="0">
                <a:solidFill>
                  <a:schemeClr val="tx2"/>
                </a:solidFill>
              </a:rPr>
              <a:t>ознайомлення студентів з можливостями використання основних методів соціологічних досліджень у сфері медицини та охорони здоров'я.</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Заголовок 1"/>
          <p:cNvSpPr>
            <a:spLocks noGrp="1"/>
          </p:cNvSpPr>
          <p:nvPr>
            <p:ph type="title"/>
          </p:nvPr>
        </p:nvSpPr>
        <p:spPr>
          <a:xfrm>
            <a:off x="539750" y="1628775"/>
            <a:ext cx="8604250" cy="5072063"/>
          </a:xfrm>
        </p:spPr>
        <p:txBody>
          <a:bodyPr/>
          <a:lstStyle/>
          <a:p>
            <a:pPr eaLnBrk="1" hangingPunct="1"/>
            <a:r>
              <a:rPr lang="ru-RU" sz="3200" cap="none" smtClean="0">
                <a:solidFill>
                  <a:schemeClr val="tx2"/>
                </a:solidFill>
              </a:rPr>
              <a:t>1. </a:t>
            </a:r>
            <a:r>
              <a:rPr lang="uk-UA" sz="3200" cap="none" smtClean="0">
                <a:solidFill>
                  <a:schemeClr val="tx2"/>
                </a:solidFill>
              </a:rPr>
              <a:t>Соціологія як наука про суспільство  </a:t>
            </a:r>
            <a:r>
              <a:rPr lang="ru-RU" sz="3200" cap="none" smtClean="0">
                <a:solidFill>
                  <a:schemeClr val="tx2"/>
                </a:solidFill>
              </a:rPr>
              <a:t/>
            </a:r>
            <a:br>
              <a:rPr lang="ru-RU" sz="3200" cap="none" smtClean="0">
                <a:solidFill>
                  <a:schemeClr val="tx2"/>
                </a:solidFill>
              </a:rPr>
            </a:br>
            <a:r>
              <a:rPr lang="ru-RU" sz="3200" cap="none" smtClean="0">
                <a:solidFill>
                  <a:schemeClr val="tx2"/>
                </a:solidFill>
              </a:rPr>
              <a:t>2. </a:t>
            </a:r>
            <a:r>
              <a:rPr lang="uk-UA" sz="3200" cap="none" smtClean="0">
                <a:solidFill>
                  <a:schemeClr val="tx2"/>
                </a:solidFill>
              </a:rPr>
              <a:t>Методи соціологічних досліджень  </a:t>
            </a:r>
            <a:r>
              <a:rPr lang="ru-RU" sz="3200" cap="none" smtClean="0">
                <a:solidFill>
                  <a:schemeClr val="tx2"/>
                </a:solidFill>
              </a:rPr>
              <a:t/>
            </a:r>
            <a:br>
              <a:rPr lang="ru-RU" sz="3200" cap="none" smtClean="0">
                <a:solidFill>
                  <a:schemeClr val="tx2"/>
                </a:solidFill>
              </a:rPr>
            </a:br>
            <a:r>
              <a:rPr lang="uk-UA" sz="3200" cap="none" smtClean="0">
                <a:solidFill>
                  <a:schemeClr val="tx2"/>
                </a:solidFill>
              </a:rPr>
              <a:t>3. Історія розвитку соціології  </a:t>
            </a:r>
            <a:r>
              <a:rPr lang="ru-RU" sz="3200" cap="none" smtClean="0">
                <a:solidFill>
                  <a:schemeClr val="tx2"/>
                </a:solidFill>
              </a:rPr>
              <a:t/>
            </a:r>
            <a:br>
              <a:rPr lang="ru-RU" sz="3200" cap="none" smtClean="0">
                <a:solidFill>
                  <a:schemeClr val="tx2"/>
                </a:solidFill>
              </a:rPr>
            </a:br>
            <a:r>
              <a:rPr lang="ru-RU" sz="3200" cap="none" smtClean="0">
                <a:solidFill>
                  <a:schemeClr val="tx2"/>
                </a:solidFill>
              </a:rPr>
              <a:t>4. </a:t>
            </a:r>
            <a:r>
              <a:rPr lang="uk-UA" sz="3200" cap="none" smtClean="0">
                <a:solidFill>
                  <a:schemeClr val="tx2"/>
                </a:solidFill>
              </a:rPr>
              <a:t>Соціальна структура суспільства  </a:t>
            </a:r>
            <a:r>
              <a:rPr lang="ru-RU" sz="3200" cap="none" smtClean="0">
                <a:solidFill>
                  <a:schemeClr val="tx2"/>
                </a:solidFill>
              </a:rPr>
              <a:t/>
            </a:r>
            <a:br>
              <a:rPr lang="ru-RU" sz="3200" cap="none" smtClean="0">
                <a:solidFill>
                  <a:schemeClr val="tx2"/>
                </a:solidFill>
              </a:rPr>
            </a:br>
            <a:r>
              <a:rPr lang="ru-RU" sz="3200" cap="none" smtClean="0">
                <a:solidFill>
                  <a:schemeClr val="tx2"/>
                </a:solidFill>
              </a:rPr>
              <a:t>5. </a:t>
            </a:r>
            <a:r>
              <a:rPr lang="uk-UA" sz="3200" cap="none" smtClean="0">
                <a:solidFill>
                  <a:schemeClr val="tx2"/>
                </a:solidFill>
              </a:rPr>
              <a:t>Соціальна стратифікація  </a:t>
            </a:r>
            <a:r>
              <a:rPr lang="ru-RU" sz="3200" cap="none" smtClean="0">
                <a:solidFill>
                  <a:schemeClr val="tx2"/>
                </a:solidFill>
              </a:rPr>
              <a:t/>
            </a:r>
            <a:br>
              <a:rPr lang="ru-RU" sz="3200" cap="none" smtClean="0">
                <a:solidFill>
                  <a:schemeClr val="tx2"/>
                </a:solidFill>
              </a:rPr>
            </a:br>
            <a:r>
              <a:rPr lang="uk-UA" sz="3200" cap="none" smtClean="0">
                <a:solidFill>
                  <a:schemeClr val="tx2"/>
                </a:solidFill>
              </a:rPr>
              <a:t>6. Соціологічна концепція особи. Соціалізація  </a:t>
            </a:r>
            <a:r>
              <a:rPr lang="ru-RU" sz="3200" cap="none" smtClean="0">
                <a:solidFill>
                  <a:schemeClr val="tx2"/>
                </a:solidFill>
              </a:rPr>
              <a:t/>
            </a:r>
            <a:br>
              <a:rPr lang="ru-RU" sz="3200" cap="none" smtClean="0">
                <a:solidFill>
                  <a:schemeClr val="tx2"/>
                </a:solidFill>
              </a:rPr>
            </a:br>
            <a:r>
              <a:rPr lang="ru-RU" sz="3200" cap="none" smtClean="0">
                <a:solidFill>
                  <a:schemeClr val="tx2"/>
                </a:solidFill>
              </a:rPr>
              <a:t>7. </a:t>
            </a:r>
            <a:r>
              <a:rPr lang="uk-UA" sz="3200" cap="none" smtClean="0">
                <a:solidFill>
                  <a:schemeClr val="tx2"/>
                </a:solidFill>
              </a:rPr>
              <a:t>Соціальна поведінка  </a:t>
            </a:r>
            <a:r>
              <a:rPr lang="ru-RU" sz="3200" cap="none" smtClean="0">
                <a:solidFill>
                  <a:schemeClr val="tx2"/>
                </a:solidFill>
              </a:rPr>
              <a:t/>
            </a:r>
            <a:br>
              <a:rPr lang="ru-RU" sz="3200" cap="none" smtClean="0">
                <a:solidFill>
                  <a:schemeClr val="tx2"/>
                </a:solidFill>
              </a:rPr>
            </a:br>
            <a:r>
              <a:rPr lang="uk-UA" sz="3200" cap="none" smtClean="0">
                <a:solidFill>
                  <a:schemeClr val="tx2"/>
                </a:solidFill>
              </a:rPr>
              <a:t>8. Медична соціологія. Соціальні умови захворювання  </a:t>
            </a:r>
            <a:r>
              <a:rPr lang="ru-RU" sz="3200" cap="none" smtClean="0">
                <a:solidFill>
                  <a:schemeClr val="tx2"/>
                </a:solidFill>
              </a:rPr>
              <a:t/>
            </a:r>
            <a:br>
              <a:rPr lang="ru-RU" sz="3200" cap="none" smtClean="0">
                <a:solidFill>
                  <a:schemeClr val="tx2"/>
                </a:solidFill>
              </a:rPr>
            </a:br>
            <a:r>
              <a:rPr lang="uk-UA" sz="3200" cap="none" smtClean="0">
                <a:solidFill>
                  <a:schemeClr val="tx2"/>
                </a:solidFill>
              </a:rPr>
              <a:t>9.  Соціологія сім'ї</a:t>
            </a:r>
            <a:r>
              <a:rPr lang="ru-RU" sz="3200" cap="none" smtClean="0">
                <a:solidFill>
                  <a:schemeClr val="tx2"/>
                </a:solidFill>
              </a:rPr>
              <a:t/>
            </a:r>
            <a:br>
              <a:rPr lang="ru-RU" sz="3200" cap="none" smtClean="0">
                <a:solidFill>
                  <a:schemeClr val="tx2"/>
                </a:solidFill>
              </a:rPr>
            </a:br>
            <a:r>
              <a:rPr lang="uk-UA" sz="2800" cap="none" smtClean="0"/>
              <a:t> </a:t>
            </a:r>
            <a:endParaRPr lang="ru-RU" sz="2800" cap="none" smtClean="0"/>
          </a:p>
        </p:txBody>
      </p:sp>
      <p:sp>
        <p:nvSpPr>
          <p:cNvPr id="15362" name="Текст 2"/>
          <p:cNvSpPr>
            <a:spLocks noGrp="1"/>
          </p:cNvSpPr>
          <p:nvPr>
            <p:ph type="body" idx="1"/>
          </p:nvPr>
        </p:nvSpPr>
        <p:spPr>
          <a:xfrm>
            <a:off x="3571875" y="0"/>
            <a:ext cx="5572125" cy="1484313"/>
          </a:xfrm>
        </p:spPr>
        <p:txBody>
          <a:bodyPr/>
          <a:lstStyle/>
          <a:p>
            <a:pPr algn="ctr" eaLnBrk="1" hangingPunct="1"/>
            <a:r>
              <a:rPr lang="uk-UA" sz="4000" b="1" smtClean="0">
                <a:solidFill>
                  <a:srgbClr val="FF0000"/>
                </a:solidFill>
              </a:rPr>
              <a:t>Тематика </a:t>
            </a:r>
          </a:p>
          <a:p>
            <a:pPr algn="ctr" eaLnBrk="1" hangingPunct="1"/>
            <a:r>
              <a:rPr lang="uk-UA" sz="4000" b="1" smtClean="0">
                <a:solidFill>
                  <a:srgbClr val="FF0000"/>
                </a:solidFill>
              </a:rPr>
              <a:t>практичних занять </a:t>
            </a:r>
            <a:endParaRPr lang="ru-RU" sz="4000" b="1" smtClean="0">
              <a:solidFill>
                <a:srgbClr val="FF0000"/>
              </a:solidFill>
            </a:endParaRPr>
          </a:p>
        </p:txBody>
      </p:sp>
      <p:pic>
        <p:nvPicPr>
          <p:cNvPr id="15363" name="Picture 4" descr="Картинки по запросу группа людей картинки"/>
          <p:cNvPicPr>
            <a:picLocks noChangeAspect="1" noChangeArrowheads="1"/>
          </p:cNvPicPr>
          <p:nvPr/>
        </p:nvPicPr>
        <p:blipFill>
          <a:blip r:embed="rId2"/>
          <a:srcRect/>
          <a:stretch>
            <a:fillRect/>
          </a:stretch>
        </p:blipFill>
        <p:spPr bwMode="auto">
          <a:xfrm>
            <a:off x="0" y="0"/>
            <a:ext cx="3563938" cy="1785938"/>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Текст 2"/>
          <p:cNvSpPr>
            <a:spLocks noGrp="1"/>
          </p:cNvSpPr>
          <p:nvPr>
            <p:ph type="body" idx="1"/>
          </p:nvPr>
        </p:nvSpPr>
        <p:spPr>
          <a:xfrm>
            <a:off x="250825" y="260350"/>
            <a:ext cx="8785225" cy="6408738"/>
          </a:xfrm>
        </p:spPr>
        <p:txBody>
          <a:bodyPr/>
          <a:lstStyle/>
          <a:p>
            <a:pPr eaLnBrk="1" hangingPunct="1">
              <a:lnSpc>
                <a:spcPct val="90000"/>
              </a:lnSpc>
            </a:pPr>
            <a:r>
              <a:rPr lang="uk-UA" sz="2400" b="1" smtClean="0">
                <a:solidFill>
                  <a:schemeClr val="tx2"/>
                </a:solidFill>
              </a:rPr>
              <a:t>На заняттях буде йти мова </a:t>
            </a:r>
          </a:p>
          <a:p>
            <a:pPr eaLnBrk="1" hangingPunct="1">
              <a:lnSpc>
                <a:spcPct val="90000"/>
              </a:lnSpc>
            </a:pPr>
            <a:r>
              <a:rPr lang="uk-UA" sz="2400" b="1" smtClean="0">
                <a:solidFill>
                  <a:schemeClr val="tx2"/>
                </a:solidFill>
              </a:rPr>
              <a:t>про суспільство та його </a:t>
            </a:r>
            <a:endParaRPr lang="en-US" sz="2400" b="1" smtClean="0">
              <a:solidFill>
                <a:schemeClr val="tx2"/>
              </a:solidFill>
            </a:endParaRPr>
          </a:p>
          <a:p>
            <a:pPr eaLnBrk="1" hangingPunct="1">
              <a:lnSpc>
                <a:spcPct val="90000"/>
              </a:lnSpc>
            </a:pPr>
            <a:r>
              <a:rPr lang="uk-UA" sz="2400" b="1" smtClean="0">
                <a:solidFill>
                  <a:schemeClr val="tx2"/>
                </a:solidFill>
              </a:rPr>
              <a:t>складові елементи, </a:t>
            </a:r>
            <a:endParaRPr lang="en-US" sz="2400" b="1" smtClean="0">
              <a:solidFill>
                <a:schemeClr val="tx2"/>
              </a:solidFill>
            </a:endParaRPr>
          </a:p>
          <a:p>
            <a:pPr eaLnBrk="1" hangingPunct="1">
              <a:lnSpc>
                <a:spcPct val="90000"/>
              </a:lnSpc>
            </a:pPr>
            <a:r>
              <a:rPr lang="uk-UA" sz="2400" b="1" smtClean="0">
                <a:solidFill>
                  <a:schemeClr val="tx2"/>
                </a:solidFill>
              </a:rPr>
              <a:t>про методи вивчення соціальної </a:t>
            </a:r>
          </a:p>
          <a:p>
            <a:pPr eaLnBrk="1" hangingPunct="1">
              <a:lnSpc>
                <a:spcPct val="90000"/>
              </a:lnSpc>
            </a:pPr>
            <a:r>
              <a:rPr lang="uk-UA" sz="2400" b="1" smtClean="0">
                <a:solidFill>
                  <a:schemeClr val="tx2"/>
                </a:solidFill>
              </a:rPr>
              <a:t>реальності, </a:t>
            </a:r>
          </a:p>
          <a:p>
            <a:pPr eaLnBrk="1" hangingPunct="1">
              <a:lnSpc>
                <a:spcPct val="90000"/>
              </a:lnSpc>
            </a:pPr>
            <a:r>
              <a:rPr lang="uk-UA" sz="2400" b="1" smtClean="0">
                <a:solidFill>
                  <a:schemeClr val="tx2"/>
                </a:solidFill>
              </a:rPr>
              <a:t>соціальні статуси і ролі, </a:t>
            </a:r>
          </a:p>
          <a:p>
            <a:pPr eaLnBrk="1" hangingPunct="1">
              <a:lnSpc>
                <a:spcPct val="90000"/>
              </a:lnSpc>
            </a:pPr>
            <a:r>
              <a:rPr lang="uk-UA" sz="2400" b="1" smtClean="0">
                <a:solidFill>
                  <a:schemeClr val="tx2"/>
                </a:solidFill>
              </a:rPr>
              <a:t>чинники впливу на соціальну поведінку індивідів, </a:t>
            </a:r>
          </a:p>
          <a:p>
            <a:pPr eaLnBrk="1" hangingPunct="1">
              <a:lnSpc>
                <a:spcPct val="90000"/>
              </a:lnSpc>
            </a:pPr>
            <a:r>
              <a:rPr lang="uk-UA" sz="2400" b="1" smtClean="0">
                <a:solidFill>
                  <a:schemeClr val="tx2"/>
                </a:solidFill>
              </a:rPr>
              <a:t>соціальні норми та</a:t>
            </a:r>
            <a:r>
              <a:rPr lang="en-US" sz="2400" b="1" smtClean="0">
                <a:solidFill>
                  <a:schemeClr val="tx2"/>
                </a:solidFill>
              </a:rPr>
              <a:t> </a:t>
            </a:r>
            <a:r>
              <a:rPr lang="uk-UA" sz="2400" b="1" smtClean="0">
                <a:solidFill>
                  <a:schemeClr val="tx2"/>
                </a:solidFill>
              </a:rPr>
              <a:t>відхилення від них, </a:t>
            </a:r>
          </a:p>
          <a:p>
            <a:pPr eaLnBrk="1" hangingPunct="1">
              <a:lnSpc>
                <a:spcPct val="90000"/>
              </a:lnSpc>
            </a:pPr>
            <a:r>
              <a:rPr lang="uk-UA" sz="2400" b="1" smtClean="0">
                <a:solidFill>
                  <a:schemeClr val="tx2"/>
                </a:solidFill>
              </a:rPr>
              <a:t>сучасні тенденції розвитку сім</a:t>
            </a:r>
            <a:r>
              <a:rPr lang="en-US" sz="2400" b="1" smtClean="0">
                <a:solidFill>
                  <a:schemeClr val="tx2"/>
                </a:solidFill>
              </a:rPr>
              <a:t>’</a:t>
            </a:r>
            <a:r>
              <a:rPr lang="uk-UA" sz="2400" b="1" smtClean="0">
                <a:solidFill>
                  <a:schemeClr val="tx2"/>
                </a:solidFill>
              </a:rPr>
              <a:t>ї,</a:t>
            </a:r>
          </a:p>
          <a:p>
            <a:pPr eaLnBrk="1" hangingPunct="1">
              <a:lnSpc>
                <a:spcPct val="90000"/>
              </a:lnSpc>
            </a:pPr>
            <a:r>
              <a:rPr lang="uk-UA" sz="2400" b="1" smtClean="0">
                <a:solidFill>
                  <a:schemeClr val="tx2"/>
                </a:solidFill>
              </a:rPr>
              <a:t>медицину як соціальний інститут та соціальні основи медичного прогресу, </a:t>
            </a:r>
          </a:p>
          <a:p>
            <a:pPr eaLnBrk="1" hangingPunct="1">
              <a:lnSpc>
                <a:spcPct val="90000"/>
              </a:lnSpc>
            </a:pPr>
            <a:r>
              <a:rPr lang="uk-UA" sz="2400" b="1" smtClean="0">
                <a:solidFill>
                  <a:schemeClr val="tx2"/>
                </a:solidFill>
              </a:rPr>
              <a:t>основні соціологічні теорії, глобалізацію та перспективи розвитку суспільства</a:t>
            </a:r>
            <a:r>
              <a:rPr lang="uk-UA" b="1" smtClean="0">
                <a:solidFill>
                  <a:schemeClr val="tx2"/>
                </a:solidFill>
              </a:rPr>
              <a:t> </a:t>
            </a:r>
          </a:p>
          <a:p>
            <a:pPr>
              <a:lnSpc>
                <a:spcPct val="90000"/>
              </a:lnSpc>
            </a:pPr>
            <a:r>
              <a:rPr lang="uk-UA" sz="1600" b="1" smtClean="0">
                <a:solidFill>
                  <a:schemeClr val="tx2"/>
                </a:solidFill>
              </a:rPr>
              <a:t>Додатково звернемо увагу на спеціальні соціологічні теорії: </a:t>
            </a:r>
          </a:p>
          <a:p>
            <a:pPr>
              <a:lnSpc>
                <a:spcPct val="90000"/>
              </a:lnSpc>
            </a:pPr>
            <a:r>
              <a:rPr lang="uk-UA" sz="1600" b="1" smtClean="0">
                <a:solidFill>
                  <a:schemeClr val="tx2"/>
                </a:solidFill>
              </a:rPr>
              <a:t>гендерна соціологія, вікова соціологія, соціологія громадської думки та масової комунікації, </a:t>
            </a:r>
          </a:p>
          <a:p>
            <a:pPr>
              <a:lnSpc>
                <a:spcPct val="90000"/>
              </a:lnSpc>
            </a:pPr>
            <a:r>
              <a:rPr lang="uk-UA" sz="1600" b="1" smtClean="0">
                <a:solidFill>
                  <a:schemeClr val="tx2"/>
                </a:solidFill>
              </a:rPr>
              <a:t>соціологія культури, повсякденності, життєвого шляху, дозвілля, моди, туризму, споживання, реклами, читання, етикету, соціологія інтернету, екосоціологія, соціологія війни, революції, соціологія кар’єри, соціологія емоцій, часу, соціологія їжі, харчування та смаку.</a:t>
            </a:r>
            <a:endParaRPr lang="ru-RU" sz="1600" b="1" smtClean="0">
              <a:solidFill>
                <a:schemeClr val="tx2"/>
              </a:solidFill>
            </a:endParaRPr>
          </a:p>
        </p:txBody>
      </p:sp>
      <p:pic>
        <p:nvPicPr>
          <p:cNvPr id="16386" name="Picture 5" descr="Картинки по запросу группа людей картинки"/>
          <p:cNvPicPr>
            <a:picLocks noChangeAspect="1" noChangeArrowheads="1"/>
          </p:cNvPicPr>
          <p:nvPr/>
        </p:nvPicPr>
        <p:blipFill>
          <a:blip r:embed="rId2"/>
          <a:srcRect/>
          <a:stretch>
            <a:fillRect/>
          </a:stretch>
        </p:blipFill>
        <p:spPr bwMode="auto">
          <a:xfrm>
            <a:off x="4859338" y="115888"/>
            <a:ext cx="4140200" cy="2689225"/>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Заголовок 1"/>
          <p:cNvSpPr>
            <a:spLocks noGrp="1"/>
          </p:cNvSpPr>
          <p:nvPr>
            <p:ph type="title"/>
          </p:nvPr>
        </p:nvSpPr>
        <p:spPr>
          <a:xfrm>
            <a:off x="107950" y="0"/>
            <a:ext cx="9036050" cy="1884363"/>
          </a:xfrm>
        </p:spPr>
        <p:txBody>
          <a:bodyPr/>
          <a:lstStyle/>
          <a:p>
            <a:pPr eaLnBrk="1" hangingPunct="1"/>
            <a:r>
              <a:rPr lang="uk-UA" sz="2800" b="1" smtClean="0">
                <a:solidFill>
                  <a:srgbClr val="FF0000"/>
                </a:solidFill>
              </a:rPr>
              <a:t>А також поговоримо про соціальну структуру, </a:t>
            </a:r>
            <a:br>
              <a:rPr lang="uk-UA" sz="2800" b="1" smtClean="0">
                <a:solidFill>
                  <a:srgbClr val="FF0000"/>
                </a:solidFill>
              </a:rPr>
            </a:br>
            <a:r>
              <a:rPr lang="uk-UA" sz="2800" b="1" smtClean="0">
                <a:solidFill>
                  <a:srgbClr val="FF0000"/>
                </a:solidFill>
              </a:rPr>
              <a:t>роль урбанізованої спільноти у розвитку суспільства, вплив науково-технічного прогресу на стан суспільства…</a:t>
            </a:r>
            <a:endParaRPr lang="ru-RU" sz="2800" smtClean="0">
              <a:solidFill>
                <a:srgbClr val="FF0000"/>
              </a:solidFill>
            </a:endParaRPr>
          </a:p>
        </p:txBody>
      </p:sp>
      <p:pic>
        <p:nvPicPr>
          <p:cNvPr id="17410" name="Picture 3"/>
          <p:cNvPicPr>
            <a:picLocks noChangeAspect="1" noChangeArrowheads="1"/>
          </p:cNvPicPr>
          <p:nvPr/>
        </p:nvPicPr>
        <p:blipFill>
          <a:blip r:embed="rId2"/>
          <a:srcRect/>
          <a:stretch>
            <a:fillRect/>
          </a:stretch>
        </p:blipFill>
        <p:spPr bwMode="auto">
          <a:xfrm>
            <a:off x="179388" y="1857375"/>
            <a:ext cx="8785225" cy="4811713"/>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p:nvPr>
        </p:nvSpPr>
        <p:spPr>
          <a:xfrm>
            <a:off x="468313" y="115888"/>
            <a:ext cx="8229600" cy="1143000"/>
          </a:xfrm>
        </p:spPr>
        <p:txBody>
          <a:bodyPr/>
          <a:lstStyle/>
          <a:p>
            <a:r>
              <a:rPr lang="uk-UA" sz="3600" b="1" smtClean="0">
                <a:solidFill>
                  <a:srgbClr val="FF0000"/>
                </a:solidFill>
              </a:rPr>
              <a:t>Приділимо увагу питанням</a:t>
            </a:r>
            <a:r>
              <a:rPr lang="uk-UA" sz="3600" smtClean="0">
                <a:solidFill>
                  <a:srgbClr val="FF0000"/>
                </a:solidFill>
              </a:rPr>
              <a:t/>
            </a:r>
            <a:br>
              <a:rPr lang="uk-UA" sz="3600" smtClean="0">
                <a:solidFill>
                  <a:srgbClr val="FF0000"/>
                </a:solidFill>
              </a:rPr>
            </a:br>
            <a:r>
              <a:rPr lang="uk-UA" sz="3600" b="1" u="sng" smtClean="0">
                <a:solidFill>
                  <a:srgbClr val="FF0000"/>
                </a:solidFill>
              </a:rPr>
              <a:t>медичної соціології</a:t>
            </a:r>
            <a:r>
              <a:rPr lang="uk-UA" sz="3600" b="1" smtClean="0">
                <a:solidFill>
                  <a:srgbClr val="FF0000"/>
                </a:solidFill>
              </a:rPr>
              <a:t>:</a:t>
            </a:r>
            <a:r>
              <a:rPr lang="uk-UA" sz="4000" smtClean="0"/>
              <a:t> </a:t>
            </a:r>
          </a:p>
        </p:txBody>
      </p:sp>
      <p:sp>
        <p:nvSpPr>
          <p:cNvPr id="20483" name="Rectangle 3"/>
          <p:cNvSpPr>
            <a:spLocks noGrp="1"/>
          </p:cNvSpPr>
          <p:nvPr>
            <p:ph type="body" idx="1"/>
          </p:nvPr>
        </p:nvSpPr>
        <p:spPr>
          <a:xfrm>
            <a:off x="0" y="1484313"/>
            <a:ext cx="9144000" cy="4968875"/>
          </a:xfrm>
        </p:spPr>
        <p:txBody>
          <a:bodyPr/>
          <a:lstStyle/>
          <a:p>
            <a:pPr marL="609600">
              <a:lnSpc>
                <a:spcPct val="80000"/>
              </a:lnSpc>
            </a:pPr>
            <a:r>
              <a:rPr lang="uk-UA" sz="2000" smtClean="0">
                <a:solidFill>
                  <a:schemeClr val="tx2"/>
                </a:solidFill>
              </a:rPr>
              <a:t>Основні напрямки досліджень медичної соціології.</a:t>
            </a:r>
          </a:p>
          <a:p>
            <a:pPr marL="609600">
              <a:lnSpc>
                <a:spcPct val="80000"/>
              </a:lnSpc>
            </a:pPr>
            <a:r>
              <a:rPr lang="uk-UA" sz="2000" smtClean="0">
                <a:solidFill>
                  <a:schemeClr val="tx2"/>
                </a:solidFill>
              </a:rPr>
              <a:t>Історичні зміни соціального статусу лікаря в різних країнах світу.</a:t>
            </a:r>
          </a:p>
          <a:p>
            <a:pPr marL="609600">
              <a:lnSpc>
                <a:spcPct val="80000"/>
              </a:lnSpc>
            </a:pPr>
            <a:r>
              <a:rPr lang="uk-UA" sz="2000" smtClean="0">
                <a:solidFill>
                  <a:schemeClr val="tx2"/>
                </a:solidFill>
              </a:rPr>
              <a:t>Соціальна мобільність в системі охорони здоров’я.</a:t>
            </a:r>
          </a:p>
          <a:p>
            <a:pPr marL="609600">
              <a:lnSpc>
                <a:spcPct val="80000"/>
              </a:lnSpc>
            </a:pPr>
            <a:r>
              <a:rPr lang="uk-UA" sz="2000" smtClean="0">
                <a:solidFill>
                  <a:schemeClr val="tx2"/>
                </a:solidFill>
              </a:rPr>
              <a:t>Соціалізація медичного працівника. Агенти соціалізації лікаря.</a:t>
            </a:r>
          </a:p>
          <a:p>
            <a:pPr marL="609600">
              <a:lnSpc>
                <a:spcPct val="80000"/>
              </a:lnSpc>
            </a:pPr>
            <a:r>
              <a:rPr lang="uk-UA" sz="2000" smtClean="0">
                <a:solidFill>
                  <a:schemeClr val="tx2"/>
                </a:solidFill>
              </a:rPr>
              <a:t>Основні характеристики соціальної ролі лікаря та соціальної ролі хворого.</a:t>
            </a:r>
          </a:p>
          <a:p>
            <a:pPr marL="609600">
              <a:lnSpc>
                <a:spcPct val="80000"/>
              </a:lnSpc>
            </a:pPr>
            <a:r>
              <a:rPr lang="uk-UA" sz="2000" smtClean="0">
                <a:solidFill>
                  <a:schemeClr val="tx2"/>
                </a:solidFill>
              </a:rPr>
              <a:t>Відносини лікаря з пацієнтом.</a:t>
            </a:r>
          </a:p>
          <a:p>
            <a:pPr marL="609600">
              <a:lnSpc>
                <a:spcPct val="80000"/>
              </a:lnSpc>
            </a:pPr>
            <a:r>
              <a:rPr lang="uk-UA" sz="2000" smtClean="0">
                <a:solidFill>
                  <a:schemeClr val="tx2"/>
                </a:solidFill>
              </a:rPr>
              <a:t>Поняття «третій стан» в медичній соціології. </a:t>
            </a:r>
          </a:p>
          <a:p>
            <a:pPr marL="609600">
              <a:lnSpc>
                <a:spcPct val="80000"/>
              </a:lnSpc>
            </a:pPr>
            <a:r>
              <a:rPr lang="uk-UA" sz="2000" smtClean="0">
                <a:solidFill>
                  <a:schemeClr val="tx2"/>
                </a:solidFill>
              </a:rPr>
              <a:t>Біомедична та соціомедична моделі здоров’я.</a:t>
            </a:r>
          </a:p>
          <a:p>
            <a:pPr marL="609600">
              <a:lnSpc>
                <a:spcPct val="80000"/>
              </a:lnSpc>
            </a:pPr>
            <a:r>
              <a:rPr lang="uk-UA" sz="2000" smtClean="0">
                <a:solidFill>
                  <a:schemeClr val="tx2"/>
                </a:solidFill>
              </a:rPr>
              <a:t>Вплив глобалізації на стан здоров'я населення.</a:t>
            </a:r>
          </a:p>
          <a:p>
            <a:pPr marL="609600">
              <a:lnSpc>
                <a:spcPct val="80000"/>
              </a:lnSpc>
            </a:pPr>
            <a:r>
              <a:rPr lang="uk-UA" sz="2000" smtClean="0">
                <a:solidFill>
                  <a:schemeClr val="tx2"/>
                </a:solidFill>
              </a:rPr>
              <a:t>Демографічні процеси та соціальна структура захворюваності.</a:t>
            </a:r>
          </a:p>
          <a:p>
            <a:pPr marL="609600">
              <a:lnSpc>
                <a:spcPct val="80000"/>
              </a:lnSpc>
            </a:pPr>
            <a:r>
              <a:rPr lang="uk-UA" sz="2000" smtClean="0">
                <a:solidFill>
                  <a:schemeClr val="tx2"/>
                </a:solidFill>
              </a:rPr>
              <a:t>Нерівність у здоров’ї. </a:t>
            </a:r>
          </a:p>
          <a:p>
            <a:pPr marL="609600">
              <a:lnSpc>
                <a:spcPct val="80000"/>
              </a:lnSpc>
            </a:pPr>
            <a:r>
              <a:rPr lang="uk-UA" sz="2000" smtClean="0">
                <a:solidFill>
                  <a:schemeClr val="tx2"/>
                </a:solidFill>
              </a:rPr>
              <a:t>Переваги та недоліки процесу медикалізації суспільства. </a:t>
            </a:r>
          </a:p>
          <a:p>
            <a:pPr marL="609600">
              <a:lnSpc>
                <a:spcPct val="80000"/>
              </a:lnSpc>
            </a:pPr>
            <a:r>
              <a:rPr lang="uk-UA" sz="1800" smtClean="0">
                <a:solidFill>
                  <a:schemeClr val="tx2"/>
                </a:solidFill>
              </a:rPr>
              <a:t>Участь медиків у формуванні громадянського суспільства та громадської думки.</a:t>
            </a:r>
          </a:p>
          <a:p>
            <a:pPr marL="609600">
              <a:lnSpc>
                <a:spcPct val="80000"/>
              </a:lnSpc>
            </a:pPr>
            <a:r>
              <a:rPr lang="uk-UA" sz="1800" smtClean="0">
                <a:solidFill>
                  <a:schemeClr val="tx2"/>
                </a:solidFill>
              </a:rPr>
              <a:t>Сучасна роль лікаря в зміні ставлення населення до здоров'я як соціальної цінності. </a:t>
            </a:r>
          </a:p>
          <a:p>
            <a:pPr marL="609600">
              <a:lnSpc>
                <a:spcPct val="80000"/>
              </a:lnSpc>
            </a:pPr>
            <a:r>
              <a:rPr lang="uk-UA" sz="2000" smtClean="0">
                <a:solidFill>
                  <a:schemeClr val="tx2"/>
                </a:solidFill>
              </a:rPr>
              <a:t>Культура здоров’я, як основа формування моделі здорової поведінки.</a:t>
            </a:r>
          </a:p>
          <a:p>
            <a:pPr marL="609600">
              <a:lnSpc>
                <a:spcPct val="80000"/>
              </a:lnSpc>
            </a:pPr>
            <a:r>
              <a:rPr lang="uk-UA" sz="2000" smtClean="0">
                <a:solidFill>
                  <a:schemeClr val="tx2"/>
                </a:solidFill>
              </a:rPr>
              <a:t>Престиж здоров'я та хвороби серед молоді.</a:t>
            </a:r>
            <a:endParaRPr lang="uk-UA" sz="20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a:xfrm>
            <a:off x="179388" y="0"/>
            <a:ext cx="8964612" cy="2428875"/>
          </a:xfrm>
        </p:spPr>
        <p:txBody>
          <a:bodyPr/>
          <a:lstStyle/>
          <a:p>
            <a:pPr eaLnBrk="1" hangingPunct="1"/>
            <a:r>
              <a:rPr lang="uk-UA" sz="4800" b="1" smtClean="0">
                <a:solidFill>
                  <a:schemeClr val="accent1"/>
                </a:solidFill>
              </a:rPr>
              <a:t>Ви зможете спробувати провести власне соціологічне </a:t>
            </a:r>
            <a:br>
              <a:rPr lang="uk-UA" sz="4800" b="1" smtClean="0">
                <a:solidFill>
                  <a:schemeClr val="accent1"/>
                </a:solidFill>
              </a:rPr>
            </a:br>
            <a:r>
              <a:rPr lang="uk-UA" sz="4800" b="1" smtClean="0">
                <a:solidFill>
                  <a:schemeClr val="accent1"/>
                </a:solidFill>
              </a:rPr>
              <a:t>дослідження</a:t>
            </a:r>
            <a:endParaRPr lang="ru-RU" sz="4800" b="1" smtClean="0">
              <a:solidFill>
                <a:schemeClr val="accent1"/>
              </a:solidFill>
            </a:endParaRPr>
          </a:p>
        </p:txBody>
      </p:sp>
      <p:pic>
        <p:nvPicPr>
          <p:cNvPr id="18434" name="Picture 10" descr="Картинки по запросу опрос картинки"/>
          <p:cNvPicPr>
            <a:picLocks noChangeAspect="1" noChangeArrowheads="1"/>
          </p:cNvPicPr>
          <p:nvPr/>
        </p:nvPicPr>
        <p:blipFill>
          <a:blip r:embed="rId2"/>
          <a:srcRect/>
          <a:stretch>
            <a:fillRect/>
          </a:stretch>
        </p:blipFill>
        <p:spPr bwMode="auto">
          <a:xfrm>
            <a:off x="971550" y="2636838"/>
            <a:ext cx="7272338" cy="4564062"/>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Заголовок 1"/>
          <p:cNvSpPr>
            <a:spLocks noGrp="1"/>
          </p:cNvSpPr>
          <p:nvPr>
            <p:ph type="body" idx="4294967295"/>
          </p:nvPr>
        </p:nvSpPr>
        <p:spPr>
          <a:xfrm>
            <a:off x="0" y="0"/>
            <a:ext cx="9144000" cy="2286000"/>
          </a:xfrm>
        </p:spPr>
        <p:txBody>
          <a:bodyPr anchor="b"/>
          <a:lstStyle/>
          <a:p>
            <a:pPr marL="0" indent="0" algn="ctr" eaLnBrk="1" hangingPunct="1">
              <a:buFont typeface="Arial" charset="0"/>
              <a:buNone/>
            </a:pPr>
            <a:r>
              <a:rPr lang="uk-UA" sz="6000" b="1" smtClean="0">
                <a:solidFill>
                  <a:srgbClr val="FF0000"/>
                </a:solidFill>
              </a:rPr>
              <a:t>Дякуємо за увагу!</a:t>
            </a:r>
          </a:p>
          <a:p>
            <a:pPr marL="0" indent="0" algn="ctr" eaLnBrk="1" hangingPunct="1">
              <a:buFont typeface="Arial" charset="0"/>
              <a:buNone/>
            </a:pPr>
            <a:endParaRPr lang="ru-RU" sz="5400" smtClean="0">
              <a:solidFill>
                <a:srgbClr val="FF0000"/>
              </a:solidFill>
            </a:endParaRPr>
          </a:p>
        </p:txBody>
      </p:sp>
      <p:pic>
        <p:nvPicPr>
          <p:cNvPr id="19458" name="Рисунок 3" descr="thumb.php.png"/>
          <p:cNvPicPr>
            <a:picLocks noChangeAspect="1"/>
          </p:cNvPicPr>
          <p:nvPr/>
        </p:nvPicPr>
        <p:blipFill>
          <a:blip r:embed="rId2"/>
          <a:srcRect/>
          <a:stretch>
            <a:fillRect/>
          </a:stretch>
        </p:blipFill>
        <p:spPr bwMode="auto">
          <a:xfrm>
            <a:off x="468313" y="1844675"/>
            <a:ext cx="8280400" cy="41529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410</TotalTime>
  <Words>436</Words>
  <PresentationFormat>Экран (4:3)</PresentationFormat>
  <Paragraphs>48</Paragraphs>
  <Slides>8</Slides>
  <Notes>0</Notes>
  <HiddenSlides>0</HiddenSlides>
  <MMClips>0</MMClips>
  <ScaleCrop>false</ScaleCrop>
  <HeadingPairs>
    <vt:vector size="6" baseType="variant">
      <vt:variant>
        <vt:lpstr>Использованные шрифты</vt:lpstr>
      </vt:variant>
      <vt:variant>
        <vt:i4>2</vt:i4>
      </vt:variant>
      <vt:variant>
        <vt:lpstr>Шаблон оформления</vt:lpstr>
      </vt:variant>
      <vt:variant>
        <vt:i4>1</vt:i4>
      </vt:variant>
      <vt:variant>
        <vt:lpstr>Заголовки слайдов</vt:lpstr>
      </vt:variant>
      <vt:variant>
        <vt:i4>8</vt:i4>
      </vt:variant>
    </vt:vector>
  </HeadingPairs>
  <TitlesOfParts>
    <vt:vector size="11" baseType="lpstr">
      <vt:lpstr>Arial</vt:lpstr>
      <vt:lpstr>Calibri</vt:lpstr>
      <vt:lpstr>Тема Office</vt:lpstr>
      <vt:lpstr>Міністерство освіти і науки України​ Міністерство охорони здоров’я України Вінницький національний медичний університет   імені М. І. Пирогова​  Кафедра філософії та суспільних наук​ </vt:lpstr>
      <vt:lpstr>Слайд 2</vt:lpstr>
      <vt:lpstr>1. Соціологія як наука про суспільство   2. Методи соціологічних досліджень   3. Історія розвитку соціології   4. Соціальна структура суспільства   5. Соціальна стратифікація   6. Соціологічна концепція особи. Соціалізація   7. Соціальна поведінка   8. Медична соціологія. Соціальні умови захворювання   9.  Соціологія сім'ї  </vt:lpstr>
      <vt:lpstr>Слайд 4</vt:lpstr>
      <vt:lpstr>А також поговоримо про соціальну структуру,  роль урбанізованої спільноти у розвитку суспільства, вплив науково-технічного прогресу на стан суспільства…</vt:lpstr>
      <vt:lpstr>Приділимо увагу питанням медичної соціології: </vt:lpstr>
      <vt:lpstr>Ви зможете спробувати провести власне соціологічне  дослідження</vt:lpstr>
      <vt:lpstr>Слайд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Міністерство освіти і науки України​ Національний медичний університет імені О. О. Богомольця​ Кафедра філософії та суспільних наук​</dc:title>
  <dc:creator>Игорь Трухманов</dc:creator>
  <cp:lastModifiedBy>Пользователь Windows</cp:lastModifiedBy>
  <cp:revision>47</cp:revision>
  <dcterms:created xsi:type="dcterms:W3CDTF">2020-12-20T18:48:16Z</dcterms:created>
  <dcterms:modified xsi:type="dcterms:W3CDTF">2021-11-08T12:10:54Z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0x01010076F1F41F12DA0C4885C1D0FCB9343FDA</vt:lpwstr>
  </property>
</Properties>
</file>