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60" r:id="rId4"/>
  </p:sldMasterIdLst>
  <p:notesMasterIdLst>
    <p:notesMasterId r:id="rId13"/>
  </p:notesMasterIdLst>
  <p:handoutMasterIdLst>
    <p:handoutMasterId r:id="rId14"/>
  </p:handoutMasterIdLst>
  <p:sldIdLst>
    <p:sldId id="256" r:id="rId5"/>
    <p:sldId id="271" r:id="rId6"/>
    <p:sldId id="282" r:id="rId7"/>
    <p:sldId id="283" r:id="rId8"/>
    <p:sldId id="284" r:id="rId9"/>
    <p:sldId id="285" r:id="rId10"/>
    <p:sldId id="286" r:id="rId11"/>
    <p:sldId id="287" r:id="rId12"/>
  </p:sldIdLst>
  <p:sldSz cx="12192000" cy="6858000"/>
  <p:notesSz cx="6858000" cy="9144000"/>
  <p:defaultTextStyle>
    <a:defPPr rtl="0"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Ласкаво просимо!" id="{E75E278A-FF0E-49A4-B170-79828D63BBAD}">
          <p14:sldIdLst>
            <p14:sldId id="256"/>
          </p14:sldIdLst>
        </p14:section>
        <p14:section name="Створення, морфінг, додавання приміток, спільна робота, що потрібно зробити" id="{B9B51309-D148-4332-87C2-07BE32FBCA3B}">
          <p14:sldIdLst>
            <p14:sldId id="271"/>
            <p14:sldId id="282"/>
            <p14:sldId id="283"/>
            <p14:sldId id="284"/>
            <p14:sldId id="285"/>
            <p14:sldId id="286"/>
            <p14:sldId id="287"/>
          </p14:sldIdLst>
        </p14:section>
        <p14:section name="Дізнатися більше" id="{2CC34DB2-6590-42C0-AD4B-A04C6060184E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6" name="Автор" initials="А" lastIdx="0" clrIdx="5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24726"/>
    <a:srgbClr val="404040"/>
    <a:srgbClr val="FF9B45"/>
    <a:srgbClr val="DD462F"/>
    <a:srgbClr val="F8CFB6"/>
    <a:srgbClr val="F8CAB6"/>
    <a:srgbClr val="923922"/>
    <a:srgbClr val="F5F5F5"/>
    <a:srgbClr val="F2F2F2"/>
    <a:srgbClr val="D2B4A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241" autoAdjust="0"/>
  </p:normalViewPr>
  <p:slideViewPr>
    <p:cSldViewPr snapToGrid="0">
      <p:cViewPr varScale="1">
        <p:scale>
          <a:sx n="114" d="100"/>
          <a:sy n="114" d="100"/>
        </p:scale>
        <p:origin x="414" y="14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3822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commentAuthors" Target="commentAuthors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uk-UA" dirty="0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CECF6D83-B691-49E9-B0C6-93D6E4A38286}" type="datetime1">
              <a:rPr lang="uk-UA" smtClean="0"/>
              <a:pPr rtl="0"/>
              <a:t>17.04.2026</a:t>
            </a:fld>
            <a:endParaRPr lang="uk-UA" dirty="0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uk-UA" dirty="0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9C679768-A2FC-4D08-91F6-8DCE6C566B36}" type="slidenum">
              <a:rPr lang="uk-UA" smtClean="0"/>
              <a:pPr rtl="0"/>
              <a:t>‹№›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83025516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внювач для верхнього колонтитула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uk-UA" noProof="0" dirty="0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9013697B-E9A5-4285-B857-704273DF4D1A}" type="datetime1">
              <a:rPr lang="uk-UA" noProof="0" smtClean="0"/>
              <a:pPr rtl="0"/>
              <a:t>17.04.2026</a:t>
            </a:fld>
            <a:endParaRPr lang="uk-UA" noProof="0" dirty="0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uk-UA" noProof="0" dirty="0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uk-UA" noProof="0" dirty="0"/>
              <a:t>Зразки заголовків</a:t>
            </a:r>
          </a:p>
          <a:p>
            <a:pPr lvl="1" rtl="0"/>
            <a:r>
              <a:rPr lang="uk-UA" noProof="0" dirty="0"/>
              <a:t>Другий рівень</a:t>
            </a:r>
          </a:p>
          <a:p>
            <a:pPr lvl="2" rtl="0"/>
            <a:r>
              <a:rPr lang="uk-UA" noProof="0" dirty="0"/>
              <a:t>Третій рівень</a:t>
            </a:r>
          </a:p>
          <a:p>
            <a:pPr lvl="3" rtl="0"/>
            <a:r>
              <a:rPr lang="uk-UA" noProof="0" dirty="0"/>
              <a:t>Четвертий рівень</a:t>
            </a:r>
          </a:p>
          <a:p>
            <a:pPr lvl="4" rtl="0"/>
            <a:r>
              <a:rPr lang="uk-UA" noProof="0" dirty="0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uk-UA" noProof="0" dirty="0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DF61EA0F-A667-4B49-8422-0062BC55E249}" type="slidenum">
              <a:rPr lang="uk-UA" noProof="0" smtClean="0"/>
              <a:pPr rtl="0"/>
              <a:t>‹№›</a:t>
            </a:fld>
            <a:endParaRPr lang="uk-UA" noProof="0" dirty="0"/>
          </a:p>
        </p:txBody>
      </p:sp>
    </p:spTree>
    <p:extLst>
      <p:ext uri="{BB962C8B-B14F-4D97-AF65-F5344CB8AC3E}">
        <p14:creationId xmlns:p14="http://schemas.microsoft.com/office/powerpoint/2010/main" val="338191029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uk-UA" noProof="0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F61EA0F-A667-4B49-8422-0062BC55E249}" type="slidenum">
              <a:rPr lang="uk-UA" smtClean="0"/>
              <a:pPr rtl="0"/>
              <a:t>1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0117698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noProof="0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DF61EA0F-A667-4B49-8422-0062BC55E249}" type="slidenum">
              <a:rPr lang="uk-UA" smtClean="0"/>
              <a:pPr rtl="0"/>
              <a:t>2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212402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кутник 6"/>
          <p:cNvSpPr/>
          <p:nvPr userDrawn="1"/>
        </p:nvSpPr>
        <p:spPr bwMode="blackWhite">
          <a:xfrm>
            <a:off x="254950" y="262784"/>
            <a:ext cx="11682101" cy="6332433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sz="1800" noProof="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uk-UA" noProof="0"/>
              <a:t>Зразок заголовка</a:t>
            </a:r>
            <a:endParaRPr lang="uk-UA" noProof="0" dirty="0"/>
          </a:p>
        </p:txBody>
      </p:sp>
    </p:spTree>
    <p:extLst>
      <p:ext uri="{BB962C8B-B14F-4D97-AF65-F5344CB8AC3E}">
        <p14:creationId xmlns:p14="http://schemas.microsoft.com/office/powerpoint/2010/main" val="1718549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і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кутник 8"/>
          <p:cNvSpPr/>
          <p:nvPr userDrawn="1"/>
        </p:nvSpPr>
        <p:spPr>
          <a:xfrm>
            <a:off x="256032" y="265176"/>
            <a:ext cx="11683049" cy="6332433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pPr algn="ctr" rtl="0"/>
            <a:endParaRPr lang="uk-UA" sz="1800" noProof="0" dirty="0"/>
          </a:p>
        </p:txBody>
      </p:sp>
      <p:cxnSp>
        <p:nvCxnSpPr>
          <p:cNvPr id="12" name="Пряма сполучна лінія 11"/>
          <p:cNvCxnSpPr/>
          <p:nvPr userDrawn="1"/>
        </p:nvCxnSpPr>
        <p:spPr>
          <a:xfrm>
            <a:off x="604434" y="1196392"/>
            <a:ext cx="10983132" cy="0"/>
          </a:xfrm>
          <a:prstGeom prst="line">
            <a:avLst/>
          </a:prstGeom>
          <a:ln w="25400">
            <a:solidFill>
              <a:srgbClr val="D247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21207" y="448056"/>
            <a:ext cx="6877119" cy="640080"/>
          </a:xfrm>
        </p:spPr>
        <p:txBody>
          <a:bodyPr rtlCol="0" anchor="b" anchorCtr="0">
            <a:normAutofit/>
          </a:bodyPr>
          <a:lstStyle>
            <a:lvl1pPr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rtl="0"/>
            <a:r>
              <a:rPr lang="uk-UA" noProof="0"/>
              <a:t>Зразок заголовка</a:t>
            </a:r>
            <a:endParaRPr lang="uk-UA" noProof="0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sz="quarter" idx="10"/>
          </p:nvPr>
        </p:nvSpPr>
        <p:spPr>
          <a:xfrm>
            <a:off x="539496" y="1435608"/>
            <a:ext cx="4416552" cy="3977640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12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lang="en-US" sz="12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lang="en-US" sz="12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lang="en-US" sz="12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lang="en-US"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lvl="0" indent="0" rtl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uk-UA" noProof="0"/>
              <a:t>Редагувати стиль зразка тексту</a:t>
            </a:r>
          </a:p>
          <a:p>
            <a:pPr marL="0" lvl="1" indent="0" rtl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uk-UA" noProof="0"/>
              <a:t>Другий рівень</a:t>
            </a:r>
          </a:p>
          <a:p>
            <a:pPr marL="0" lvl="2" indent="0" rtl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uk-UA" noProof="0"/>
              <a:t>Третій рівень</a:t>
            </a:r>
          </a:p>
          <a:p>
            <a:pPr marL="0" lvl="3" indent="0" rtl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uk-UA" noProof="0"/>
              <a:t>Четвертий рівень</a:t>
            </a:r>
          </a:p>
          <a:p>
            <a:pPr marL="0" lvl="4" indent="0" rtl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uk-UA" noProof="0"/>
              <a:t>П’ятий рівень</a:t>
            </a:r>
            <a:endParaRPr lang="uk-UA" noProof="0" dirty="0"/>
          </a:p>
        </p:txBody>
      </p:sp>
      <p:sp>
        <p:nvSpPr>
          <p:cNvPr id="6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539496" y="6203952"/>
            <a:ext cx="3276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fld id="{6114C9EB-A11B-4BDD-8762-08B78C756D6D}" type="datetime1">
              <a:rPr lang="uk-UA" noProof="0" smtClean="0"/>
              <a:pPr rtl="0"/>
              <a:t>17.04.2026</a:t>
            </a:fld>
            <a:endParaRPr lang="uk-UA" noProof="0" dirty="0"/>
          </a:p>
        </p:txBody>
      </p:sp>
      <p:sp>
        <p:nvSpPr>
          <p:cNvPr id="7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4648200" y="62039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endParaRPr lang="uk-UA" noProof="0" dirty="0"/>
          </a:p>
        </p:txBody>
      </p:sp>
      <p:sp>
        <p:nvSpPr>
          <p:cNvPr id="8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8371926" y="6203952"/>
            <a:ext cx="3276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fld id="{9860EDB8-5305-433F-BE41-D7A86D811DB3}" type="slidenum">
              <a:rPr lang="uk-UA" noProof="0" smtClean="0"/>
              <a:pPr rtl="0"/>
              <a:t>‹№›</a:t>
            </a:fld>
            <a:endParaRPr lang="uk-UA" noProof="0" dirty="0"/>
          </a:p>
        </p:txBody>
      </p:sp>
    </p:spTree>
    <p:extLst>
      <p:ext uri="{BB962C8B-B14F-4D97-AF65-F5344CB8AC3E}">
        <p14:creationId xmlns:p14="http://schemas.microsoft.com/office/powerpoint/2010/main" val="21858365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кутник 8"/>
          <p:cNvSpPr/>
          <p:nvPr userDrawn="1"/>
        </p:nvSpPr>
        <p:spPr>
          <a:xfrm>
            <a:off x="254951" y="262784"/>
            <a:ext cx="11683049" cy="6332433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sz="1800" noProof="0" dirty="0"/>
          </a:p>
        </p:txBody>
      </p:sp>
      <p:sp>
        <p:nvSpPr>
          <p:cNvPr id="10" name="Прямокутник 9"/>
          <p:cNvSpPr/>
          <p:nvPr userDrawn="1"/>
        </p:nvSpPr>
        <p:spPr bwMode="blackWhite">
          <a:xfrm>
            <a:off x="254950" y="262784"/>
            <a:ext cx="11682101" cy="2072643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sz="1800" noProof="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1208" y="1536192"/>
            <a:ext cx="6876288" cy="640080"/>
          </a:xfrm>
        </p:spPr>
        <p:txBody>
          <a:bodyPr rtlCol="0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pPr rtl="0"/>
            <a:r>
              <a:rPr lang="uk-UA" noProof="0"/>
              <a:t>Зразок заголовка</a:t>
            </a:r>
            <a:endParaRPr lang="uk-UA" noProof="0" dirty="0"/>
          </a:p>
        </p:txBody>
      </p:sp>
      <p:sp>
        <p:nvSpPr>
          <p:cNvPr id="7" name="Місце для вмісту 6"/>
          <p:cNvSpPr>
            <a:spLocks noGrp="1"/>
          </p:cNvSpPr>
          <p:nvPr>
            <p:ph sz="quarter" idx="13"/>
          </p:nvPr>
        </p:nvSpPr>
        <p:spPr>
          <a:xfrm>
            <a:off x="539496" y="2560320"/>
            <a:ext cx="9445752" cy="3977640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240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  <a:lvl2pPr>
              <a:def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lvl="0" indent="0" rtl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uk-UA" noProof="0"/>
              <a:t>Редагувати стиль зразка тексту</a:t>
            </a:r>
          </a:p>
          <a:p>
            <a:pPr marL="0" lvl="1" indent="0" rtl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uk-UA" noProof="0"/>
              <a:t>Другий рівень</a:t>
            </a:r>
          </a:p>
          <a:p>
            <a:pPr marL="0" lvl="2" indent="0" rtl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uk-UA" noProof="0"/>
              <a:t>Третій рівень</a:t>
            </a:r>
          </a:p>
          <a:p>
            <a:pPr marL="0" lvl="3" indent="0" rtl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uk-UA" noProof="0"/>
              <a:t>Четвертий рівень</a:t>
            </a:r>
          </a:p>
          <a:p>
            <a:pPr marL="0" lvl="4" indent="0" rtl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uk-UA" noProof="0"/>
              <a:t>П’ятий рівень</a:t>
            </a:r>
            <a:endParaRPr lang="uk-UA" noProof="0" dirty="0"/>
          </a:p>
        </p:txBody>
      </p:sp>
    </p:spTree>
    <p:extLst>
      <p:ext uri="{BB962C8B-B14F-4D97-AF65-F5344CB8AC3E}">
        <p14:creationId xmlns:p14="http://schemas.microsoft.com/office/powerpoint/2010/main" val="13356555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кутник 6"/>
          <p:cNvSpPr/>
          <p:nvPr userDrawn="1"/>
        </p:nvSpPr>
        <p:spPr>
          <a:xfrm>
            <a:off x="256032" y="265176"/>
            <a:ext cx="11683049" cy="6332433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pPr algn="ctr" rtl="0"/>
            <a:endParaRPr lang="uk-UA" sz="1800" noProof="0" dirty="0"/>
          </a:p>
        </p:txBody>
      </p:sp>
      <p:sp>
        <p:nvSpPr>
          <p:cNvPr id="2" name="Місце для заголовка 1"/>
          <p:cNvSpPr>
            <a:spLocks noGrp="1"/>
          </p:cNvSpPr>
          <p:nvPr>
            <p:ph type="title"/>
          </p:nvPr>
        </p:nvSpPr>
        <p:spPr>
          <a:xfrm>
            <a:off x="521208" y="448056"/>
            <a:ext cx="6876288" cy="64008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pPr rtl="0"/>
            <a:r>
              <a:rPr lang="uk-UA" noProof="0" dirty="0"/>
              <a:t>Зразок заголовка</a:t>
            </a:r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539496" y="1435608"/>
            <a:ext cx="4416552" cy="39776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uk-UA" noProof="0" dirty="0"/>
              <a:t>Зразки заголовків</a:t>
            </a:r>
          </a:p>
          <a:p>
            <a:pPr lvl="1" rtl="0"/>
            <a:r>
              <a:rPr lang="uk-UA" noProof="0" dirty="0"/>
              <a:t>Другий рівень</a:t>
            </a:r>
          </a:p>
          <a:p>
            <a:pPr lvl="2" rtl="0"/>
            <a:r>
              <a:rPr lang="uk-UA" noProof="0" dirty="0"/>
              <a:t>Третій рівень</a:t>
            </a:r>
          </a:p>
          <a:p>
            <a:pPr lvl="3" rtl="0"/>
            <a:r>
              <a:rPr lang="uk-UA" noProof="0" dirty="0"/>
              <a:t>Четвертий рівень</a:t>
            </a:r>
          </a:p>
          <a:p>
            <a:pPr lvl="4" rtl="0"/>
            <a:r>
              <a:rPr lang="uk-UA" noProof="0" dirty="0"/>
              <a:t>П’ятий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539496" y="6203952"/>
            <a:ext cx="3276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fld id="{07CA051F-8D7D-48CC-BDEA-F6217F3FEF66}" type="datetime1">
              <a:rPr lang="uk-UA" noProof="0" smtClean="0"/>
              <a:pPr rtl="0"/>
              <a:t>17.04.2026</a:t>
            </a:fld>
            <a:endParaRPr lang="uk-UA" noProof="0" dirty="0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4648200" y="62039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endParaRPr lang="uk-UA" noProof="0" dirty="0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8375904" y="6203952"/>
            <a:ext cx="3276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fld id="{9860EDB8-5305-433F-BE41-D7A86D811DB3}" type="slidenum">
              <a:rPr lang="uk-UA" noProof="0" smtClean="0"/>
              <a:pPr rtl="0"/>
              <a:t>‹№›</a:t>
            </a:fld>
            <a:endParaRPr lang="uk-UA" noProof="0" dirty="0"/>
          </a:p>
        </p:txBody>
      </p:sp>
      <p:cxnSp>
        <p:nvCxnSpPr>
          <p:cNvPr id="8" name="Пряма сполучна лінія 7"/>
          <p:cNvCxnSpPr/>
          <p:nvPr userDrawn="1"/>
        </p:nvCxnSpPr>
        <p:spPr>
          <a:xfrm>
            <a:off x="604434" y="1196392"/>
            <a:ext cx="10983132" cy="0"/>
          </a:xfrm>
          <a:prstGeom prst="line">
            <a:avLst/>
          </a:prstGeom>
          <a:ln w="25400">
            <a:solidFill>
              <a:srgbClr val="D247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67549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</p:sldLayoutIdLs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2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50000"/>
        </a:lnSpc>
        <a:spcBef>
          <a:spcPts val="1000"/>
        </a:spcBef>
        <a:spcAft>
          <a:spcPts val="1200"/>
        </a:spcAft>
        <a:buFontTx/>
        <a:buNone/>
        <a:defRPr lang="en-US" sz="1200" kern="1200" dirty="0">
          <a:solidFill>
            <a:schemeClr val="tx1"/>
          </a:solidFill>
          <a:latin typeface="+mn-lt"/>
          <a:ea typeface="+mn-ea"/>
          <a:cs typeface="+mn-cs"/>
        </a:defRPr>
      </a:lvl1pPr>
      <a:lvl2pPr marL="228600" indent="-228600" algn="l" defTabSz="914400" rtl="0" eaLnBrk="1" latinLnBrk="0" hangingPunct="1">
        <a:lnSpc>
          <a:spcPct val="15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lang="en-US" sz="1200" kern="1200" dirty="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5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lang="en-US" sz="1200" kern="1200" dirty="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lnSpc>
          <a:spcPct val="15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lang="en-US" sz="1200" kern="1200" dirty="0" smtClean="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28600" algn="l" defTabSz="914400" rtl="0" eaLnBrk="1" latinLnBrk="0" hangingPunct="1">
        <a:lnSpc>
          <a:spcPct val="15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lang="en-US" sz="1200" kern="1200" dirty="0" smtClean="0">
          <a:solidFill>
            <a:schemeClr val="tx1"/>
          </a:solidFill>
          <a:latin typeface="+mn-lt"/>
          <a:ea typeface="+mn-ea"/>
          <a:cs typeface="+mn-cs"/>
        </a:defRPr>
      </a:lvl5pPr>
      <a:lvl6pPr marL="2057400" indent="-228600" algn="l" defTabSz="914400" rtl="0" eaLnBrk="1" latinLnBrk="0" hangingPunct="1">
        <a:lnSpc>
          <a:spcPct val="15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lang="en-US" sz="1200" kern="1200" dirty="0" smtClean="0">
          <a:solidFill>
            <a:schemeClr val="tx1"/>
          </a:solidFill>
          <a:latin typeface="+mn-lt"/>
          <a:ea typeface="+mn-ea"/>
          <a:cs typeface="+mn-cs"/>
        </a:defRPr>
      </a:lvl6pPr>
      <a:lvl7pPr marL="2514600" indent="-228600" algn="l" defTabSz="914400" rtl="0" eaLnBrk="1" latinLnBrk="0" hangingPunct="1">
        <a:lnSpc>
          <a:spcPct val="15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lang="en-US" sz="1200" kern="1200" dirty="0" smtClean="0">
          <a:solidFill>
            <a:schemeClr val="tx1"/>
          </a:solidFill>
          <a:latin typeface="+mn-lt"/>
          <a:ea typeface="+mn-ea"/>
          <a:cs typeface="+mn-cs"/>
        </a:defRPr>
      </a:lvl7pPr>
      <a:lvl8pPr marL="2971800" indent="-228600" algn="l" defTabSz="914400" rtl="0" eaLnBrk="1" latinLnBrk="0" hangingPunct="1">
        <a:lnSpc>
          <a:spcPct val="15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lang="en-US" sz="1200" kern="1200" dirty="0" smtClean="0">
          <a:solidFill>
            <a:schemeClr val="tx1"/>
          </a:solidFill>
          <a:latin typeface="+mn-lt"/>
          <a:ea typeface="+mn-ea"/>
          <a:cs typeface="+mn-cs"/>
        </a:defRPr>
      </a:lvl8pPr>
      <a:lvl9pPr marL="3429000" indent="-228600" algn="l" defTabSz="914400" rtl="0" eaLnBrk="1" latinLnBrk="0" hangingPunct="1">
        <a:lnSpc>
          <a:spcPct val="90000"/>
        </a:lnSpc>
        <a:spcBef>
          <a:spcPct val="30000"/>
        </a:spcBef>
        <a:buFont typeface="Arial" panose="020B0604020202020204" pitchFamily="34" charset="0"/>
        <a:buNone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кутник 4"/>
          <p:cNvSpPr/>
          <p:nvPr/>
        </p:nvSpPr>
        <p:spPr>
          <a:xfrm>
            <a:off x="290944" y="299258"/>
            <a:ext cx="11604567" cy="625948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6" name="Picture 2" descr="Пять достижений медицины в Средние века | Le Temps des Cathédrales | Яндекс  Дзен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7094" y="1820439"/>
            <a:ext cx="4642486" cy="3708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464652" y="336044"/>
            <a:ext cx="79947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600" b="1" dirty="0">
                <a:latin typeface="Century Gothic" panose="020B0502020202020204" pitchFamily="34" charset="0"/>
              </a:rPr>
              <a:t>Вінницький</a:t>
            </a:r>
            <a:r>
              <a:rPr lang="ru-RU" sz="1600" b="1" dirty="0">
                <a:latin typeface="Century Gothic" panose="020B0502020202020204" pitchFamily="34" charset="0"/>
              </a:rPr>
              <a:t> </a:t>
            </a:r>
            <a:r>
              <a:rPr lang="uk-UA" sz="1600" b="1" dirty="0">
                <a:latin typeface="Century Gothic" panose="020B0502020202020204" pitchFamily="34" charset="0"/>
              </a:rPr>
              <a:t>національний</a:t>
            </a:r>
            <a:r>
              <a:rPr lang="ru-RU" sz="1600" b="1" dirty="0">
                <a:latin typeface="Century Gothic" panose="020B0502020202020204" pitchFamily="34" charset="0"/>
              </a:rPr>
              <a:t> </a:t>
            </a:r>
            <a:r>
              <a:rPr lang="uk-UA" sz="1600" b="1" dirty="0">
                <a:latin typeface="Century Gothic" panose="020B0502020202020204" pitchFamily="34" charset="0"/>
              </a:rPr>
              <a:t>медичний</a:t>
            </a:r>
            <a:r>
              <a:rPr lang="ru-RU" sz="1600" b="1" dirty="0">
                <a:latin typeface="Century Gothic" panose="020B0502020202020204" pitchFamily="34" charset="0"/>
              </a:rPr>
              <a:t> </a:t>
            </a:r>
            <a:r>
              <a:rPr lang="uk-UA" sz="1600" b="1" dirty="0">
                <a:latin typeface="Century Gothic" panose="020B0502020202020204" pitchFamily="34" charset="0"/>
              </a:rPr>
              <a:t>університет</a:t>
            </a:r>
            <a:r>
              <a:rPr lang="ru-RU" sz="1600" b="1" dirty="0">
                <a:latin typeface="Century Gothic" panose="020B0502020202020204" pitchFamily="34" charset="0"/>
              </a:rPr>
              <a:t> </a:t>
            </a:r>
            <a:r>
              <a:rPr lang="uk-UA" sz="1600" b="1" dirty="0" err="1">
                <a:latin typeface="Century Gothic" panose="020B0502020202020204" pitchFamily="34" charset="0"/>
              </a:rPr>
              <a:t>ім</a:t>
            </a:r>
            <a:r>
              <a:rPr lang="ru-RU" sz="1600" b="1" dirty="0">
                <a:latin typeface="Century Gothic" panose="020B0502020202020204" pitchFamily="34" charset="0"/>
              </a:rPr>
              <a:t>. М.І. Пирогова</a:t>
            </a:r>
          </a:p>
          <a:p>
            <a:endParaRPr lang="ru-RU" sz="1600" b="1" dirty="0">
              <a:latin typeface="Century Gothic" panose="020B0502020202020204" pitchFamily="34" charset="0"/>
            </a:endParaRPr>
          </a:p>
          <a:p>
            <a:r>
              <a:rPr lang="uk-UA" sz="1600" b="1" dirty="0">
                <a:latin typeface="Century Gothic" panose="020B0502020202020204" pitchFamily="34" charset="0"/>
              </a:rPr>
              <a:t>Кафедра</a:t>
            </a:r>
            <a:r>
              <a:rPr lang="ru-RU" sz="1600" b="1" dirty="0">
                <a:latin typeface="Century Gothic" panose="020B0502020202020204" pitchFamily="34" charset="0"/>
              </a:rPr>
              <a:t> </a:t>
            </a:r>
            <a:r>
              <a:rPr lang="uk-UA" sz="1600" b="1" dirty="0">
                <a:latin typeface="Century Gothic" panose="020B0502020202020204" pitchFamily="34" charset="0"/>
              </a:rPr>
              <a:t>патологічної</a:t>
            </a:r>
            <a:r>
              <a:rPr lang="ru-RU" sz="1600" b="1" dirty="0">
                <a:latin typeface="Century Gothic" panose="020B0502020202020204" pitchFamily="34" charset="0"/>
              </a:rPr>
              <a:t> </a:t>
            </a:r>
            <a:r>
              <a:rPr lang="uk-UA" sz="1600" b="1" dirty="0">
                <a:latin typeface="Century Gothic" panose="020B0502020202020204" pitchFamily="34" charset="0"/>
              </a:rPr>
              <a:t>анатомії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73578" y="3001952"/>
            <a:ext cx="615141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>
                <a:latin typeface="Century Gothic" panose="020B0502020202020204" pitchFamily="34" charset="0"/>
              </a:rPr>
              <a:t>БІОПСІЙНО-СЕКЦІЙНИЙ КУРС</a:t>
            </a:r>
          </a:p>
          <a:p>
            <a:pPr algn="ctr"/>
            <a:endParaRPr lang="uk-UA" sz="2400" b="1" dirty="0">
              <a:latin typeface="Century Gothic" panose="020B0502020202020204" pitchFamily="34" charset="0"/>
            </a:endParaRPr>
          </a:p>
          <a:p>
            <a:pPr algn="ctr"/>
            <a:r>
              <a:rPr lang="uk-UA" sz="2400" b="1" dirty="0">
                <a:latin typeface="Century Gothic" panose="020B0502020202020204" pitchFamily="34" charset="0"/>
              </a:rPr>
              <a:t>Презентація вибіркової дисципліни</a:t>
            </a:r>
          </a:p>
          <a:p>
            <a:pPr algn="ctr"/>
            <a:r>
              <a:rPr lang="uk-UA" sz="2400" b="1" dirty="0">
                <a:latin typeface="Century Gothic" panose="020B0502020202020204" pitchFamily="34" charset="0"/>
              </a:rPr>
              <a:t>Спеціальність: І2 Медицина</a:t>
            </a:r>
          </a:p>
          <a:p>
            <a:pPr algn="ctr"/>
            <a:endParaRPr lang="uk-UA" sz="2400" b="1" dirty="0">
              <a:latin typeface="Century Gothic" panose="020B0502020202020204" pitchFamily="34" charset="0"/>
            </a:endParaRPr>
          </a:p>
        </p:txBody>
      </p:sp>
      <p:pic>
        <p:nvPicPr>
          <p:cNvPr id="10" name="Picture 4" descr="Вінницький національний медичний університет ім. М. І. Пирогова (ВНМУ) —  Освіта в Україні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943" y="107666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36372F5-8646-4C7F-8AB9-9BFC1E7F479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1812" y="4577240"/>
            <a:ext cx="2056002" cy="1981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18077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 7"/>
          <p:cNvSpPr>
            <a:spLocks noGrp="1"/>
          </p:cNvSpPr>
          <p:nvPr>
            <p:ph type="title"/>
          </p:nvPr>
        </p:nvSpPr>
        <p:spPr>
          <a:xfrm>
            <a:off x="620960" y="472994"/>
            <a:ext cx="10788068" cy="640080"/>
          </a:xfrm>
        </p:spPr>
        <p:txBody>
          <a:bodyPr rtlCol="0">
            <a:noAutofit/>
          </a:bodyPr>
          <a:lstStyle/>
          <a:p>
            <a:r>
              <a:rPr lang="uk-UA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 panose="020B0502040204020203" pitchFamily="34" charset="0"/>
                <a:cs typeface="Segoe UI Light" panose="020B0502040204020203" pitchFamily="34" charset="0"/>
              </a:rPr>
              <a:t>Актуальність курсу полягає у засвоєнні здобувачами освіти важливих професійних лікарських компетентностей:</a:t>
            </a:r>
          </a:p>
        </p:txBody>
      </p:sp>
      <p:sp>
        <p:nvSpPr>
          <p:cNvPr id="38" name="Заповнювач для вмісту 17"/>
          <p:cNvSpPr txBox="1">
            <a:spLocks/>
          </p:cNvSpPr>
          <p:nvPr/>
        </p:nvSpPr>
        <p:spPr>
          <a:xfrm>
            <a:off x="541610" y="1524708"/>
            <a:ext cx="4321704" cy="38715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ts val="1800"/>
              </a:lnSpc>
              <a:spcBef>
                <a:spcPts val="100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lang="en-US"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rtl="0">
              <a:spcAft>
                <a:spcPts val="600"/>
              </a:spcAft>
              <a:buNone/>
              <a:defRPr/>
            </a:pPr>
            <a:endParaRPr lang="uk-UA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" name="Прямокутник 1"/>
          <p:cNvSpPr/>
          <p:nvPr/>
        </p:nvSpPr>
        <p:spPr>
          <a:xfrm>
            <a:off x="541610" y="1524708"/>
            <a:ext cx="1093373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>
                <a:solidFill>
                  <a:srgbClr val="000000"/>
                </a:solidFill>
                <a:latin typeface="Century Gothic" panose="020B0502020202020204" pitchFamily="34" charset="0"/>
              </a:rPr>
              <a:t>- проведення </a:t>
            </a:r>
            <a:r>
              <a:rPr lang="uk-UA" dirty="0"/>
              <a:t>клініко-анатомічного аналізу секційного, біопсійного та операційного матеріалу;</a:t>
            </a:r>
          </a:p>
          <a:p>
            <a:r>
              <a:rPr lang="uk-UA" dirty="0"/>
              <a:t>- правильне формулювання клінічного та патологоанатомічного діагнозів; </a:t>
            </a:r>
          </a:p>
          <a:p>
            <a:r>
              <a:rPr lang="uk-UA" dirty="0"/>
              <a:t>- оформлення протоколу розтину, заповнення лікарського свідоцтва про смерть; </a:t>
            </a:r>
          </a:p>
          <a:p>
            <a:r>
              <a:rPr lang="uk-UA" dirty="0"/>
              <a:t>- порядок проведення клініко-патологоанатомічної конференції, лікувально-контрольної комісії;</a:t>
            </a:r>
          </a:p>
          <a:p>
            <a:r>
              <a:rPr lang="uk-UA" dirty="0"/>
              <a:t>- підвищення якості лікувально-діагностичної та профілактичної роботи і її удосконалення.</a:t>
            </a:r>
          </a:p>
          <a:p>
            <a:endParaRPr lang="ru-RU" dirty="0">
              <a:latin typeface="Century Gothic" panose="020B0502020202020204" pitchFamily="34" charset="0"/>
            </a:endParaRPr>
          </a:p>
        </p:txBody>
      </p:sp>
      <p:pic>
        <p:nvPicPr>
          <p:cNvPr id="1026" name="Picture 2" descr="Будни патологоанатома: вскрытие трупа мужчины. » Поржать.НЕТ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4976" y="3836848"/>
            <a:ext cx="4127220" cy="2767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Биопсия щитовидной железы: ТАБ узла щитовидной железы в СПб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0272" y="3833032"/>
            <a:ext cx="3730514" cy="2771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7616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24C6712-D65E-45B0-B176-4F7B51D215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Передреквізити</a:t>
            </a:r>
            <a:r>
              <a:rPr lang="uk-UA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для засвоєння курсу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7C43DC0-49E6-4988-9B57-940286EE01A5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39495" y="1435608"/>
            <a:ext cx="10575917" cy="3977640"/>
          </a:xfrm>
        </p:spPr>
        <p:txBody>
          <a:bodyPr>
            <a:normAutofit lnSpcReduction="10000"/>
          </a:bodyPr>
          <a:lstStyle/>
          <a:p>
            <a:pPr>
              <a:lnSpc>
                <a:spcPct val="100000"/>
              </a:lnSpc>
            </a:pPr>
            <a:r>
              <a:rPr lang="uk-UA" sz="1800" dirty="0"/>
              <a:t>        </a:t>
            </a:r>
            <a:r>
              <a:rPr lang="uk-UA" sz="1800" b="1" dirty="0"/>
              <a:t>Засвоєння </a:t>
            </a:r>
            <a:r>
              <a:rPr lang="uk-UA" sz="1800" b="1" dirty="0" err="1"/>
              <a:t>біопсійно</a:t>
            </a:r>
            <a:r>
              <a:rPr lang="uk-UA" sz="1800" b="1" dirty="0"/>
              <a:t>-секційного курсу базується на </a:t>
            </a:r>
            <a:r>
              <a:rPr lang="uk-UA" sz="1800" dirty="0"/>
              <a:t>знаннях</a:t>
            </a:r>
            <a:r>
              <a:rPr lang="uk-UA" sz="1800" b="1" dirty="0"/>
              <a:t> </a:t>
            </a:r>
            <a:r>
              <a:rPr lang="uk-UA" sz="1800" dirty="0"/>
              <a:t>основних природничо-наукових дисциплін, які здобувачі освіти вивчали протягом 4 років навчання: нормальна анатомія, гістологія, нормальна фізіологія, біохімія, мікробіологія, патологічна анатомія, патологічна фізіологія, внутрішня медицина, хірургія, педіатрія, онкологія, інфекційні хвороби, акушерство і гінекологія тощо. </a:t>
            </a:r>
          </a:p>
          <a:p>
            <a:pPr>
              <a:lnSpc>
                <a:spcPct val="110000"/>
              </a:lnSpc>
            </a:pPr>
            <a:r>
              <a:rPr lang="uk-UA" sz="1800" dirty="0"/>
              <a:t>      </a:t>
            </a:r>
            <a:r>
              <a:rPr lang="uk-UA" sz="1800" b="1" u="sng" dirty="0"/>
              <a:t>Опанування курсу закладає у здобувачів освіти:</a:t>
            </a:r>
          </a:p>
          <a:p>
            <a:pPr>
              <a:lnSpc>
                <a:spcPct val="110000"/>
              </a:lnSpc>
            </a:pPr>
            <a:r>
              <a:rPr lang="uk-UA" sz="1800" dirty="0"/>
              <a:t>- основи клінічного мислення та поглибленого вивчення клінічних дисциплін, що передбачає інтеграцію викладання з цими дисциплінами та застосування знань з </a:t>
            </a:r>
            <a:r>
              <a:rPr lang="uk-UA" sz="1800" dirty="0" err="1"/>
              <a:t>біопсійно</a:t>
            </a:r>
            <a:r>
              <a:rPr lang="uk-UA" sz="1800" dirty="0"/>
              <a:t>-секційного курсу для подальшого навчання та у професійній діяльності </a:t>
            </a:r>
          </a:p>
          <a:p>
            <a:r>
              <a:rPr lang="uk-UA" sz="1800" dirty="0"/>
              <a:t>- знання нормативної медичної документації</a:t>
            </a:r>
          </a:p>
          <a:p>
            <a:endParaRPr lang="uk-UA" dirty="0"/>
          </a:p>
        </p:txBody>
      </p:sp>
      <p:pic>
        <p:nvPicPr>
          <p:cNvPr id="4" name="Picture 6" descr="Goblet Cells">
            <a:extLst>
              <a:ext uri="{FF2B5EF4-FFF2-40B4-BE49-F238E27FC236}">
                <a16:creationId xmlns:a16="http://schemas.microsoft.com/office/drawing/2014/main" id="{D7D33F17-D904-47E3-830C-E0A7672A71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0508" y="4365497"/>
            <a:ext cx="3798185" cy="2095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70175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EEFF0AE-10E4-4DCA-B5F9-DDBD557910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 що цей курс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9E227B32-2EF2-4434-B4D5-96C3DC11BF82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39495" y="1435608"/>
            <a:ext cx="11381261" cy="5099416"/>
          </a:xfrm>
        </p:spPr>
        <p:txBody>
          <a:bodyPr>
            <a:normAutofit fontScale="25000" lnSpcReduction="20000"/>
          </a:bodyPr>
          <a:lstStyle/>
          <a:p>
            <a:r>
              <a:rPr lang="uk-UA" sz="8000" b="1" dirty="0"/>
              <a:t>В </a:t>
            </a:r>
            <a:r>
              <a:rPr lang="uk-UA" sz="8000" b="1" dirty="0" err="1"/>
              <a:t>біопсійно</a:t>
            </a:r>
            <a:r>
              <a:rPr lang="uk-UA" sz="8000" b="1" dirty="0"/>
              <a:t>-секційному курсі розглядаються: </a:t>
            </a:r>
          </a:p>
          <a:p>
            <a:pPr lvl="1"/>
            <a:r>
              <a:rPr lang="uk-UA" sz="5600" dirty="0"/>
              <a:t>основи знання про організацію патологоанатомічної служби в Україні </a:t>
            </a:r>
          </a:p>
          <a:p>
            <a:pPr lvl="1"/>
            <a:r>
              <a:rPr lang="uk-UA" sz="5600" dirty="0"/>
              <a:t>сучасні методи морфологічного дослідження</a:t>
            </a:r>
          </a:p>
          <a:p>
            <a:pPr lvl="1"/>
            <a:r>
              <a:rPr lang="uk-UA" sz="5600" dirty="0"/>
              <a:t>значення клініко-анатомічного аналізу як методу знань обставин виникнення захворювань, особливостей їх перебігу, причин та механізмів смерті, їх розвитку (морфогенез), структурних основ одужання, ускладнень та наслідків хвороб</a:t>
            </a:r>
          </a:p>
          <a:p>
            <a:pPr lvl="1"/>
            <a:r>
              <a:rPr lang="uk-UA" sz="5600" dirty="0"/>
              <a:t>структура клінічного та патологоанатомічного діагнозів (основне захворювання, ускладнення його, супутні захворювання, причина смерті), комбіноване основне захворювання: конкуруюче, поєднане та фонове із застосуванням Міжнародної класифікації хвороб</a:t>
            </a:r>
          </a:p>
          <a:p>
            <a:pPr lvl="1"/>
            <a:r>
              <a:rPr lang="uk-UA" sz="5600" dirty="0"/>
              <a:t>варіанти патоморфозу захворювань, що виникають у зв’язку з умовами життя людини, що змінюються, та внаслідок різноманітних лікувальних заходів (патологія терапії)</a:t>
            </a:r>
          </a:p>
          <a:p>
            <a:pPr lvl="1"/>
            <a:r>
              <a:rPr lang="uk-UA" sz="5600" dirty="0"/>
              <a:t>причини патоморфозу захворювань; етіологія, клінічні та патоморфологічні прояви ятрогенної патології</a:t>
            </a:r>
          </a:p>
          <a:p>
            <a:endParaRPr lang="uk-UA" dirty="0"/>
          </a:p>
        </p:txBody>
      </p:sp>
      <p:pic>
        <p:nvPicPr>
          <p:cNvPr id="4" name="Picture 4" descr="File:Peripheral schwannoma Antoni type A (1).JPG - Wikimedia Commons">
            <a:extLst>
              <a:ext uri="{FF2B5EF4-FFF2-40B4-BE49-F238E27FC236}">
                <a16:creationId xmlns:a16="http://schemas.microsoft.com/office/drawing/2014/main" id="{5D535F02-5403-42B1-9D4A-4346E16576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7398326" y="448056"/>
            <a:ext cx="3662254" cy="2700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73189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D13F09E-8330-4ABD-AB7F-5EC92557E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Для чого вам </a:t>
            </a:r>
            <a:r>
              <a:rPr lang="uk-UA" b="1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біопсійно</a:t>
            </a:r>
            <a:r>
              <a:rPr lang="uk-UA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-секційний курс?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F1260431-8F41-4EAD-AAF0-0C8C25EC4561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39495" y="1435608"/>
            <a:ext cx="10643029" cy="4730300"/>
          </a:xfrm>
        </p:spPr>
        <p:txBody>
          <a:bodyPr>
            <a:normAutofit/>
          </a:bodyPr>
          <a:lstStyle/>
          <a:p>
            <a:r>
              <a:rPr lang="uk-UA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Будете знати: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uk-UA" b="1" dirty="0"/>
              <a:t>а) сучасні концепції патогенезу захворювань, які обумовлюють 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uk-UA" b="1" dirty="0"/>
              <a:t>морфологічні прояви тих чи інших захворювань;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uk-UA" b="1" dirty="0"/>
              <a:t>б) морфологічне підґрунтя хвороб на різних етапах їх розвитку,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uk-UA" b="1" dirty="0"/>
              <a:t> ускладнення та клініко-морфологічні форми нозологічних одиниць;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uk-UA" b="1" dirty="0"/>
              <a:t>в) сучасні гістологічні методики прижиттєвої діагностики захворювань</a:t>
            </a:r>
          </a:p>
          <a:p>
            <a:endParaRPr lang="uk-UA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uk-UA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Будете вміти: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uk-UA" b="1" dirty="0"/>
              <a:t>а) аналізувати морфологічне підґрунтя хвороб людини для поглибленого засвоєння фундаментальних основ медицини та клінічної картини захворювань із подальшим використанням одержаних знань у практичній роботі лікаря;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uk-UA" b="1" dirty="0"/>
              <a:t>б) зіставляти морфологічні і клінічні прояви хвороб на всіх етапах їх розвитку;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uk-UA" b="1" dirty="0"/>
              <a:t>в) проводити диференційну діагностику результатів </a:t>
            </a:r>
            <a:r>
              <a:rPr lang="uk-UA" b="1" dirty="0" err="1"/>
              <a:t>імунофенотипування</a:t>
            </a:r>
            <a:r>
              <a:rPr lang="uk-UA" b="1" dirty="0"/>
              <a:t> злоякісних новоутворень із подальшим використанням одержаних знань у практичній роботі лікаря.</a:t>
            </a:r>
          </a:p>
        </p:txBody>
      </p:sp>
      <p:pic>
        <p:nvPicPr>
          <p:cNvPr id="4" name="Picture 7" descr="Images taken at 20x resolution for breast tissue TMA cores stained with...  | Download Scientific Diagram">
            <a:extLst>
              <a:ext uri="{FF2B5EF4-FFF2-40B4-BE49-F238E27FC236}">
                <a16:creationId xmlns:a16="http://schemas.microsoft.com/office/drawing/2014/main" id="{52ADBC85-0BFF-4051-9264-4F4DD3D503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821502"/>
            <a:ext cx="5826040" cy="2166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00832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A218835-66FF-4FDE-83E5-A3E2C21472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ЦЕЙ КУРС ДОПОМОЖЕ У ФОРМУВАННІ НАСТУПНИХ КОМПЕТЕНТНОСТЕЙ МАГІСТРА </a:t>
            </a:r>
            <a:endParaRPr lang="uk-UA" sz="20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D06E07F4-C8FD-43F3-B0DB-D5FCBBD85F85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39495" y="1435608"/>
            <a:ext cx="11121201" cy="4974336"/>
          </a:xfrm>
        </p:spPr>
        <p:txBody>
          <a:bodyPr>
            <a:normAutofit/>
          </a:bodyPr>
          <a:lstStyle/>
          <a:p>
            <a:r>
              <a:rPr lang="uk-UA" dirty="0"/>
              <a:t>• </a:t>
            </a:r>
            <a:r>
              <a:rPr lang="uk-UA" b="1" dirty="0"/>
              <a:t>Здатність до абстрактного мислення, аналізу та синтезу. </a:t>
            </a:r>
          </a:p>
          <a:p>
            <a:r>
              <a:rPr lang="uk-UA" b="1" dirty="0"/>
              <a:t>• Здатність застосовувати знання у практичних ситуаціях.</a:t>
            </a:r>
          </a:p>
          <a:p>
            <a:r>
              <a:rPr lang="uk-UA" b="1" dirty="0"/>
              <a:t> • Здатність проведення досліджень на відповідному рівні. </a:t>
            </a:r>
          </a:p>
          <a:p>
            <a:r>
              <a:rPr lang="uk-UA" b="1" dirty="0"/>
              <a:t>• Здатність вчитися і оволодівати сучасними знаннями. </a:t>
            </a:r>
          </a:p>
          <a:p>
            <a:r>
              <a:rPr lang="uk-UA" b="1" dirty="0"/>
              <a:t>• Здатність аналізувати вплив різних детермінант на здоров'я населення та обґрунтовувати відповідні заходи з їх попередження</a:t>
            </a:r>
          </a:p>
          <a:p>
            <a:r>
              <a:rPr lang="uk-UA" b="1" dirty="0"/>
              <a:t>• Здатність до визначення необхідного переліку лабораторних та інструментальних досліджень та оцінки їх результатів.</a:t>
            </a:r>
          </a:p>
          <a:p>
            <a:r>
              <a:rPr lang="uk-UA" b="1" dirty="0"/>
              <a:t>• Здатність до встановлення попереднього та клінічного діагнозу захворювання.</a:t>
            </a:r>
          </a:p>
          <a:p>
            <a:r>
              <a:rPr lang="uk-UA" b="1" dirty="0"/>
              <a:t>• Здатність до ведення медичної документації.</a:t>
            </a:r>
          </a:p>
          <a:p>
            <a:endParaRPr lang="uk-UA" dirty="0"/>
          </a:p>
        </p:txBody>
      </p:sp>
      <p:pic>
        <p:nvPicPr>
          <p:cNvPr id="4" name="Picture 2" descr="ᐈ Микроскопия фото, фотографии микроскопия | скачать на Depositphotos®">
            <a:extLst>
              <a:ext uri="{FF2B5EF4-FFF2-40B4-BE49-F238E27FC236}">
                <a16:creationId xmlns:a16="http://schemas.microsoft.com/office/drawing/2014/main" id="{FDEE9B4A-DB13-49CB-A6B6-96250F96EA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0233" y="1256901"/>
            <a:ext cx="3967459" cy="2459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Kidney Biopsy of the Month: What is Normal? - Renal Fellow Network">
            <a:extLst>
              <a:ext uri="{FF2B5EF4-FFF2-40B4-BE49-F238E27FC236}">
                <a16:creationId xmlns:a16="http://schemas.microsoft.com/office/drawing/2014/main" id="{5371794B-589C-4D63-8455-DE45D79E34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5807" y="4563612"/>
            <a:ext cx="2601885" cy="2025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79296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5D6EC4-9050-4FF3-A4A5-B7D2D487C0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7" y="448056"/>
            <a:ext cx="10451593" cy="640080"/>
          </a:xfrm>
        </p:spPr>
        <p:txBody>
          <a:bodyPr>
            <a:normAutofit/>
          </a:bodyPr>
          <a:lstStyle/>
          <a:p>
            <a:r>
              <a:rPr lang="uk-UA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 ЧОГО СКЛАДАЄТЬСЯ БІОПСІЙНО-СЕКЦІЙНИЙ КУРС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8BA637B9-6660-4134-9D64-2278C7844D7D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39495" y="1435608"/>
            <a:ext cx="10777253" cy="3977640"/>
          </a:xfrm>
        </p:spPr>
        <p:txBody>
          <a:bodyPr>
            <a:normAutofit lnSpcReduction="10000"/>
          </a:bodyPr>
          <a:lstStyle/>
          <a:p>
            <a:r>
              <a:rPr lang="uk-UA" b="1" dirty="0"/>
              <a:t>ВК 5.8  «</a:t>
            </a:r>
            <a:r>
              <a:rPr lang="uk-UA" b="1" dirty="0" err="1"/>
              <a:t>Біопсійно</a:t>
            </a:r>
            <a:r>
              <a:rPr lang="uk-UA" b="1" dirty="0"/>
              <a:t>-секційний курс» у галузі знань І «Охорона здоров’я і соціальне забезпечення» другого (магістерського) рівня вищої освіти за спеціальністю І2 «Медицина»  викладається на п’ятому році навчання, обсяг курсу складає 3,0 кредити ЄКТС (90 годин), з них: </a:t>
            </a:r>
          </a:p>
          <a:p>
            <a:r>
              <a:rPr lang="uk-UA" b="1" dirty="0"/>
              <a:t>• </a:t>
            </a:r>
            <a:r>
              <a:rPr lang="uk-UA" sz="1600" b="1" dirty="0"/>
              <a:t>лекції – 14 годин </a:t>
            </a:r>
          </a:p>
          <a:p>
            <a:r>
              <a:rPr lang="uk-UA" sz="1600" b="1" dirty="0"/>
              <a:t>• практичні заняття – 16 годин </a:t>
            </a:r>
          </a:p>
          <a:p>
            <a:r>
              <a:rPr lang="uk-UA" sz="1600" b="1" dirty="0"/>
              <a:t>• самостійна робота – 60 годин</a:t>
            </a:r>
          </a:p>
          <a:p>
            <a:r>
              <a:rPr lang="uk-UA" sz="1600" b="1" dirty="0"/>
              <a:t>Форма підсумкового контролю – залік. 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uk-UA" b="1" dirty="0"/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uk-UA" b="1" dirty="0"/>
              <a:t>Більш детальну інформацію про курс містять: </a:t>
            </a:r>
            <a:r>
              <a:rPr lang="uk-UA" b="1" dirty="0" err="1"/>
              <a:t>силабус</a:t>
            </a:r>
            <a:r>
              <a:rPr lang="uk-UA" b="1" dirty="0"/>
              <a:t>, робоча програма 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uk-UA" b="1" dirty="0"/>
              <a:t>(розміщені на веб-сторінці кафедри патологічної анатомії)</a:t>
            </a:r>
          </a:p>
        </p:txBody>
      </p:sp>
      <p:pic>
        <p:nvPicPr>
          <p:cNvPr id="5" name="Picture 2" descr="A Guide to Good Digestion Part 4: The Small Intestine - Spectrum  Chiropractic Natural Family Healthcare">
            <a:extLst>
              <a:ext uri="{FF2B5EF4-FFF2-40B4-BE49-F238E27FC236}">
                <a16:creationId xmlns:a16="http://schemas.microsoft.com/office/drawing/2014/main" id="{09AF61FA-A8A9-497E-8BFD-E9E4D00F6F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788" y="2489211"/>
            <a:ext cx="4095012" cy="3141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22626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2E52307-9C21-4D38-AFB0-D7B2420A57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7" y="448056"/>
            <a:ext cx="11013655" cy="640080"/>
          </a:xfrm>
        </p:spPr>
        <p:txBody>
          <a:bodyPr>
            <a:normAutofit/>
          </a:bodyPr>
          <a:lstStyle/>
          <a:p>
            <a:r>
              <a:rPr lang="uk-UA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РОЗРОБНИКИ  ВК  «БІОПСІЙНО-СЕКЦІЙНИЙ КУРС»</a:t>
            </a:r>
          </a:p>
        </p:txBody>
      </p:sp>
      <p:pic>
        <p:nvPicPr>
          <p:cNvPr id="1026" name="Picture 2" descr="image">
            <a:extLst>
              <a:ext uri="{FF2B5EF4-FFF2-40B4-BE49-F238E27FC236}">
                <a16:creationId xmlns:a16="http://schemas.microsoft.com/office/drawing/2014/main" id="{C8E2FD1C-A810-4D08-8881-ACC69B77D65A}"/>
              </a:ext>
            </a:extLst>
          </p:cNvPr>
          <p:cNvPicPr>
            <a:picLocks noGrp="1" noChangeAspect="1" noChangeArrowheads="1"/>
          </p:cNvPicPr>
          <p:nvPr>
            <p:ph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9487" y="1551963"/>
            <a:ext cx="3437346" cy="3374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">
            <a:extLst>
              <a:ext uri="{FF2B5EF4-FFF2-40B4-BE49-F238E27FC236}">
                <a16:creationId xmlns:a16="http://schemas.microsoft.com/office/drawing/2014/main" id="{BFB18152-A1EF-4E89-84B9-76DD9F55BF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5739" y="1825362"/>
            <a:ext cx="4286774" cy="3071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FF0ECA94-B748-4151-8A75-2E71E2D75AC0}"/>
              </a:ext>
            </a:extLst>
          </p:cNvPr>
          <p:cNvSpPr/>
          <p:nvPr/>
        </p:nvSpPr>
        <p:spPr>
          <a:xfrm>
            <a:off x="521207" y="4997741"/>
            <a:ext cx="445346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b="1" dirty="0">
                <a:solidFill>
                  <a:srgbClr val="0070C0"/>
                </a:solidFill>
                <a:latin typeface="eUkraine"/>
              </a:rPr>
              <a:t>Артур Миколайович Березовський</a:t>
            </a:r>
          </a:p>
          <a:p>
            <a:r>
              <a:rPr lang="uk-UA" dirty="0">
                <a:solidFill>
                  <a:srgbClr val="0070C0"/>
                </a:solidFill>
                <a:latin typeface="eUkraine"/>
              </a:rPr>
              <a:t>           Завідувач кафедри, доцент, </a:t>
            </a:r>
          </a:p>
          <a:p>
            <a:r>
              <a:rPr lang="uk-UA" dirty="0">
                <a:solidFill>
                  <a:srgbClr val="0070C0"/>
                </a:solidFill>
                <a:latin typeface="eUkraine"/>
              </a:rPr>
              <a:t>           канд. мед. наук</a:t>
            </a:r>
          </a:p>
        </p:txBody>
      </p:sp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57A95D3C-F1DE-43EE-9C0F-1EE7F7A29F20}"/>
              </a:ext>
            </a:extLst>
          </p:cNvPr>
          <p:cNvSpPr/>
          <p:nvPr/>
        </p:nvSpPr>
        <p:spPr>
          <a:xfrm>
            <a:off x="6096000" y="5032638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uk-UA" b="1" dirty="0">
                <a:solidFill>
                  <a:srgbClr val="0070C0"/>
                </a:solidFill>
                <a:latin typeface="eUkraine"/>
              </a:rPr>
              <a:t>Олег Володимирович Федорченко</a:t>
            </a:r>
          </a:p>
          <a:p>
            <a:r>
              <a:rPr lang="uk-UA" dirty="0">
                <a:solidFill>
                  <a:srgbClr val="0070C0"/>
                </a:solidFill>
                <a:latin typeface="eUkraine"/>
              </a:rPr>
              <a:t>                           доцент,  канд. мед. наук</a:t>
            </a:r>
            <a:endParaRPr lang="uk-UA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8397"/>
      </p:ext>
    </p:extLst>
  </p:cSld>
  <p:clrMapOvr>
    <a:masterClrMapping/>
  </p:clrMapOvr>
</p:sld>
</file>

<file path=ppt/theme/theme1.xml><?xml version="1.0" encoding="utf-8"?>
<a:theme xmlns:a="http://schemas.openxmlformats.org/drawingml/2006/main" name="WelcomeDoc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Segoe UI">
      <a:majorFont>
        <a:latin typeface="Segoe UI Light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36715162_TF10001108.potx" id="{21DC93A5-EE26-4E24-852B-A06E088E4749}" vid="{48810C3A-B3F2-4709-952B-86AE71353C08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a8a52e8c320b9a064ae3583ae3861c92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88020cb39231a0945110f9cd888b521a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50072C5-DDE0-4258-BA7A-4D4B80DFA632}">
  <ds:schemaRefs>
    <ds:schemaRef ds:uri="16c05727-aa75-4e4a-9b5f-8a80a1165891"/>
    <ds:schemaRef ds:uri="http://purl.org/dc/dcmitype/"/>
    <ds:schemaRef ds:uri="71af3243-3dd4-4a8d-8c0d-dd76da1f02a5"/>
    <ds:schemaRef ds:uri="http://www.w3.org/XML/1998/namespace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schemas.microsoft.com/office/2006/metadata/properties"/>
    <ds:schemaRef ds:uri="http://purl.org/dc/terms/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FD7FC771-7DFE-49DA-B577-71181BFBCB2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EE8C63A-4744-4DE4-BB49-0FF0B5375C6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Вас вітає PowerPoint 2016</Template>
  <TotalTime>0</TotalTime>
  <Words>641</Words>
  <Application>Microsoft Office PowerPoint</Application>
  <PresentationFormat>Широкий екран</PresentationFormat>
  <Paragraphs>64</Paragraphs>
  <Slides>8</Slides>
  <Notes>2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8</vt:i4>
      </vt:variant>
    </vt:vector>
  </HeadingPairs>
  <TitlesOfParts>
    <vt:vector size="15" baseType="lpstr">
      <vt:lpstr>Arial</vt:lpstr>
      <vt:lpstr>Calibri</vt:lpstr>
      <vt:lpstr>Century Gothic</vt:lpstr>
      <vt:lpstr>eUkraine</vt:lpstr>
      <vt:lpstr>Segoe UI</vt:lpstr>
      <vt:lpstr>Segoe UI Light</vt:lpstr>
      <vt:lpstr>WelcomeDoc</vt:lpstr>
      <vt:lpstr>Презентація PowerPoint</vt:lpstr>
      <vt:lpstr>Актуальність курсу полягає у засвоєнні здобувачами освіти важливих професійних лікарських компетентностей:</vt:lpstr>
      <vt:lpstr>Передреквізити для засвоєння курсу</vt:lpstr>
      <vt:lpstr>Про що цей курс</vt:lpstr>
      <vt:lpstr>Для чого вам біопсійно-секційний курс?</vt:lpstr>
      <vt:lpstr>ЦЕЙ КУРС ДОПОМОЖЕ У ФОРМУВАННІ НАСТУПНИХ КОМПЕТЕНТНОСТЕЙ МАГІСТРА </vt:lpstr>
      <vt:lpstr>З ЧОГО СКЛАДАЄТЬСЯ БІОПСІЙНО-СЕКЦІЙНИЙ КУРС</vt:lpstr>
      <vt:lpstr>РОЗРОБНИКИ  ВК  «БІОПСІЙНО-СЕКЦІЙНИЙ КУРС»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2020-12-17T10:14:47Z</dcterms:created>
  <dcterms:modified xsi:type="dcterms:W3CDTF">2026-04-17T07:10:01Z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