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22"/>
  </p:notesMasterIdLst>
  <p:handoutMasterIdLst>
    <p:handoutMasterId r:id="rId23"/>
  </p:handoutMasterIdLst>
  <p:sldIdLst>
    <p:sldId id="264" r:id="rId5"/>
    <p:sldId id="335" r:id="rId6"/>
    <p:sldId id="353" r:id="rId7"/>
    <p:sldId id="354" r:id="rId8"/>
    <p:sldId id="307" r:id="rId9"/>
    <p:sldId id="347" r:id="rId10"/>
    <p:sldId id="346" r:id="rId11"/>
    <p:sldId id="332" r:id="rId12"/>
    <p:sldId id="350" r:id="rId13"/>
    <p:sldId id="334" r:id="rId14"/>
    <p:sldId id="348" r:id="rId15"/>
    <p:sldId id="355" r:id="rId16"/>
    <p:sldId id="356" r:id="rId17"/>
    <p:sldId id="345" r:id="rId18"/>
    <p:sldId id="351" r:id="rId19"/>
    <p:sldId id="352" r:id="rId20"/>
    <p:sldId id="357" r:id="rId21"/>
  </p:sldIdLst>
  <p:sldSz cx="12188825" cy="6858000"/>
  <p:notesSz cx="6858000" cy="9144000"/>
  <p:defaultTextStyle>
    <a:defPPr rtl="0">
      <a:defRPr lang="uk-UA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6E0"/>
    <a:srgbClr val="008000"/>
    <a:srgbClr val="59CC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Без стилю та сітки таблиці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691" autoAdjust="0"/>
    <p:restoredTop sz="94660"/>
  </p:normalViewPr>
  <p:slideViewPr>
    <p:cSldViewPr showGuides="1">
      <p:cViewPr varScale="1">
        <p:scale>
          <a:sx n="84" d="100"/>
          <a:sy n="84" d="100"/>
        </p:scale>
        <p:origin x="216" y="115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8" d="100"/>
          <a:sy n="98" d="100"/>
        </p:scale>
        <p:origin x="351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uk-UA" b="1"/>
              <a:t>Каскад послуг для</a:t>
            </a:r>
            <a:r>
              <a:rPr lang="uk-UA" b="1" baseline="0"/>
              <a:t> ЛЖВ у світі за даними </a:t>
            </a:r>
            <a:r>
              <a:rPr lang="en-US" b="1" baseline="0"/>
              <a:t>UNAIDS</a:t>
            </a:r>
            <a:r>
              <a:rPr lang="uk-UA" b="1" baseline="0"/>
              <a:t> станом на</a:t>
            </a:r>
            <a:r>
              <a:rPr lang="en-US" b="1" baseline="0"/>
              <a:t> 01</a:t>
            </a:r>
            <a:r>
              <a:rPr lang="uk-UA" b="1" baseline="0"/>
              <a:t>.</a:t>
            </a:r>
            <a:r>
              <a:rPr lang="en-US" b="1" baseline="0"/>
              <a:t>01</a:t>
            </a:r>
            <a:r>
              <a:rPr lang="uk-UA" b="1" baseline="0"/>
              <a:t>.</a:t>
            </a:r>
            <a:r>
              <a:rPr lang="en-US" b="1" baseline="0"/>
              <a:t>2019</a:t>
            </a:r>
            <a:endParaRPr lang="uk-UA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UA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'ІНШІ діаграми (2)'!$Y$78</c:f>
              <c:strCache>
                <c:ptCount val="1"/>
                <c:pt idx="0">
                  <c:v>Отримують послуги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'ІНШІ діаграми (2)'!$Z$77:$AC$77</c:f>
              <c:strCache>
                <c:ptCount val="4"/>
                <c:pt idx="0">
                  <c:v>Оціночна кількість</c:v>
                </c:pt>
                <c:pt idx="1">
                  <c:v>Перебувають під наглядом (знають про ВІЛ-статус)</c:v>
                </c:pt>
                <c:pt idx="2">
                  <c:v>Отримують АРТ</c:v>
                </c:pt>
                <c:pt idx="3">
                  <c:v>ВН &lt; 40 коп/мл</c:v>
                </c:pt>
              </c:strCache>
            </c:strRef>
          </c:cat>
          <c:val>
            <c:numRef>
              <c:f>'ІНШІ діаграми (2)'!$Z$78:$AC$78</c:f>
              <c:numCache>
                <c:formatCode>General</c:formatCode>
                <c:ptCount val="4"/>
                <c:pt idx="0">
                  <c:v>37900000</c:v>
                </c:pt>
                <c:pt idx="1">
                  <c:v>29941000</c:v>
                </c:pt>
                <c:pt idx="2">
                  <c:v>23353980</c:v>
                </c:pt>
                <c:pt idx="3">
                  <c:v>20084423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A9-44CB-99F3-CFA07B6AD2E2}"/>
            </c:ext>
          </c:extLst>
        </c:ser>
        <c:ser>
          <c:idx val="1"/>
          <c:order val="1"/>
          <c:tx>
            <c:strRef>
              <c:f>'ІНШІ діаграми (2)'!$Y$79</c:f>
              <c:strCache>
                <c:ptCount val="1"/>
                <c:pt idx="0">
                  <c:v>Потребують послуг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'ІНШІ діаграми (2)'!$Z$77:$AC$77</c:f>
              <c:strCache>
                <c:ptCount val="4"/>
                <c:pt idx="0">
                  <c:v>Оціночна кількість</c:v>
                </c:pt>
                <c:pt idx="1">
                  <c:v>Перебувають під наглядом (знають про ВІЛ-статус)</c:v>
                </c:pt>
                <c:pt idx="2">
                  <c:v>Отримують АРТ</c:v>
                </c:pt>
                <c:pt idx="3">
                  <c:v>ВН &lt; 40 коп/мл</c:v>
                </c:pt>
              </c:strCache>
            </c:strRef>
          </c:cat>
          <c:val>
            <c:numRef>
              <c:f>'ІНШІ діаграми (2)'!$Z$79:$AC$79</c:f>
              <c:numCache>
                <c:formatCode>General</c:formatCode>
                <c:ptCount val="4"/>
                <c:pt idx="1">
                  <c:v>4169000</c:v>
                </c:pt>
                <c:pt idx="2">
                  <c:v>3293510</c:v>
                </c:pt>
                <c:pt idx="3">
                  <c:v>1401239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A9-44CB-99F3-CFA07B6AD2E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253490095"/>
        <c:axId val="1253490927"/>
      </c:barChart>
      <c:catAx>
        <c:axId val="1253490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UA"/>
          </a:p>
        </c:txPr>
        <c:crossAx val="1253490927"/>
        <c:crosses val="autoZero"/>
        <c:auto val="1"/>
        <c:lblAlgn val="ctr"/>
        <c:lblOffset val="100"/>
        <c:noMultiLvlLbl val="0"/>
      </c:catAx>
      <c:valAx>
        <c:axId val="125349092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UA"/>
          </a:p>
        </c:txPr>
        <c:crossAx val="1253490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UA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0.28967</cdr:x>
      <cdr:y>0.44248</cdr:y>
    </cdr:from>
    <cdr:to>
      <cdr:x>0.41321</cdr:x>
      <cdr:y>0.44248</cdr:y>
    </cdr:to>
    <cdr:cxnSp macro="">
      <cdr:nvCxnSpPr>
        <cdr:cNvPr id="3" name="Пряма зі стрілкою 2">
          <a:extLst xmlns:a="http://schemas.openxmlformats.org/drawingml/2006/main">
            <a:ext uri="{FF2B5EF4-FFF2-40B4-BE49-F238E27FC236}">
              <a16:creationId xmlns:a16="http://schemas.microsoft.com/office/drawing/2014/main" id="{D3C13B8B-AFBE-5898-AA52-C541BD46F43D}"/>
            </a:ext>
          </a:extLst>
        </cdr:cNvPr>
        <cdr:cNvCxnSpPr/>
      </cdr:nvCxnSpPr>
      <cdr:spPr>
        <a:xfrm xmlns:a="http://schemas.openxmlformats.org/drawingml/2006/main">
          <a:off x="1350769" y="2448271"/>
          <a:ext cx="576064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0.4961</cdr:x>
      <cdr:y>0.52057</cdr:y>
    </cdr:from>
    <cdr:to>
      <cdr:x>0.61395</cdr:x>
      <cdr:y>0.52057</cdr:y>
    </cdr:to>
    <cdr:cxnSp macro="">
      <cdr:nvCxnSpPr>
        <cdr:cNvPr id="5" name="Пряма зі стрілкою 4">
          <a:extLst xmlns:a="http://schemas.openxmlformats.org/drawingml/2006/main">
            <a:ext uri="{FF2B5EF4-FFF2-40B4-BE49-F238E27FC236}">
              <a16:creationId xmlns:a16="http://schemas.microsoft.com/office/drawing/2014/main" id="{1AD18D2E-CFE1-356F-873F-40EEDB2E24DC}"/>
            </a:ext>
          </a:extLst>
        </cdr:cNvPr>
        <cdr:cNvCxnSpPr/>
      </cdr:nvCxnSpPr>
      <cdr:spPr>
        <a:xfrm xmlns:a="http://schemas.openxmlformats.org/drawingml/2006/main">
          <a:off x="2313388" y="2880319"/>
          <a:ext cx="549549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0.69234</cdr:x>
      <cdr:y>0.57097</cdr:y>
    </cdr:from>
    <cdr:to>
      <cdr:x>0.82422</cdr:x>
      <cdr:y>0.57353</cdr:y>
    </cdr:to>
    <cdr:cxnSp macro="">
      <cdr:nvCxnSpPr>
        <cdr:cNvPr id="7" name="Пряма зі стрілкою 6">
          <a:extLst xmlns:a="http://schemas.openxmlformats.org/drawingml/2006/main">
            <a:ext uri="{FF2B5EF4-FFF2-40B4-BE49-F238E27FC236}">
              <a16:creationId xmlns:a16="http://schemas.microsoft.com/office/drawing/2014/main" id="{FB0C9E64-7BD0-8EF0-3C58-ACD184FA424C}"/>
            </a:ext>
          </a:extLst>
        </cdr:cNvPr>
        <cdr:cNvCxnSpPr/>
      </cdr:nvCxnSpPr>
      <cdr:spPr>
        <a:xfrm xmlns:a="http://schemas.openxmlformats.org/drawingml/2006/main">
          <a:off x="4464512" y="2677239"/>
          <a:ext cx="850438" cy="1198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0.28967</cdr:x>
      <cdr:y>0.37741</cdr:y>
    </cdr:from>
    <cdr:to>
      <cdr:x>0.39776</cdr:x>
      <cdr:y>0.42947</cdr:y>
    </cdr:to>
    <cdr:sp macro="" textlink="">
      <cdr:nvSpPr>
        <cdr:cNvPr id="8" name="Округлений прямокутник 7"/>
        <cdr:cNvSpPr/>
      </cdr:nvSpPr>
      <cdr:spPr>
        <a:xfrm xmlns:a="http://schemas.openxmlformats.org/drawingml/2006/main">
          <a:off x="1350769" y="2088231"/>
          <a:ext cx="504056" cy="288032"/>
        </a:xfrm>
        <a:prstGeom xmlns:a="http://schemas.openxmlformats.org/drawingml/2006/main" prst="round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uk-UA" sz="1050" b="1"/>
            <a:t>79%</a:t>
          </a:r>
        </a:p>
      </cdr:txBody>
    </cdr:sp>
  </cdr:relSizeAnchor>
  <cdr:relSizeAnchor xmlns:cdr="http://schemas.openxmlformats.org/drawingml/2006/chartDrawing">
    <cdr:from>
      <cdr:x>0.5</cdr:x>
      <cdr:y>0.44716</cdr:y>
    </cdr:from>
    <cdr:to>
      <cdr:x>0.60809</cdr:x>
      <cdr:y>0.49454</cdr:y>
    </cdr:to>
    <cdr:sp macro="" textlink="">
      <cdr:nvSpPr>
        <cdr:cNvPr id="9" name="Округлений прямокутник 8"/>
        <cdr:cNvSpPr/>
      </cdr:nvSpPr>
      <cdr:spPr>
        <a:xfrm xmlns:a="http://schemas.openxmlformats.org/drawingml/2006/main">
          <a:off x="2331569" y="2474141"/>
          <a:ext cx="504056" cy="262162"/>
        </a:xfrm>
        <a:prstGeom xmlns:a="http://schemas.openxmlformats.org/drawingml/2006/main" prst="round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uk-UA" sz="1050" b="1" dirty="0"/>
            <a:t>78%</a:t>
          </a:r>
        </a:p>
      </cdr:txBody>
    </cdr:sp>
  </cdr:relSizeAnchor>
  <cdr:relSizeAnchor xmlns:cdr="http://schemas.openxmlformats.org/drawingml/2006/chartDrawing">
    <cdr:from>
      <cdr:x>0.7066</cdr:x>
      <cdr:y>0.5</cdr:y>
    </cdr:from>
    <cdr:to>
      <cdr:x>0.8076</cdr:x>
      <cdr:y>0.5466</cdr:y>
    </cdr:to>
    <cdr:sp macro="" textlink="">
      <cdr:nvSpPr>
        <cdr:cNvPr id="10" name="Округлений прямокутник 9"/>
        <cdr:cNvSpPr/>
      </cdr:nvSpPr>
      <cdr:spPr>
        <a:xfrm xmlns:a="http://schemas.openxmlformats.org/drawingml/2006/main">
          <a:off x="3294985" y="2766508"/>
          <a:ext cx="470959" cy="257828"/>
        </a:xfrm>
        <a:prstGeom xmlns:a="http://schemas.openxmlformats.org/drawingml/2006/main" prst="round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uk-UA" b="1" dirty="0"/>
            <a:t>86%</a:t>
          </a:r>
        </a:p>
      </cdr:txBody>
    </cdr:sp>
  </cdr:relSizeAnchor>
  <cdr:relSizeAnchor xmlns:cdr="http://schemas.openxmlformats.org/drawingml/2006/chartDrawing">
    <cdr:from>
      <cdr:x>0.28967</cdr:x>
      <cdr:y>0.68975</cdr:y>
    </cdr:from>
    <cdr:to>
      <cdr:x>0.61395</cdr:x>
      <cdr:y>0.68975</cdr:y>
    </cdr:to>
    <cdr:cxnSp macro="">
      <cdr:nvCxnSpPr>
        <cdr:cNvPr id="4" name="Пряма зі стрілкою 3">
          <a:extLst xmlns:a="http://schemas.openxmlformats.org/drawingml/2006/main">
            <a:ext uri="{FF2B5EF4-FFF2-40B4-BE49-F238E27FC236}">
              <a16:creationId xmlns:a16="http://schemas.microsoft.com/office/drawing/2014/main" id="{1BCF312A-0497-0A70-AEA8-5C6B634AE2A4}"/>
            </a:ext>
          </a:extLst>
        </cdr:cNvPr>
        <cdr:cNvCxnSpPr>
          <a:endCxn xmlns:a="http://schemas.openxmlformats.org/drawingml/2006/main" id="17" idx="1"/>
        </cdr:cNvCxnSpPr>
      </cdr:nvCxnSpPr>
      <cdr:spPr>
        <a:xfrm xmlns:a="http://schemas.openxmlformats.org/drawingml/2006/main">
          <a:off x="1350769" y="3816423"/>
          <a:ext cx="1512168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0.28967</cdr:x>
      <cdr:y>0.75483</cdr:y>
    </cdr:from>
    <cdr:to>
      <cdr:x>0.82639</cdr:x>
      <cdr:y>0.75483</cdr:y>
    </cdr:to>
    <cdr:cxnSp macro="">
      <cdr:nvCxnSpPr>
        <cdr:cNvPr id="15" name="Пряма зі стрілкою 14">
          <a:extLst xmlns:a="http://schemas.openxmlformats.org/drawingml/2006/main">
            <a:ext uri="{FF2B5EF4-FFF2-40B4-BE49-F238E27FC236}">
              <a16:creationId xmlns:a16="http://schemas.microsoft.com/office/drawing/2014/main" id="{5B3ACCDF-E880-5270-8637-9CF31C704C06}"/>
            </a:ext>
          </a:extLst>
        </cdr:cNvPr>
        <cdr:cNvCxnSpPr/>
      </cdr:nvCxnSpPr>
      <cdr:spPr>
        <a:xfrm xmlns:a="http://schemas.openxmlformats.org/drawingml/2006/main">
          <a:off x="1350769" y="4176463"/>
          <a:ext cx="2502781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0.61395</cdr:x>
      <cdr:y>0.66373</cdr:y>
    </cdr:from>
    <cdr:to>
      <cdr:x>0.72204</cdr:x>
      <cdr:y>0.71578</cdr:y>
    </cdr:to>
    <cdr:sp macro="" textlink="">
      <cdr:nvSpPr>
        <cdr:cNvPr id="17" name="Округлений прямокутник 16"/>
        <cdr:cNvSpPr/>
      </cdr:nvSpPr>
      <cdr:spPr>
        <a:xfrm xmlns:a="http://schemas.openxmlformats.org/drawingml/2006/main">
          <a:off x="2862937" y="3672407"/>
          <a:ext cx="504056" cy="288032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2">
            <a:lumMod val="75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uk-UA" sz="1050" b="1" dirty="0"/>
            <a:t>62%</a:t>
          </a:r>
        </a:p>
      </cdr:txBody>
    </cdr:sp>
  </cdr:relSizeAnchor>
  <cdr:relSizeAnchor xmlns:cdr="http://schemas.openxmlformats.org/drawingml/2006/chartDrawing">
    <cdr:from>
      <cdr:x>0.82672</cdr:x>
      <cdr:y>0.72776</cdr:y>
    </cdr:from>
    <cdr:to>
      <cdr:x>0.93823</cdr:x>
      <cdr:y>0.78085</cdr:y>
    </cdr:to>
    <cdr:sp macro="" textlink="">
      <cdr:nvSpPr>
        <cdr:cNvPr id="20" name="Округлений прямокутник 19"/>
        <cdr:cNvSpPr/>
      </cdr:nvSpPr>
      <cdr:spPr>
        <a:xfrm xmlns:a="http://schemas.openxmlformats.org/drawingml/2006/main">
          <a:off x="3855109" y="4026706"/>
          <a:ext cx="519996" cy="293773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2">
            <a:lumMod val="75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uk-UA" sz="1050" b="1" dirty="0"/>
            <a:t>53%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3" name="Місце для дати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D830D017-EB69-4703-BFB5-A9724183AEC5}" type="datetime1">
              <a:rPr lang="uk-UA" smtClean="0">
                <a:solidFill>
                  <a:schemeClr val="tx2"/>
                </a:solidFill>
              </a:rPr>
              <a:pPr algn="r" rtl="0"/>
              <a:t>04.05.23</a:t>
            </a:fld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4" name="Місце для нижнього колонтитула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CFD77566-CD65-4859-9FA1-43956DC85B8C}" type="slidenum">
              <a:rPr lang="uk-UA" smtClean="0">
                <a:solidFill>
                  <a:schemeClr val="tx2"/>
                </a:solidFill>
              </a:rPr>
              <a:pPr algn="r" rtl="0"/>
              <a:t>‹#›</a:t>
            </a:fld>
            <a:endParaRPr lang="uk-UA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>
                <a:solidFill>
                  <a:schemeClr val="tx2"/>
                </a:solidFill>
              </a:defRPr>
            </a:lvl1pPr>
          </a:lstStyle>
          <a:p>
            <a:fld id="{AA6E9D3D-597A-468F-A750-E69749418701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4" name="Місце для зображення 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uk-UA" smtClean="0"/>
              <a:pPr/>
              <a:t>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10144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uk-UA" smtClean="0"/>
              <a:pPr/>
              <a:t>5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00601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uk-UA" smtClean="0"/>
              <a:pPr/>
              <a:t>8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32953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 rtlCol="0">
            <a:normAutofit/>
          </a:bodyPr>
          <a:lstStyle>
            <a:lvl1pPr algn="l" rtl="0"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uk-UA"/>
              <a:t>Зразок підзаголовка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rtl="0">
              <a:defRPr/>
            </a:lvl1pPr>
            <a:lvl5pPr algn="l" rtl="0">
              <a:defRPr/>
            </a:lvl5pPr>
            <a:lvl6pPr algn="l" rtl="0">
              <a:defRPr/>
            </a:lvl6pPr>
            <a:lvl7pPr algn="l" rtl="0">
              <a:defRPr baseline="0"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1A11B0-D147-4EBA-BCDB-D698BB8E16D5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12589" y="4445000"/>
            <a:ext cx="7008574" cy="1930400"/>
          </a:xfrm>
        </p:spPr>
        <p:txBody>
          <a:bodyPr rtlCol="0" anchor="t">
            <a:normAutofit/>
          </a:bodyPr>
          <a:lstStyle>
            <a:lvl1pPr algn="l" rtl="0">
              <a:defRPr sz="5400" b="0" cap="none" baseline="0"/>
            </a:lvl1pPr>
          </a:lstStyle>
          <a:p>
            <a:pPr rtl="0"/>
            <a:r>
              <a:rPr lang="uk-UA"/>
              <a:t>Зразки заголовків</a:t>
            </a:r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812589" y="3124200"/>
            <a:ext cx="7008574" cy="1296987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 algn="l" rt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l" rtl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Зразок тексту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2D4A0A0-62E8-4EA0-BAD8-730D57F18056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uk-UA" dirty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5" name="Місце для тексту 4"/>
          <p:cNvSpPr>
            <a:spLocks noGrp="1"/>
          </p:cNvSpPr>
          <p:nvPr>
            <p:ph type="body" sz="quarter" idx="3" hasCustomPrompt="1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uk-UA" dirty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41880EC-3B56-4F7B-944F-3DD238BB6F6B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5BF207E-0BA8-4F96-87A2-5F214883706D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4" name="Місце для нижнього колонтитула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9548D2-A4FE-43AC-81F3-536F985ADC82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 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rtlCol="0" anchor="b">
            <a:normAutofit/>
          </a:bodyPr>
          <a:lstStyle>
            <a:lvl1pPr algn="l" rtl="0">
              <a:defRPr sz="2000" b="1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algn="l" rtl="0">
              <a:defRPr sz="18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 hasCustomPrompt="1"/>
          </p:nvPr>
        </p:nvSpPr>
        <p:spPr>
          <a:xfrm>
            <a:off x="304721" y="4648200"/>
            <a:ext cx="3351927" cy="17272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uk-UA" dirty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9DC0A9B-60C8-4A5E-9D0A-FBD7BB7DE959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 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 rtl="0">
              <a:defRPr sz="2000" b="1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800"/>
            </a:lvl1pPr>
            <a:lvl2pPr marL="609493" indent="0" algn="l" rtl="0">
              <a:buNone/>
              <a:defRPr sz="3700"/>
            </a:lvl2pPr>
            <a:lvl3pPr marL="1218987" indent="0" algn="l" rtl="0">
              <a:buNone/>
              <a:defRPr sz="3200"/>
            </a:lvl3pPr>
            <a:lvl4pPr marL="1828480" indent="0" algn="l" rtl="0">
              <a:buNone/>
              <a:defRPr sz="2700"/>
            </a:lvl4pPr>
            <a:lvl5pPr marL="2437973" indent="0" algn="l" rtl="0">
              <a:buNone/>
              <a:defRPr sz="2700"/>
            </a:lvl5pPr>
            <a:lvl6pPr marL="3047467" indent="0" algn="l" rtl="0">
              <a:buNone/>
              <a:defRPr sz="2700"/>
            </a:lvl6pPr>
            <a:lvl7pPr marL="3656960" indent="0" algn="l" rtl="0">
              <a:buNone/>
              <a:defRPr sz="2700"/>
            </a:lvl7pPr>
            <a:lvl8pPr marL="4266453" indent="0" algn="l" rtl="0">
              <a:buNone/>
              <a:defRPr sz="2700"/>
            </a:lvl8pPr>
            <a:lvl9pPr marL="4875947" indent="0" algn="l" rtl="0">
              <a:buNone/>
              <a:defRPr sz="27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uk-UA" dirty="0"/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 hasCustomPrompt="1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uk-UA" dirty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752E0F8-7BCB-475D-8C3A-E3BE4ADE0C77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6569EDF-4F3E-44EE-8966-B3A82478C6AC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691F514-5F73-499C-8DAF-4C7C8F3F307B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 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uk-UA" dirty="0"/>
          </a:p>
        </p:txBody>
      </p:sp>
      <p:sp>
        <p:nvSpPr>
          <p:cNvPr id="2" name="Місце для заголовка 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uk-UA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36AEE4A2-00C9-4420-A5DD-8666D7418A99}" type="datetime1">
              <a:rPr lang="uk-UA" smtClean="0"/>
              <a:pPr/>
              <a:t>04.05.23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EB37DED6-D4C7-42EE-AB49-D2E39E64FDE4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aids.org/en/resources/fact-shee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18148" y="2708920"/>
            <a:ext cx="8136904" cy="1224136"/>
          </a:xfrm>
        </p:spPr>
        <p:txBody>
          <a:bodyPr rtlCol="0">
            <a:noAutofit/>
          </a:bodyPr>
          <a:lstStyle/>
          <a:p>
            <a:pPr algn="ctr"/>
            <a:br>
              <a:rPr lang="ru-RU" altLang="ru-RU" sz="2800" b="1" dirty="0"/>
            </a:br>
            <a:br>
              <a:rPr lang="ru-RU" altLang="ru-RU" sz="2800" b="1" dirty="0"/>
            </a:br>
            <a:r>
              <a:rPr lang="ru-RU" altLang="ru-RU" sz="2800" b="1" dirty="0"/>
              <a:t>«</a:t>
            </a: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Сучасні лікувально-профілактичні стратегії при вірус-асоційованих пандеміях»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723699" y="4747456"/>
            <a:ext cx="6120679" cy="1296144"/>
          </a:xfrm>
        </p:spPr>
        <p:txBody>
          <a:bodyPr rtlCol="0">
            <a:normAutofit/>
          </a:bodyPr>
          <a:lstStyle/>
          <a:p>
            <a:r>
              <a:rPr lang="ru-RU" sz="2400" dirty="0" err="1">
                <a:solidFill>
                  <a:srgbClr val="C00000"/>
                </a:solidFill>
              </a:rPr>
              <a:t>Підготувала</a:t>
            </a:r>
            <a:r>
              <a:rPr lang="ru-RU" sz="2400" dirty="0">
                <a:solidFill>
                  <a:srgbClr val="C00000"/>
                </a:solidFill>
              </a:rPr>
              <a:t>: </a:t>
            </a:r>
            <a:r>
              <a:rPr lang="ru-RU" sz="2400" dirty="0" err="1">
                <a:solidFill>
                  <a:srgbClr val="C00000"/>
                </a:solidFill>
              </a:rPr>
              <a:t>асистент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кафедри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інфекційних</a:t>
            </a:r>
            <a:r>
              <a:rPr lang="ru-RU" sz="2400" dirty="0">
                <a:solidFill>
                  <a:srgbClr val="C00000"/>
                </a:solidFill>
              </a:rPr>
              <a:t> хвороб, </a:t>
            </a:r>
            <a:r>
              <a:rPr lang="ru-RU" sz="2400" dirty="0" err="1">
                <a:solidFill>
                  <a:srgbClr val="C00000"/>
                </a:solidFill>
              </a:rPr>
              <a:t>к.мед.н</a:t>
            </a:r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dirty="0" err="1">
                <a:solidFill>
                  <a:srgbClr val="C00000"/>
                </a:solidFill>
              </a:rPr>
              <a:t>Тетяна</a:t>
            </a:r>
            <a:r>
              <a:rPr lang="ru-RU" sz="2400">
                <a:solidFill>
                  <a:srgbClr val="C00000"/>
                </a:solidFill>
              </a:rPr>
              <a:t> Мельник </a:t>
            </a:r>
            <a:endParaRPr lang="ru-RU" sz="2400" dirty="0">
              <a:solidFill>
                <a:srgbClr val="C00000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855" y="438236"/>
            <a:ext cx="1152244" cy="15058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41658" y="578"/>
            <a:ext cx="70871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  <a:t>ВІННИЦЬКИЙ НАЦІОНАЛЬНИЙ</a:t>
            </a:r>
            <a:b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</a:br>
            <a: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  <a:t> МЕДИЧНИЙ УНІВЕРСИТЕТ</a:t>
            </a:r>
            <a:b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</a:br>
            <a: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  <a:t> </a:t>
            </a:r>
            <a:r>
              <a:rPr lang="ru-RU" altLang="ru-RU" sz="2000" dirty="0" err="1">
                <a:solidFill>
                  <a:srgbClr val="374C81"/>
                </a:solidFill>
                <a:ea typeface="+mj-ea"/>
                <a:cs typeface="+mj-cs"/>
              </a:rPr>
              <a:t>ім</a:t>
            </a:r>
            <a: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  <a:t>. М.І. Пирогова</a:t>
            </a:r>
            <a:br>
              <a:rPr lang="ru-RU" altLang="ru-RU" sz="2000" dirty="0">
                <a:solidFill>
                  <a:srgbClr val="374C81"/>
                </a:solidFill>
                <a:ea typeface="+mj-ea"/>
                <a:cs typeface="+mj-cs"/>
              </a:rPr>
            </a:br>
            <a:r>
              <a:rPr lang="uk-UA" altLang="ru-RU" sz="2000" dirty="0">
                <a:solidFill>
                  <a:srgbClr val="374C81"/>
                </a:solidFill>
                <a:ea typeface="+mj-ea"/>
                <a:cs typeface="+mj-cs"/>
              </a:rPr>
              <a:t>Кафедра інфекційних хвороб з курсом епідеміології</a:t>
            </a:r>
            <a:endParaRPr lang="uk-UA" dirty="0"/>
          </a:p>
        </p:txBody>
      </p:sp>
      <p:pic>
        <p:nvPicPr>
          <p:cNvPr id="1028" name="Picture 4" descr="File:World Aids Day Ribbon.png - Wikimedia Commo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84806" y="3866215"/>
            <a:ext cx="1734286" cy="299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93812" y="188640"/>
            <a:ext cx="4392488" cy="576064"/>
          </a:xfrm>
        </p:spPr>
        <p:txBody>
          <a:bodyPr>
            <a:noAutofit/>
          </a:bodyPr>
          <a:lstStyle/>
          <a:p>
            <a:r>
              <a:rPr lang="uk-UA" sz="3200" b="1" dirty="0"/>
              <a:t>Актуальність: ВІЛ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5230316" y="188640"/>
            <a:ext cx="6408712" cy="6325103"/>
          </a:xfrm>
        </p:spPr>
        <p:txBody>
          <a:bodyPr>
            <a:normAutofit fontScale="92500" lnSpcReduction="10000"/>
          </a:bodyPr>
          <a:lstStyle/>
          <a:p>
            <a:pPr marL="228531" indent="-228531" algn="just" defTabSz="914126">
              <a:lnSpc>
                <a:spcPct val="90000"/>
              </a:lnSpc>
              <a:spcBef>
                <a:spcPts val="1000"/>
              </a:spcBef>
              <a:buSzTx/>
            </a:pP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За оціночними даними у світі станом на початок 2019 р.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проживало близько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37.9 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мільйонів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 [32.7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–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44.0 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мільйонів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] 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людей, що живуть з ВІЛ (ЛЖВ) 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 marL="228531" indent="-228531" algn="just" defTabSz="914126">
              <a:lnSpc>
                <a:spcPct val="90000"/>
              </a:lnSpc>
              <a:spcBef>
                <a:spcPts val="1000"/>
              </a:spcBef>
              <a:buSzTx/>
            </a:pP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Однак лише </a:t>
            </a:r>
            <a:r>
              <a:rPr lang="en-US" sz="1600" dirty="0">
                <a:solidFill>
                  <a:srgbClr val="FF0000"/>
                </a:solidFill>
                <a:latin typeface="Calibri" panose="020F0502020204030204"/>
              </a:rPr>
              <a:t>79%</a:t>
            </a:r>
            <a:r>
              <a:rPr lang="en-US" sz="1600" dirty="0">
                <a:solidFill>
                  <a:srgbClr val="0070C0"/>
                </a:solidFill>
                <a:latin typeface="Calibri" panose="020F0502020204030204"/>
              </a:rPr>
              <a:t> [67–92%] </a:t>
            </a: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ЛЖВ знають про власний ВІЛ-позитивний статус та перебувають під медичним спостереженням. </a:t>
            </a:r>
          </a:p>
          <a:p>
            <a:pPr marL="228531" lvl="0" indent="-228531" algn="just" defTabSz="914126">
              <a:lnSpc>
                <a:spcPct val="90000"/>
              </a:lnSpc>
              <a:spcBef>
                <a:spcPts val="1000"/>
              </a:spcBef>
              <a:buSzTx/>
            </a:pP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Всього </a:t>
            </a:r>
            <a:r>
              <a:rPr lang="en-US" sz="1600" dirty="0">
                <a:solidFill>
                  <a:srgbClr val="FF0000"/>
                </a:solidFill>
                <a:latin typeface="Calibri" panose="020F0502020204030204"/>
              </a:rPr>
              <a:t>78%</a:t>
            </a:r>
            <a:r>
              <a:rPr lang="en-US" sz="1600" dirty="0">
                <a:solidFill>
                  <a:srgbClr val="0070C0"/>
                </a:solidFill>
                <a:latin typeface="Calibri" panose="020F0502020204030204"/>
              </a:rPr>
              <a:t> [69–82%] </a:t>
            </a: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осіб із виявленою ВІЛ-інфекцією отримують антиретровірусну терапію (АРТ)</a:t>
            </a:r>
            <a:r>
              <a:rPr lang="en-US" sz="1600" dirty="0">
                <a:solidFill>
                  <a:srgbClr val="0070C0"/>
                </a:solidFill>
                <a:latin typeface="Calibri" panose="020F0502020204030204"/>
              </a:rPr>
              <a:t>.</a:t>
            </a:r>
          </a:p>
          <a:p>
            <a:pPr marL="228531" lvl="0" indent="-228531" algn="just" defTabSz="914126">
              <a:lnSpc>
                <a:spcPct val="90000"/>
              </a:lnSpc>
              <a:spcBef>
                <a:spcPts val="1000"/>
              </a:spcBef>
              <a:buSzTx/>
            </a:pP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Серед осіб, котрі отримують АРТ лише у </a:t>
            </a:r>
            <a:r>
              <a:rPr lang="en-US" sz="1600" dirty="0">
                <a:solidFill>
                  <a:srgbClr val="FF0000"/>
                </a:solidFill>
                <a:latin typeface="Calibri" panose="020F0502020204030204"/>
              </a:rPr>
              <a:t>86%</a:t>
            </a:r>
            <a:r>
              <a:rPr lang="en-US" sz="1600" dirty="0">
                <a:solidFill>
                  <a:srgbClr val="0070C0"/>
                </a:solidFill>
                <a:latin typeface="Calibri" panose="020F0502020204030204"/>
              </a:rPr>
              <a:t> [72–92%] </a:t>
            </a: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терапіє є ефективною (супресія віруса - ВН ВІЛ&lt;40 </a:t>
            </a:r>
            <a:r>
              <a:rPr lang="uk-UA" sz="1600" dirty="0" err="1">
                <a:solidFill>
                  <a:srgbClr val="0070C0"/>
                </a:solidFill>
                <a:latin typeface="Calibri" panose="020F0502020204030204"/>
              </a:rPr>
              <a:t>коп</a:t>
            </a:r>
            <a:r>
              <a:rPr lang="uk-UA" sz="1600" dirty="0">
                <a:solidFill>
                  <a:srgbClr val="0070C0"/>
                </a:solidFill>
                <a:latin typeface="Calibri" panose="020F0502020204030204"/>
              </a:rPr>
              <a:t>/мл)</a:t>
            </a:r>
            <a:r>
              <a:rPr lang="en-US" sz="1600" dirty="0">
                <a:solidFill>
                  <a:srgbClr val="0070C0"/>
                </a:solidFill>
                <a:latin typeface="Calibri" panose="020F0502020204030204"/>
              </a:rPr>
              <a:t>.</a:t>
            </a:r>
          </a:p>
          <a:p>
            <a:pPr marL="228531" lvl="0" indent="-228531" algn="just" defTabSz="914126">
              <a:lnSpc>
                <a:spcPct val="90000"/>
              </a:lnSpc>
              <a:spcBef>
                <a:spcPts val="1000"/>
              </a:spcBef>
              <a:buSzTx/>
            </a:pP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Якщо обрахувати УСІ вказані показники відносно оціночної кількості ЛЖВ, то отримаємо:  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79% [67-92%] 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ЛЖВ перебувають під наглядом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, 62% [47-74%] </a:t>
            </a:r>
            <a:r>
              <a:rPr lang="uk-UA" sz="1600" dirty="0">
                <a:solidFill>
                  <a:prstClr val="black"/>
                </a:solidFill>
                <a:latin typeface="Calibri" panose="020F0502020204030204"/>
              </a:rPr>
              <a:t>отримують АРТ та</a:t>
            </a: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uk-UA" sz="1600" u="sng" dirty="0">
                <a:solidFill>
                  <a:srgbClr val="FF0000"/>
                </a:solidFill>
                <a:latin typeface="Calibri" panose="020F0502020204030204"/>
              </a:rPr>
              <a:t>всього у </a:t>
            </a:r>
            <a:r>
              <a:rPr lang="en-US" sz="1600" u="sng" dirty="0">
                <a:solidFill>
                  <a:srgbClr val="FF0000"/>
                </a:solidFill>
                <a:latin typeface="Calibri" panose="020F0502020204030204"/>
              </a:rPr>
              <a:t>53% [43-63%]</a:t>
            </a:r>
            <a:r>
              <a:rPr lang="uk-UA" sz="1600" u="sng" dirty="0">
                <a:solidFill>
                  <a:srgbClr val="FF0000"/>
                </a:solidFill>
                <a:latin typeface="Calibri" panose="020F0502020204030204"/>
              </a:rPr>
              <a:t> від оціночної кількості ЛЖВ</a:t>
            </a:r>
            <a:r>
              <a:rPr lang="en-US" sz="1600" u="sng" dirty="0">
                <a:solidFill>
                  <a:srgbClr val="FF0000"/>
                </a:solidFill>
                <a:latin typeface="Calibri" panose="020F0502020204030204"/>
              </a:rPr>
              <a:t> </a:t>
            </a:r>
            <a:r>
              <a:rPr lang="uk-UA" sz="1600" u="sng" dirty="0">
                <a:solidFill>
                  <a:srgbClr val="FF0000"/>
                </a:solidFill>
                <a:latin typeface="Calibri" panose="020F0502020204030204"/>
              </a:rPr>
              <a:t>спостерігається ефективна супресія віруса</a:t>
            </a:r>
            <a:r>
              <a:rPr lang="en-US" sz="1600" u="sng" dirty="0">
                <a:solidFill>
                  <a:srgbClr val="FF0000"/>
                </a:solidFill>
                <a:latin typeface="Calibri" panose="020F0502020204030204"/>
              </a:rPr>
              <a:t>.</a:t>
            </a:r>
            <a:endParaRPr lang="uk-UA" sz="1600" u="sng" dirty="0">
              <a:solidFill>
                <a:srgbClr val="FF0000"/>
              </a:solidFill>
              <a:latin typeface="Calibri" panose="020F0502020204030204"/>
            </a:endParaRPr>
          </a:p>
          <a:p>
            <a:pPr marL="0" lvl="0" indent="0" algn="just" defTabSz="914126">
              <a:lnSpc>
                <a:spcPct val="90000"/>
              </a:lnSpc>
              <a:spcBef>
                <a:spcPts val="1000"/>
              </a:spcBef>
              <a:buSzTx/>
              <a:buNone/>
            </a:pPr>
            <a:r>
              <a:rPr lang="uk-UA" sz="1600" u="sng" dirty="0">
                <a:solidFill>
                  <a:srgbClr val="FF0000"/>
                </a:solidFill>
                <a:latin typeface="Calibri" panose="020F0502020204030204"/>
              </a:rPr>
              <a:t>Запитаєте:</a:t>
            </a:r>
            <a:r>
              <a:rPr lang="uk-UA" sz="1600" dirty="0">
                <a:solidFill>
                  <a:srgbClr val="FF0000"/>
                </a:solidFill>
                <a:latin typeface="Calibri" panose="020F0502020204030204"/>
              </a:rPr>
              <a:t> Навіщо ж потрібно призначати АРТ ВІЛ-інфікованим пацієнтам?</a:t>
            </a:r>
          </a:p>
          <a:p>
            <a:pPr marL="0" lvl="0" indent="0" algn="just" defTabSz="914126">
              <a:lnSpc>
                <a:spcPct val="90000"/>
              </a:lnSpc>
              <a:spcBef>
                <a:spcPts val="1000"/>
              </a:spcBef>
              <a:buSzTx/>
              <a:buNone/>
            </a:pPr>
            <a:r>
              <a:rPr lang="uk-UA" sz="1600" u="sng" dirty="0">
                <a:solidFill>
                  <a:srgbClr val="FF0000"/>
                </a:solidFill>
                <a:latin typeface="Calibri" panose="020F0502020204030204"/>
              </a:rPr>
              <a:t>Відповідаємо:</a:t>
            </a:r>
            <a:r>
              <a:rPr lang="uk-UA" sz="1600" dirty="0">
                <a:solidFill>
                  <a:srgbClr val="FF0000"/>
                </a:solidFill>
                <a:latin typeface="Calibri" panose="020F0502020204030204"/>
              </a:rPr>
              <a:t> Ефективна АРТ подовжує тривалість та збільшує якість життя пацієнтів та унеможливлює подальше поширення ВІЛ-інфекції до ВІЛ-негативних осіб, і як результат – впливає на розвиток епідемії в кожній країні і у світі загалом!</a:t>
            </a:r>
          </a:p>
          <a:p>
            <a:pPr marL="0" lvl="0" indent="0" algn="just" defTabSz="914126">
              <a:lnSpc>
                <a:spcPct val="90000"/>
              </a:lnSpc>
              <a:spcBef>
                <a:spcPts val="1000"/>
              </a:spcBef>
              <a:buSzTx/>
              <a:buNone/>
            </a:pPr>
            <a:r>
              <a:rPr lang="uk-UA" sz="1600" dirty="0">
                <a:solidFill>
                  <a:schemeClr val="tx2"/>
                </a:solidFill>
                <a:latin typeface="Calibri" panose="020F0502020204030204"/>
              </a:rPr>
              <a:t>Окрім ефективної АРТ (котра може також називатись «лікування к профілактика – </a:t>
            </a:r>
            <a:r>
              <a:rPr lang="en-US" sz="1600" dirty="0">
                <a:solidFill>
                  <a:schemeClr val="tx2"/>
                </a:solidFill>
                <a:latin typeface="Calibri" panose="020F0502020204030204"/>
              </a:rPr>
              <a:t>treatment as prevention – </a:t>
            </a:r>
            <a:r>
              <a:rPr lang="en-US" sz="1600" dirty="0" err="1">
                <a:solidFill>
                  <a:schemeClr val="tx2"/>
                </a:solidFill>
                <a:latin typeface="Calibri" panose="020F0502020204030204"/>
              </a:rPr>
              <a:t>TasP</a:t>
            </a:r>
            <a:r>
              <a:rPr lang="uk-UA" sz="1600" dirty="0">
                <a:solidFill>
                  <a:schemeClr val="tx2"/>
                </a:solidFill>
                <a:latin typeface="Calibri" panose="020F0502020204030204"/>
              </a:rPr>
              <a:t>») на поширення ВІЛ-інфекції впливає також ряд  профілактичних медикаментозних стратегій, що спрямовані на перешкоджання інфікування здорових осіб:</a:t>
            </a:r>
          </a:p>
          <a:p>
            <a:pPr lvl="0" algn="just" defTabSz="914126">
              <a:lnSpc>
                <a:spcPct val="90000"/>
              </a:lnSpc>
              <a:spcBef>
                <a:spcPts val="1000"/>
              </a:spcBef>
              <a:buSzTx/>
              <a:buFontTx/>
              <a:buChar char="-"/>
            </a:pPr>
            <a:r>
              <a:rPr lang="uk-UA" sz="1600" dirty="0">
                <a:solidFill>
                  <a:schemeClr val="tx2"/>
                </a:solidFill>
                <a:latin typeface="Calibri" panose="020F0502020204030204"/>
              </a:rPr>
              <a:t>Доконтактна профілактика (</a:t>
            </a:r>
            <a:r>
              <a:rPr lang="en-US" sz="1600" dirty="0">
                <a:solidFill>
                  <a:schemeClr val="tx2"/>
                </a:solidFill>
                <a:latin typeface="Calibri" panose="020F0502020204030204"/>
              </a:rPr>
              <a:t>pre exposure prevention - </a:t>
            </a:r>
            <a:r>
              <a:rPr lang="en-US" sz="1600" dirty="0" err="1">
                <a:solidFill>
                  <a:schemeClr val="tx2"/>
                </a:solidFill>
                <a:latin typeface="Calibri" panose="020F0502020204030204"/>
              </a:rPr>
              <a:t>PrEP</a:t>
            </a:r>
            <a:r>
              <a:rPr lang="en-US" sz="1600" dirty="0">
                <a:solidFill>
                  <a:schemeClr val="tx2"/>
                </a:solidFill>
                <a:latin typeface="Calibri" panose="020F0502020204030204"/>
              </a:rPr>
              <a:t>)</a:t>
            </a:r>
            <a:endParaRPr lang="uk-UA" sz="1600" dirty="0">
              <a:solidFill>
                <a:schemeClr val="tx2"/>
              </a:solidFill>
              <a:latin typeface="Calibri" panose="020F0502020204030204"/>
            </a:endParaRPr>
          </a:p>
          <a:p>
            <a:pPr lvl="0" algn="just" defTabSz="914126">
              <a:lnSpc>
                <a:spcPct val="90000"/>
              </a:lnSpc>
              <a:spcBef>
                <a:spcPts val="1000"/>
              </a:spcBef>
              <a:buSzTx/>
              <a:buFontTx/>
              <a:buChar char="-"/>
            </a:pPr>
            <a:r>
              <a:rPr lang="uk-UA" sz="1600" dirty="0">
                <a:solidFill>
                  <a:schemeClr val="tx2"/>
                </a:solidFill>
                <a:latin typeface="Calibri" panose="020F0502020204030204"/>
              </a:rPr>
              <a:t>Постконтактна профілактика </a:t>
            </a:r>
            <a:r>
              <a:rPr lang="en-US" sz="1600" dirty="0">
                <a:solidFill>
                  <a:schemeClr val="tx2"/>
                </a:solidFill>
                <a:latin typeface="Calibri" panose="020F0502020204030204"/>
              </a:rPr>
              <a:t>(post exposure prevention - PEP)</a:t>
            </a:r>
          </a:p>
          <a:p>
            <a:pPr lvl="0" algn="just" defTabSz="914126">
              <a:lnSpc>
                <a:spcPct val="90000"/>
              </a:lnSpc>
              <a:spcBef>
                <a:spcPts val="1000"/>
              </a:spcBef>
              <a:buSzTx/>
              <a:buFontTx/>
              <a:buChar char="-"/>
            </a:pPr>
            <a:r>
              <a:rPr lang="uk-UA" sz="1600" dirty="0">
                <a:solidFill>
                  <a:schemeClr val="tx2"/>
                </a:solidFill>
                <a:latin typeface="Calibri" panose="020F0502020204030204"/>
              </a:rPr>
              <a:t>Профілактика передачі від матері до дитини </a:t>
            </a:r>
            <a:r>
              <a:rPr lang="en-US" sz="1600" dirty="0">
                <a:solidFill>
                  <a:schemeClr val="tx2"/>
                </a:solidFill>
                <a:latin typeface="Calibri" panose="020F0502020204030204"/>
              </a:rPr>
              <a:t>(mother to child transmission prevention - MtoCh)</a:t>
            </a:r>
          </a:p>
          <a:p>
            <a:pPr lvl="0" algn="just" defTabSz="914126">
              <a:lnSpc>
                <a:spcPct val="90000"/>
              </a:lnSpc>
              <a:spcBef>
                <a:spcPts val="1000"/>
              </a:spcBef>
              <a:buSzTx/>
              <a:buFontTx/>
              <a:buChar char="-"/>
            </a:pPr>
            <a:endParaRPr lang="uk-UA" sz="1600" dirty="0">
              <a:solidFill>
                <a:schemeClr val="tx2"/>
              </a:solidFill>
              <a:latin typeface="Calibri" panose="020F0502020204030204"/>
            </a:endParaRPr>
          </a:p>
          <a:p>
            <a:pPr marL="0" lvl="0" indent="0" algn="just" defTabSz="914126">
              <a:lnSpc>
                <a:spcPct val="90000"/>
              </a:lnSpc>
              <a:spcBef>
                <a:spcPts val="1000"/>
              </a:spcBef>
              <a:buSzTx/>
              <a:buNone/>
            </a:pPr>
            <a:endParaRPr lang="en-US" sz="1600" dirty="0">
              <a:solidFill>
                <a:schemeClr val="tx2"/>
              </a:solidFill>
              <a:latin typeface="Calibri" panose="020F0502020204030204"/>
            </a:endParaRPr>
          </a:p>
          <a:p>
            <a:endParaRPr lang="uk-UA" dirty="0"/>
          </a:p>
        </p:txBody>
      </p:sp>
      <p:graphicFrame>
        <p:nvGraphicFramePr>
          <p:cNvPr id="6" name="Місце для вмісту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3585526"/>
              </p:ext>
            </p:extLst>
          </p:nvPr>
        </p:nvGraphicFramePr>
        <p:xfrm>
          <a:off x="495171" y="980729"/>
          <a:ext cx="4663138" cy="5533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кутник 4"/>
          <p:cNvSpPr/>
          <p:nvPr/>
        </p:nvSpPr>
        <p:spPr>
          <a:xfrm>
            <a:off x="5255092" y="6165304"/>
            <a:ext cx="32482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126"/>
            <a:r>
              <a:rPr lang="en-US" sz="1200" dirty="0">
                <a:solidFill>
                  <a:prstClr val="black"/>
                </a:solidFill>
                <a:latin typeface="Calibri" panose="020F0502020204030204"/>
                <a:hlinkClick r:id="rId3"/>
              </a:rPr>
              <a:t>https://www.unaids.org/en/resources/fact-sheet</a:t>
            </a:r>
            <a:endParaRPr lang="uk-UA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3099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6"/>
          <p:cNvSpPr>
            <a:spLocks noGrp="1"/>
          </p:cNvSpPr>
          <p:nvPr>
            <p:ph type="title"/>
          </p:nvPr>
        </p:nvSpPr>
        <p:spPr>
          <a:xfrm>
            <a:off x="415998" y="188640"/>
            <a:ext cx="11007006" cy="576064"/>
          </a:xfrm>
        </p:spPr>
        <p:txBody>
          <a:bodyPr>
            <a:noAutofit/>
          </a:bodyPr>
          <a:lstStyle/>
          <a:p>
            <a:r>
              <a:rPr lang="uk-UA" sz="3200" b="1" dirty="0"/>
              <a:t>Актуальність: грип </a:t>
            </a:r>
          </a:p>
        </p:txBody>
      </p:sp>
      <p:pic>
        <p:nvPicPr>
          <p:cNvPr id="3" name="Picture 2" descr="Підсумки епідсезону грипу та ГРВІ (жовтень 2019 — травень 2020) | Центр  громадського здоров'я">
            <a:extLst>
              <a:ext uri="{FF2B5EF4-FFF2-40B4-BE49-F238E27FC236}">
                <a16:creationId xmlns:a16="http://schemas.microsoft.com/office/drawing/2014/main" id="{A7E66C52-3806-E6F6-DD21-5A48ED4A6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97" y="764704"/>
            <a:ext cx="8340451" cy="625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88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9756" y="1686347"/>
            <a:ext cx="5976664" cy="4470400"/>
          </a:xfrm>
        </p:spPr>
        <p:txBody>
          <a:bodyPr/>
          <a:lstStyle/>
          <a:p>
            <a:r>
              <a:rPr lang="uk-UA" dirty="0"/>
              <a:t>Механізми активного поширення </a:t>
            </a:r>
            <a:r>
              <a:rPr lang="uk-UA" dirty="0" err="1"/>
              <a:t>коронавірусної</a:t>
            </a:r>
            <a:r>
              <a:rPr lang="uk-UA" dirty="0"/>
              <a:t> інфекції</a:t>
            </a:r>
          </a:p>
          <a:p>
            <a:r>
              <a:rPr lang="uk-UA" dirty="0"/>
              <a:t>Різновиди різних штамів та їх особливості </a:t>
            </a:r>
          </a:p>
          <a:p>
            <a:r>
              <a:rPr lang="uk-UA" dirty="0"/>
              <a:t>Специфічна та </a:t>
            </a:r>
            <a:r>
              <a:rPr lang="uk-UA" dirty="0" err="1"/>
              <a:t>хіміопрофілактика</a:t>
            </a:r>
            <a:r>
              <a:rPr lang="uk-UA" dirty="0"/>
              <a:t> </a:t>
            </a:r>
            <a:r>
              <a:rPr lang="uk-UA" dirty="0" err="1"/>
              <a:t>коронавірусної</a:t>
            </a:r>
            <a:r>
              <a:rPr lang="uk-UA" dirty="0"/>
              <a:t> інфекції</a:t>
            </a:r>
          </a:p>
          <a:p>
            <a:r>
              <a:rPr lang="uk-UA" dirty="0" err="1"/>
              <a:t>Етіотропні</a:t>
            </a:r>
            <a:r>
              <a:rPr lang="uk-UA" dirty="0"/>
              <a:t> препарати та механізми дії на вірус</a:t>
            </a:r>
          </a:p>
          <a:p>
            <a:endParaRPr lang="en-US" dirty="0"/>
          </a:p>
        </p:txBody>
      </p:sp>
      <p:sp>
        <p:nvSpPr>
          <p:cNvPr id="5" name="Заголовок 6"/>
          <p:cNvSpPr>
            <a:spLocks noGrp="1"/>
          </p:cNvSpPr>
          <p:nvPr>
            <p:ph type="title"/>
          </p:nvPr>
        </p:nvSpPr>
        <p:spPr>
          <a:xfrm>
            <a:off x="415998" y="188640"/>
            <a:ext cx="11007006" cy="576064"/>
          </a:xfrm>
        </p:spPr>
        <p:txBody>
          <a:bodyPr>
            <a:noAutofit/>
          </a:bodyPr>
          <a:lstStyle/>
          <a:p>
            <a:r>
              <a:rPr lang="uk-UA" sz="3200" b="1" dirty="0"/>
              <a:t>Актуальність: </a:t>
            </a:r>
            <a:r>
              <a:rPr lang="uk-UA" sz="3200" b="1" dirty="0" err="1"/>
              <a:t>коронавірусна</a:t>
            </a:r>
            <a:r>
              <a:rPr lang="uk-UA" sz="3200" b="1" dirty="0"/>
              <a:t> інфекція</a:t>
            </a:r>
          </a:p>
        </p:txBody>
      </p:sp>
      <p:pic>
        <p:nvPicPr>
          <p:cNvPr id="2050" name="Picture 2" descr="Coronavirus (COVID-19) Cases - Our World in D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420" y="1844824"/>
            <a:ext cx="5885326" cy="415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22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796" y="116632"/>
            <a:ext cx="11377264" cy="139700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/>
              <a:t>Види сучасного лікування та медикаментозної профілактики ВІЛ-інфекції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269876" y="1807904"/>
            <a:ext cx="6048672" cy="4213384"/>
          </a:xfrm>
        </p:spPr>
        <p:txBody>
          <a:bodyPr>
            <a:normAutofit/>
          </a:bodyPr>
          <a:lstStyle/>
          <a:p>
            <a:r>
              <a:rPr lang="uk-UA" dirty="0"/>
              <a:t>Антиретровірусна терапія (АРТ), має також назву – «Лікування як профілактика» (</a:t>
            </a:r>
            <a:r>
              <a:rPr lang="en-US" dirty="0"/>
              <a:t>TasP)</a:t>
            </a:r>
            <a:endParaRPr lang="uk-UA" dirty="0"/>
          </a:p>
          <a:p>
            <a:r>
              <a:rPr lang="uk-UA" dirty="0"/>
              <a:t>Профілактика передачі ВІЛ-інфекції від матері до дитини</a:t>
            </a:r>
            <a:r>
              <a:rPr lang="en-US" dirty="0"/>
              <a:t> (MtoCh)</a:t>
            </a:r>
            <a:endParaRPr lang="uk-UA" dirty="0"/>
          </a:p>
          <a:p>
            <a:r>
              <a:rPr lang="uk-UA" dirty="0"/>
              <a:t>Доконтактна профілактика</a:t>
            </a:r>
            <a:r>
              <a:rPr lang="en-US" dirty="0"/>
              <a:t> (</a:t>
            </a:r>
            <a:r>
              <a:rPr lang="en-US" dirty="0" err="1"/>
              <a:t>PrEP</a:t>
            </a:r>
            <a:r>
              <a:rPr lang="en-US" dirty="0"/>
              <a:t>)</a:t>
            </a:r>
            <a:endParaRPr lang="uk-UA" dirty="0"/>
          </a:p>
          <a:p>
            <a:r>
              <a:rPr lang="uk-UA" dirty="0"/>
              <a:t>Постконтактна профілактика</a:t>
            </a:r>
            <a:r>
              <a:rPr lang="en-US" dirty="0"/>
              <a:t> (PEP)</a:t>
            </a:r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1072" y="1912951"/>
            <a:ext cx="708707" cy="5290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1004" y="3205328"/>
            <a:ext cx="708707" cy="4918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30527" y="4453489"/>
            <a:ext cx="708707" cy="5078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522" y="5039855"/>
            <a:ext cx="713294" cy="5060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8548" y="1807904"/>
            <a:ext cx="4186436" cy="363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0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21806" y="76200"/>
            <a:ext cx="11233246" cy="1397000"/>
          </a:xfrm>
        </p:spPr>
        <p:txBody>
          <a:bodyPr>
            <a:normAutofit/>
          </a:bodyPr>
          <a:lstStyle/>
          <a:p>
            <a:r>
              <a:rPr lang="uk-UA" sz="3600" dirty="0"/>
              <a:t>Курс «</a:t>
            </a:r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Сучасні лікувально-профілактичні стратегії при вірус-асоційованих пандеміях</a:t>
            </a:r>
            <a:r>
              <a:rPr lang="uk-UA" sz="3600" dirty="0"/>
              <a:t>»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idx="1"/>
          </p:nvPr>
        </p:nvSpPr>
        <p:spPr>
          <a:xfrm>
            <a:off x="549796" y="1340768"/>
            <a:ext cx="7488831" cy="5517232"/>
          </a:xfrm>
        </p:spPr>
        <p:txBody>
          <a:bodyPr>
            <a:normAutofit fontScale="92500"/>
          </a:bodyPr>
          <a:lstStyle/>
          <a:p>
            <a:pPr algn="just"/>
            <a:r>
              <a:rPr lang="uk-UA" b="1" u="sng" dirty="0"/>
              <a:t>ПРЕДМЕТ:</a:t>
            </a:r>
            <a:r>
              <a:rPr lang="uk-UA" dirty="0"/>
              <a:t> ВІЛ-інфекція, </a:t>
            </a:r>
            <a:r>
              <a:rPr lang="uk-UA" dirty="0" err="1"/>
              <a:t>грипп</a:t>
            </a:r>
            <a:r>
              <a:rPr lang="uk-UA" dirty="0"/>
              <a:t>, </a:t>
            </a:r>
            <a:r>
              <a:rPr lang="en-US" dirty="0"/>
              <a:t>COVID-19</a:t>
            </a:r>
            <a:r>
              <a:rPr lang="uk-UA" dirty="0"/>
              <a:t>– їх своєчасна діагностика, призначення, моніторинг та корекція </a:t>
            </a:r>
            <a:r>
              <a:rPr lang="uk-UA" dirty="0" err="1"/>
              <a:t>антиретровірусної</a:t>
            </a:r>
            <a:r>
              <a:rPr lang="uk-UA" dirty="0"/>
              <a:t> терапії, ПВТПД та застосування сучасних профілактичних стратегій, спрямованих на профілактику поширення </a:t>
            </a:r>
            <a:r>
              <a:rPr lang="en-US" dirty="0"/>
              <a:t>HIV</a:t>
            </a:r>
            <a:r>
              <a:rPr lang="uk-UA" dirty="0"/>
              <a:t>, </a:t>
            </a:r>
            <a:r>
              <a:rPr lang="en-US" dirty="0"/>
              <a:t>HCV, HBV, COVID-19</a:t>
            </a:r>
            <a:r>
              <a:rPr lang="uk-UA" dirty="0"/>
              <a:t> як на індивідуальному так і на популяційному рівні.</a:t>
            </a:r>
          </a:p>
          <a:p>
            <a:pPr algn="just"/>
            <a:r>
              <a:rPr lang="uk-UA" b="1" u="sng" dirty="0"/>
              <a:t>ОБГРУНТУВАННЯ:</a:t>
            </a:r>
            <a:r>
              <a:rPr lang="uk-UA" dirty="0"/>
              <a:t> У зв'язку із відсутністю ефективної специфічної профілактики – призначення АРТ та методи медикаментозної профілактики ВІЛ є єдиними доступними та ефективними засобами у стримуванні епідемії ВІЛ-інфекції. Поширення грипу не зменшується, а пандемія </a:t>
            </a:r>
            <a:r>
              <a:rPr lang="en-US" dirty="0"/>
              <a:t>COVID-19 </a:t>
            </a:r>
            <a:r>
              <a:rPr lang="uk-UA" dirty="0"/>
              <a:t>погіршила механізми надавання послуг хворим на ВГ.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2644" y="1473200"/>
            <a:ext cx="3744416" cy="2448272"/>
          </a:xfrm>
          <a:prstGeom prst="rect">
            <a:avLst/>
          </a:prstGeom>
        </p:spPr>
      </p:pic>
      <p:pic>
        <p:nvPicPr>
          <p:cNvPr id="2052" name="Picture 4" descr="Bacteria, hiv, science, structure, virus, outbreak icon - Free 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708" y="4025876"/>
            <a:ext cx="2860576" cy="286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39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589" y="175700"/>
            <a:ext cx="7008574" cy="1008112"/>
          </a:xfrm>
        </p:spPr>
        <p:txBody>
          <a:bodyPr/>
          <a:lstStyle/>
          <a:p>
            <a:r>
              <a:rPr lang="uk-UA" sz="4000" b="1" dirty="0"/>
              <a:t>Мета:</a:t>
            </a:r>
            <a:r>
              <a:rPr lang="uk-UA" dirty="0"/>
              <a:t> 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type="body" idx="1"/>
          </p:nvPr>
        </p:nvSpPr>
        <p:spPr>
          <a:xfrm>
            <a:off x="839358" y="1916832"/>
            <a:ext cx="7008574" cy="417646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uk-UA" dirty="0"/>
              <a:t>Вивчення запропонованого матеріалу з дисципліни </a:t>
            </a:r>
            <a:r>
              <a:rPr lang="uk-UA" b="1" dirty="0"/>
              <a:t>«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Сучасні лікувально-профілактичні стратегії при вірус-асоційованих пандеміях</a:t>
            </a:r>
            <a:r>
              <a:rPr lang="uk-UA" b="1" dirty="0"/>
              <a:t>»</a:t>
            </a:r>
            <a:r>
              <a:rPr lang="uk-UA" dirty="0"/>
              <a:t>.</a:t>
            </a:r>
          </a:p>
          <a:p>
            <a:pPr algn="just"/>
            <a:r>
              <a:rPr lang="uk-UA" u="sng" dirty="0"/>
              <a:t>А саме: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/>
              <a:t>Формування практичних навичок у студентів 5-го курсу, спрямованих на вчасну діагностику ВІЛ, ВГ, </a:t>
            </a:r>
            <a:r>
              <a:rPr lang="en-US" dirty="0"/>
              <a:t>COVID-19</a:t>
            </a:r>
            <a:r>
              <a:rPr lang="uk-UA" dirty="0"/>
              <a:t>, своєчасне призначення, моніторинг ефективності антиретровірусної терапії (АРТ),</a:t>
            </a:r>
            <a:r>
              <a:rPr lang="en-US" dirty="0"/>
              <a:t> </a:t>
            </a:r>
            <a:r>
              <a:rPr lang="uk-UA" dirty="0"/>
              <a:t>прямої противірусної терапії (ППВТ), лікування</a:t>
            </a:r>
            <a:r>
              <a:rPr lang="en-US" dirty="0"/>
              <a:t> COVID-19</a:t>
            </a:r>
            <a:r>
              <a:rPr lang="uk-UA" dirty="0"/>
              <a:t>, менеджмент побічних явищ та невдачі різних терапій.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uk-UA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/>
              <a:t>Ознайомлення з сучасними стратегіями медикаментозної та немедикаментозної профілактики ВІЛ-інфекції, хронічних вірусних гепатитів,</a:t>
            </a:r>
            <a:r>
              <a:rPr lang="en-US" dirty="0"/>
              <a:t> COVID-19</a:t>
            </a:r>
            <a:r>
              <a:rPr lang="uk-UA" dirty="0"/>
              <a:t>  та формування практичних навичок щодо їх застосування.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804" y="2996952"/>
            <a:ext cx="707197" cy="5303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804" y="4692418"/>
            <a:ext cx="707197" cy="53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2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996" y="548680"/>
            <a:ext cx="8686738" cy="5976664"/>
          </a:xfrm>
        </p:spPr>
        <p:txBody>
          <a:bodyPr>
            <a:noAutofit/>
          </a:bodyPr>
          <a:lstStyle/>
          <a:p>
            <a:r>
              <a:rPr lang="uk-UA" sz="1800" dirty="0"/>
              <a:t>- Оволодіти  інформацією щодо своєчасного скринінгу та верифікації ВІЛ-інфекції.</a:t>
            </a:r>
            <a:br>
              <a:rPr lang="uk-UA" sz="1800" dirty="0"/>
            </a:br>
            <a:br>
              <a:rPr lang="uk-UA" sz="1800" dirty="0"/>
            </a:br>
            <a:r>
              <a:rPr lang="uk-UA" sz="1800" dirty="0"/>
              <a:t>- Ознайомитись з класами </a:t>
            </a:r>
            <a:r>
              <a:rPr lang="uk-UA" sz="1800" dirty="0" err="1"/>
              <a:t>антиретровірусних</a:t>
            </a:r>
            <a:r>
              <a:rPr lang="uk-UA" sz="1800" dirty="0"/>
              <a:t> препаратів, механізмом їх дії та принципами комбінації у схемах АРТ.</a:t>
            </a:r>
            <a:br>
              <a:rPr lang="uk-UA" sz="1800" dirty="0"/>
            </a:br>
            <a:br>
              <a:rPr lang="uk-UA" sz="1800" dirty="0"/>
            </a:br>
            <a:r>
              <a:rPr lang="uk-UA" sz="1800" dirty="0"/>
              <a:t>- Уміти проводити моніторинг АРТ, діагностувати побічні реакції АРТ та ознайомитись з методами їх корекції.</a:t>
            </a:r>
            <a:br>
              <a:rPr lang="uk-UA" sz="1800" dirty="0"/>
            </a:br>
            <a:br>
              <a:rPr lang="uk-UA" sz="1800" dirty="0"/>
            </a:br>
            <a:r>
              <a:rPr lang="uk-UA" sz="1800" dirty="0"/>
              <a:t>- Розглянути питання ефективності та невдачі АРТ, способи їх моніторингу та корекції.</a:t>
            </a:r>
            <a:br>
              <a:rPr lang="uk-UA" sz="1800" dirty="0"/>
            </a:br>
            <a:br>
              <a:rPr lang="uk-UA" sz="1800" dirty="0"/>
            </a:br>
            <a:r>
              <a:rPr lang="uk-UA" sz="1800" dirty="0"/>
              <a:t>-Ознайомитись з видами сучасної медикаментозної профілактики ВІЛ-інфекції та особливостями їх застосування (</a:t>
            </a:r>
            <a:r>
              <a:rPr lang="uk-UA" sz="1800" dirty="0" err="1"/>
              <a:t>доконтактна</a:t>
            </a:r>
            <a:r>
              <a:rPr lang="uk-UA" sz="1800" dirty="0"/>
              <a:t> профілактика, </a:t>
            </a:r>
            <a:r>
              <a:rPr lang="uk-UA" sz="1800" dirty="0" err="1"/>
              <a:t>постконтактна</a:t>
            </a:r>
            <a:r>
              <a:rPr lang="uk-UA" sz="1800" dirty="0"/>
              <a:t> профілактика, профілактика передачі ВІЛ від матері до дитини).</a:t>
            </a:r>
            <a:br>
              <a:rPr lang="uk-UA" sz="1800" dirty="0"/>
            </a:br>
            <a:br>
              <a:rPr lang="en-US" sz="1800" dirty="0"/>
            </a:br>
            <a:r>
              <a:rPr lang="en-US" sz="1800" dirty="0"/>
              <a:t>- </a:t>
            </a:r>
            <a:r>
              <a:rPr lang="uk-UA" sz="1800" dirty="0"/>
              <a:t>Ознайомитись із схемами противірусних терапії грипу</a:t>
            </a:r>
            <a:br>
              <a:rPr lang="uk-UA" sz="1800" dirty="0"/>
            </a:br>
            <a:br>
              <a:rPr lang="uk-UA" sz="1800" dirty="0"/>
            </a:br>
            <a:r>
              <a:rPr lang="uk-UA" sz="1800" dirty="0"/>
              <a:t>- Знати та вміти діагностувати грип</a:t>
            </a:r>
            <a:br>
              <a:rPr lang="uk-UA" sz="1800" dirty="0"/>
            </a:br>
            <a:br>
              <a:rPr lang="uk-UA" sz="1800" dirty="0"/>
            </a:br>
            <a:r>
              <a:rPr lang="uk-UA" sz="1800" dirty="0"/>
              <a:t>- Знати основні підходи до патогенетичної та симптоматичної терапії </a:t>
            </a:r>
            <a:br>
              <a:rPr lang="uk-UA" sz="1800" dirty="0"/>
            </a:br>
            <a:r>
              <a:rPr lang="en-US" sz="1800" dirty="0"/>
              <a:t>COVID-19.</a:t>
            </a:r>
            <a:br>
              <a:rPr lang="uk-UA" sz="2000" dirty="0"/>
            </a:br>
            <a:br>
              <a:rPr lang="uk-UA" sz="2000" dirty="0"/>
            </a:br>
            <a:endParaRPr lang="uk-UA" sz="2000" b="1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569344" y="1"/>
            <a:ext cx="8261372" cy="620687"/>
          </a:xfrm>
        </p:spPr>
        <p:txBody>
          <a:bodyPr rtlCol="0">
            <a:normAutofit/>
          </a:bodyPr>
          <a:lstStyle/>
          <a:p>
            <a:r>
              <a:rPr lang="uk-UA" b="1" u="sng" dirty="0"/>
              <a:t>Завдання</a:t>
            </a:r>
            <a:r>
              <a:rPr lang="en-US" b="1" u="sng" dirty="0"/>
              <a:t> </a:t>
            </a:r>
            <a:r>
              <a:rPr lang="uk-UA" b="1" u="sng" dirty="0"/>
              <a:t>дисципліни:</a:t>
            </a:r>
          </a:p>
        </p:txBody>
      </p:sp>
    </p:spTree>
    <p:extLst>
      <p:ext uri="{BB962C8B-B14F-4D97-AF65-F5344CB8AC3E}">
        <p14:creationId xmlns:p14="http://schemas.microsoft.com/office/powerpoint/2010/main" val="33532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688504"/>
          </a:xfrm>
        </p:spPr>
        <p:txBody>
          <a:bodyPr>
            <a:normAutofit/>
          </a:bodyPr>
          <a:lstStyle/>
          <a:p>
            <a:r>
              <a:rPr lang="uk-UA" sz="3600" b="1" dirty="0"/>
              <a:t>Програма дисципліни: 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9005" y="620688"/>
            <a:ext cx="6120680" cy="6237312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uk-UA" b="1" u="sng" dirty="0"/>
              <a:t>Змістовний модуль 1:</a:t>
            </a:r>
          </a:p>
          <a:p>
            <a:pPr algn="just"/>
            <a:r>
              <a:rPr lang="uk-UA" sz="2500" b="1" dirty="0"/>
              <a:t>Тема 1:</a:t>
            </a:r>
            <a:r>
              <a:rPr lang="uk-UA" sz="2500" dirty="0"/>
              <a:t> ВІЛ-інфекція: ВІЛ-інфекція в Україні та світі (уявлення про каскад послуг для людей, що живуть з ВІЛ, глобальні цілі 90 – 90 – 90). Консультування і тестування на ВІЛ-інфекцію, виявлення та верифікація діагнозу. Медичний нагляд ВІЛ-позитивних пацієнтів. Принципи діагностики, лікування та профілактики опортуністичних захворювань. Нормативно-правове забезпечення.</a:t>
            </a:r>
          </a:p>
          <a:p>
            <a:pPr algn="just"/>
            <a:r>
              <a:rPr lang="uk-UA" sz="2500" b="1" dirty="0"/>
              <a:t>Тема 2:</a:t>
            </a:r>
            <a:r>
              <a:rPr lang="uk-UA" sz="2500" dirty="0"/>
              <a:t> ВІЛ-інфекція: Класи </a:t>
            </a:r>
            <a:r>
              <a:rPr lang="uk-UA" sz="2500" dirty="0" err="1"/>
              <a:t>антиретровірусних</a:t>
            </a:r>
            <a:r>
              <a:rPr lang="uk-UA" sz="2500" dirty="0"/>
              <a:t> препаратів, механізми їх дії та принципи комбінації у схемах АРТ. Схеми АРТ І (першого) ряду, призначення, моніторинг, побічні реакції та методи їх корекції. Клінічні протоколи український та міжнародні (</a:t>
            </a:r>
            <a:r>
              <a:rPr lang="en-US" sz="2500" dirty="0"/>
              <a:t>EACS, IAS,</a:t>
            </a:r>
            <a:r>
              <a:rPr lang="uk-UA" sz="2500" dirty="0"/>
              <a:t> </a:t>
            </a:r>
            <a:r>
              <a:rPr lang="en-US" sz="2500" dirty="0"/>
              <a:t>DHHS). </a:t>
            </a:r>
            <a:r>
              <a:rPr lang="uk-UA" sz="2500" dirty="0"/>
              <a:t>Невдача АРТ, поняття про резистентність. Схеми АРТ ІІ (другого) ряду, принципи призначення та моніторинг ефективності. Чинники, котрі впливають на ефективність АРТ: прихильність до лікування, взаємодія </a:t>
            </a:r>
            <a:r>
              <a:rPr lang="uk-UA" sz="2500" dirty="0" err="1"/>
              <a:t>антиретровірусних</a:t>
            </a:r>
            <a:r>
              <a:rPr lang="uk-UA" sz="2500" dirty="0"/>
              <a:t> препаратів з супутніми лікарськими засобами.</a:t>
            </a:r>
          </a:p>
          <a:p>
            <a:pPr algn="just"/>
            <a:r>
              <a:rPr lang="uk-UA" sz="2500" b="1" dirty="0"/>
              <a:t>Тема 3:</a:t>
            </a:r>
            <a:r>
              <a:rPr lang="uk-UA" sz="2500" dirty="0"/>
              <a:t> ВІЛ-інфекція: Нові </a:t>
            </a:r>
            <a:r>
              <a:rPr lang="uk-UA" sz="2500" dirty="0" err="1"/>
              <a:t>антиретровірусні</a:t>
            </a:r>
            <a:r>
              <a:rPr lang="uk-UA" sz="2500" dirty="0"/>
              <a:t> препарати та їх місце в сучасних протоколах. Підходи до оптимізації (переключення) АРТ у пацієнтів з вірусною </a:t>
            </a:r>
            <a:r>
              <a:rPr lang="uk-UA" sz="2500" dirty="0" err="1"/>
              <a:t>супресією</a:t>
            </a:r>
            <a:r>
              <a:rPr lang="uk-UA" sz="2500" dirty="0"/>
              <a:t>. Профілактичні стратегії ВІЛ-інфекції, види медикаментозної профілактики (</a:t>
            </a:r>
            <a:r>
              <a:rPr lang="en-US" sz="2500" dirty="0"/>
              <a:t>PEP, </a:t>
            </a:r>
            <a:r>
              <a:rPr lang="en-US" sz="2500" dirty="0" err="1"/>
              <a:t>PrEP</a:t>
            </a:r>
            <a:r>
              <a:rPr lang="en-US" sz="2500" dirty="0"/>
              <a:t>). </a:t>
            </a:r>
            <a:r>
              <a:rPr lang="uk-UA" sz="2500" dirty="0"/>
              <a:t>Профілактика передачі ВІЛ від матері до дитини: ведення ВІЛ-позитивних вагітних жінок та народжених ними дітей (</a:t>
            </a:r>
            <a:r>
              <a:rPr lang="en-US" sz="2500" dirty="0" err="1"/>
              <a:t>MChT</a:t>
            </a:r>
            <a:r>
              <a:rPr lang="en-US" sz="2500" dirty="0"/>
              <a:t>).</a:t>
            </a:r>
            <a:endParaRPr lang="uk-UA" sz="2500" dirty="0"/>
          </a:p>
        </p:txBody>
      </p:sp>
      <p:sp>
        <p:nvSpPr>
          <p:cNvPr id="7" name="Місце для вмісту 2"/>
          <p:cNvSpPr>
            <a:spLocks noGrp="1"/>
          </p:cNvSpPr>
          <p:nvPr>
            <p:ph sz="half" idx="1"/>
          </p:nvPr>
        </p:nvSpPr>
        <p:spPr>
          <a:xfrm>
            <a:off x="6182287" y="706448"/>
            <a:ext cx="6120680" cy="617882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500" b="1" u="sng" dirty="0"/>
              <a:t>Змістовний модуль </a:t>
            </a:r>
            <a:r>
              <a:rPr lang="en-US" sz="1500" b="1" u="sng" dirty="0"/>
              <a:t>2</a:t>
            </a:r>
            <a:r>
              <a:rPr lang="uk-UA" sz="1500" b="1" u="sng" dirty="0"/>
              <a:t>:</a:t>
            </a:r>
          </a:p>
          <a:p>
            <a:pPr algn="just"/>
            <a:r>
              <a:rPr lang="uk-UA" sz="1500" b="1" dirty="0"/>
              <a:t>Тема 4:</a:t>
            </a:r>
            <a:r>
              <a:rPr lang="uk-UA" sz="1500" dirty="0"/>
              <a:t> </a:t>
            </a:r>
            <a:r>
              <a:rPr lang="en-US" sz="1500" dirty="0"/>
              <a:t>COVID-19: </a:t>
            </a:r>
            <a:r>
              <a:rPr lang="uk-UA" sz="1500" dirty="0"/>
              <a:t>епідеміологія, етіологія, патофізіологія, класифікація, клініка, особливості клінічної картини, особливості перебігу </a:t>
            </a:r>
            <a:r>
              <a:rPr lang="en-US" sz="1500" dirty="0"/>
              <a:t>COVID-19 </a:t>
            </a:r>
            <a:r>
              <a:rPr lang="uk-UA" sz="1500" dirty="0"/>
              <a:t>серед пацієнтів груп ризику. Методи діагностики, диференційна діагностика, лікування. Профілактичні стратегії. Ведення пацієнта з </a:t>
            </a:r>
            <a:r>
              <a:rPr lang="en-US" sz="1500" dirty="0"/>
              <a:t>long COVID-19.</a:t>
            </a:r>
            <a:endParaRPr lang="uk-UA" sz="1500" dirty="0"/>
          </a:p>
          <a:p>
            <a:pPr algn="just"/>
            <a:r>
              <a:rPr lang="uk-UA" sz="1500" b="1" dirty="0"/>
              <a:t>Тема 5:</a:t>
            </a:r>
            <a:r>
              <a:rPr lang="uk-UA" sz="1500" dirty="0"/>
              <a:t> Грип: епідеміологія, етіологія, патофізіологія, класифікація, клініка, методи діагностики, диференційна діагностика, лікування – сучасні противірусні препарати, профілактика.</a:t>
            </a:r>
            <a:endParaRPr lang="uk-UA" sz="1400" dirty="0"/>
          </a:p>
          <a:p>
            <a:pPr algn="just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524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97868" y="188641"/>
            <a:ext cx="6838513" cy="576064"/>
          </a:xfrm>
        </p:spPr>
        <p:txBody>
          <a:bodyPr>
            <a:normAutofit/>
          </a:bodyPr>
          <a:lstStyle/>
          <a:p>
            <a:r>
              <a:rPr lang="uk-UA" sz="2800" b="1" dirty="0"/>
              <a:t>Форми та методи навчання: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type="body" idx="1"/>
          </p:nvPr>
        </p:nvSpPr>
        <p:spPr>
          <a:xfrm>
            <a:off x="1197868" y="0"/>
            <a:ext cx="7008574" cy="1296987"/>
          </a:xfrm>
        </p:spPr>
        <p:txBody>
          <a:bodyPr>
            <a:normAutofit/>
          </a:bodyPr>
          <a:lstStyle/>
          <a:p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endParaRPr lang="uk-UA" dirty="0"/>
          </a:p>
          <a:p>
            <a:endParaRPr lang="uk-UA" dirty="0"/>
          </a:p>
        </p:txBody>
      </p:sp>
      <p:sp>
        <p:nvSpPr>
          <p:cNvPr id="6" name="Прямокутник 5"/>
          <p:cNvSpPr/>
          <p:nvPr/>
        </p:nvSpPr>
        <p:spPr>
          <a:xfrm>
            <a:off x="621804" y="652933"/>
            <a:ext cx="799288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altLang="uk-UA" sz="2000" b="1" i="1" u="sng" dirty="0"/>
              <a:t>Наочні: </a:t>
            </a:r>
            <a:endParaRPr lang="ru-RU" altLang="uk-UA" sz="2000" dirty="0"/>
          </a:p>
          <a:p>
            <a:pPr algn="just"/>
            <a:r>
              <a:rPr lang="uk-UA" altLang="uk-UA" sz="2000" dirty="0"/>
              <a:t>Демонстрація тематичних хворих;</a:t>
            </a:r>
            <a:endParaRPr lang="ru-RU" altLang="uk-UA" sz="2000" dirty="0"/>
          </a:p>
          <a:p>
            <a:pPr algn="just"/>
            <a:r>
              <a:rPr lang="uk-UA" altLang="uk-UA" sz="2000" dirty="0"/>
              <a:t>Мультимедійний показ;</a:t>
            </a:r>
            <a:endParaRPr lang="ru-RU" altLang="uk-UA" sz="2000" dirty="0"/>
          </a:p>
          <a:p>
            <a:pPr algn="just"/>
            <a:r>
              <a:rPr lang="uk-UA" altLang="uk-UA" sz="2000" dirty="0"/>
              <a:t>Ілюстрації таблиць.</a:t>
            </a:r>
            <a:endParaRPr lang="ru-RU" altLang="uk-UA" sz="2000" dirty="0"/>
          </a:p>
          <a:p>
            <a:pPr algn="just"/>
            <a:r>
              <a:rPr lang="uk-UA" altLang="uk-UA" sz="2000" dirty="0"/>
              <a:t>Демонстрація відеофільмів.</a:t>
            </a:r>
            <a:endParaRPr lang="ru-RU" altLang="uk-UA" sz="2000" dirty="0"/>
          </a:p>
          <a:p>
            <a:pPr algn="just"/>
            <a:r>
              <a:rPr lang="uk-UA" altLang="uk-UA" sz="2000" b="1" i="1" u="sng" dirty="0"/>
              <a:t>Практичні методи:</a:t>
            </a:r>
            <a:r>
              <a:rPr lang="uk-UA" altLang="uk-UA" sz="2000" dirty="0"/>
              <a:t> відпрацювання практичних навичок (розгляд клінічних випадків, моделювання клінічних ситуацій відповідно до задач дисципліни) із застосуванням дискусії, роботи в малих групах, мозкового штурму.</a:t>
            </a:r>
            <a:r>
              <a:rPr lang="uk-UA" altLang="uk-UA" sz="2000" b="1" dirty="0"/>
              <a:t> </a:t>
            </a:r>
          </a:p>
          <a:p>
            <a:pPr algn="just"/>
            <a:r>
              <a:rPr lang="uk-UA" altLang="uk-UA" sz="2000" b="1" u="sng" dirty="0"/>
              <a:t> Методичне забезпечення:</a:t>
            </a:r>
            <a:endParaRPr lang="ru-RU" altLang="uk-UA" sz="2000" u="sng" dirty="0"/>
          </a:p>
          <a:p>
            <a:pPr algn="just"/>
            <a:r>
              <a:rPr lang="uk-UA" altLang="uk-UA" sz="2000" dirty="0"/>
              <a:t>В процесі викладання інфекційних хвороб на практичних заняттях та лекціях використовуються муляжі, табличний матеріал, слайди, відеофільми.</a:t>
            </a:r>
          </a:p>
          <a:p>
            <a:pPr algn="just"/>
            <a:r>
              <a:rPr lang="uk-UA" altLang="uk-UA" sz="2000" b="1" u="sng" dirty="0"/>
              <a:t>Методи контролю:</a:t>
            </a:r>
          </a:p>
          <a:p>
            <a:pPr algn="just"/>
            <a:r>
              <a:rPr lang="uk-UA" altLang="uk-UA" sz="2000" dirty="0"/>
              <a:t>Розв'язування ситуаційних задач;</a:t>
            </a:r>
          </a:p>
          <a:p>
            <a:pPr algn="just"/>
            <a:r>
              <a:rPr lang="uk-UA" altLang="uk-UA" sz="2000" dirty="0"/>
              <a:t>Оцінка оволодіння методами, вміння призначати та здійснювати моніторинг лікування, вміння застосувати профілактичні стратегії;</a:t>
            </a:r>
          </a:p>
          <a:p>
            <a:pPr algn="just"/>
            <a:r>
              <a:rPr lang="uk-UA" altLang="uk-UA" sz="2000" dirty="0"/>
              <a:t>Опитування (залік).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16" y="764705"/>
            <a:ext cx="477788" cy="53039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16" y="2276872"/>
            <a:ext cx="475529" cy="53039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16" y="3523840"/>
            <a:ext cx="475529" cy="53039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16" y="4770691"/>
            <a:ext cx="475529" cy="53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37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73" y="-67816"/>
            <a:ext cx="10157354" cy="760512"/>
          </a:xfrm>
        </p:spPr>
        <p:txBody>
          <a:bodyPr/>
          <a:lstStyle/>
          <a:p>
            <a:r>
              <a:rPr lang="uk-UA" dirty="0"/>
              <a:t>Результати навчання: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idx="1"/>
          </p:nvPr>
        </p:nvSpPr>
        <p:spPr>
          <a:xfrm>
            <a:off x="2573" y="404664"/>
            <a:ext cx="11996495" cy="669674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uk-UA" sz="2900" b="1" u="sng" dirty="0"/>
              <a:t>Студент повинен знати:</a:t>
            </a:r>
          </a:p>
          <a:p>
            <a:pPr algn="just"/>
            <a:r>
              <a:rPr lang="uk-UA" sz="1800" dirty="0"/>
              <a:t>Покази та порядок проведення скринінгу та верифікації ВІЛ-інфекції;</a:t>
            </a:r>
          </a:p>
          <a:p>
            <a:pPr algn="just"/>
            <a:r>
              <a:rPr lang="uk-UA" sz="1800" dirty="0"/>
              <a:t>Основні класи </a:t>
            </a:r>
            <a:r>
              <a:rPr lang="uk-UA" sz="1800" dirty="0" err="1"/>
              <a:t>антиретровірусних</a:t>
            </a:r>
            <a:r>
              <a:rPr lang="uk-UA" sz="1800" dirty="0"/>
              <a:t> препаратів;</a:t>
            </a:r>
          </a:p>
          <a:p>
            <a:pPr algn="just"/>
            <a:r>
              <a:rPr lang="uk-UA" sz="1800" dirty="0"/>
              <a:t>Механізм дії </a:t>
            </a:r>
            <a:r>
              <a:rPr lang="uk-UA" sz="1800" dirty="0" err="1"/>
              <a:t>антиретровірусних</a:t>
            </a:r>
            <a:r>
              <a:rPr lang="uk-UA" sz="1800" dirty="0"/>
              <a:t> препаратів;</a:t>
            </a:r>
          </a:p>
          <a:p>
            <a:pPr algn="just"/>
            <a:r>
              <a:rPr lang="uk-UA" sz="1800" dirty="0"/>
              <a:t>Принципи комбінації препаратів у схемі антиретровірусної терапії;</a:t>
            </a:r>
          </a:p>
          <a:p>
            <a:pPr algn="just"/>
            <a:r>
              <a:rPr lang="uk-UA" sz="1800" dirty="0"/>
              <a:t>Схеми АРТ відповідно до «</a:t>
            </a:r>
            <a:r>
              <a:rPr lang="ru-RU" sz="1800" dirty="0" err="1"/>
              <a:t>Клінічного</a:t>
            </a:r>
            <a:r>
              <a:rPr lang="ru-RU" sz="1800" dirty="0"/>
              <a:t> протоколу </a:t>
            </a:r>
            <a:r>
              <a:rPr lang="ru-RU" sz="1800" dirty="0" err="1"/>
              <a:t>із</a:t>
            </a:r>
            <a:r>
              <a:rPr lang="ru-RU" sz="1800" dirty="0"/>
              <a:t> </a:t>
            </a:r>
            <a:r>
              <a:rPr lang="ru-RU" sz="1800" dirty="0" err="1"/>
              <a:t>застосування</a:t>
            </a:r>
            <a:r>
              <a:rPr lang="ru-RU" sz="1800" dirty="0"/>
              <a:t> </a:t>
            </a:r>
            <a:r>
              <a:rPr lang="ru-RU" sz="1800" dirty="0" err="1"/>
              <a:t>антиретровірусних</a:t>
            </a:r>
            <a:r>
              <a:rPr lang="ru-RU" sz="1800" dirty="0"/>
              <a:t> </a:t>
            </a:r>
            <a:r>
              <a:rPr lang="ru-RU" sz="1800" dirty="0" err="1"/>
              <a:t>препаратів</a:t>
            </a:r>
            <a:r>
              <a:rPr lang="ru-RU" sz="1800" dirty="0"/>
              <a:t> для </a:t>
            </a:r>
            <a:r>
              <a:rPr lang="ru-RU" sz="1800" dirty="0" err="1"/>
              <a:t>лікування</a:t>
            </a:r>
            <a:r>
              <a:rPr lang="ru-RU" sz="1800" dirty="0"/>
              <a:t> та </a:t>
            </a:r>
            <a:r>
              <a:rPr lang="ru-RU" sz="1800" dirty="0" err="1"/>
              <a:t>профілактики</a:t>
            </a:r>
            <a:r>
              <a:rPr lang="ru-RU" sz="1800" dirty="0"/>
              <a:t> ВІЛ-</a:t>
            </a:r>
            <a:r>
              <a:rPr lang="ru-RU" sz="1800" dirty="0" err="1"/>
              <a:t>інфекції</a:t>
            </a:r>
            <a:r>
              <a:rPr lang="ru-RU" sz="1800" dirty="0"/>
              <a:t>» - наказ МОЗ </a:t>
            </a:r>
            <a:r>
              <a:rPr lang="ru-RU" sz="1800" dirty="0" err="1"/>
              <a:t>України</a:t>
            </a:r>
            <a:r>
              <a:rPr lang="ru-RU" sz="1800" dirty="0"/>
              <a:t> № 1292 </a:t>
            </a:r>
            <a:r>
              <a:rPr lang="ru-RU" sz="1800" dirty="0" err="1"/>
              <a:t>від</a:t>
            </a:r>
            <a:r>
              <a:rPr lang="ru-RU" sz="1800" dirty="0"/>
              <a:t> 05.06.2019 р.;</a:t>
            </a:r>
            <a:endParaRPr lang="uk-UA" sz="1800" dirty="0"/>
          </a:p>
          <a:p>
            <a:pPr algn="just"/>
            <a:r>
              <a:rPr lang="uk-UA" sz="1800" dirty="0"/>
              <a:t>Схеми АРТ відповідно до міжнародних протоколів (</a:t>
            </a:r>
            <a:r>
              <a:rPr lang="en-US" sz="1800" dirty="0"/>
              <a:t>EACS, IAS, DHHS) </a:t>
            </a:r>
            <a:r>
              <a:rPr lang="uk-UA" sz="1800" dirty="0"/>
              <a:t>та можливості їх застосування в Україні;</a:t>
            </a:r>
          </a:p>
          <a:p>
            <a:pPr algn="just"/>
            <a:r>
              <a:rPr lang="uk-UA" sz="1800" dirty="0"/>
              <a:t>Побічні реакції, що можуть виникнути на тлі прийому АРТ та методами їх корекції;</a:t>
            </a:r>
          </a:p>
          <a:p>
            <a:pPr algn="just"/>
            <a:r>
              <a:rPr lang="uk-UA" sz="1800" dirty="0"/>
              <a:t>Особливості взаємодії </a:t>
            </a:r>
            <a:r>
              <a:rPr lang="uk-UA" sz="1800" dirty="0" err="1"/>
              <a:t>антиретровірусних</a:t>
            </a:r>
            <a:r>
              <a:rPr lang="uk-UA" sz="1800" dirty="0"/>
              <a:t> препаратів з іншими лікарськими засобами;</a:t>
            </a:r>
          </a:p>
          <a:p>
            <a:pPr algn="just"/>
            <a:r>
              <a:rPr lang="ru-RU" sz="1800" dirty="0" err="1"/>
              <a:t>Види</a:t>
            </a:r>
            <a:r>
              <a:rPr lang="ru-RU" sz="1800" dirty="0"/>
              <a:t> </a:t>
            </a:r>
            <a:r>
              <a:rPr lang="ru-RU" sz="1800" dirty="0" err="1"/>
              <a:t>сучасної</a:t>
            </a:r>
            <a:r>
              <a:rPr lang="ru-RU" sz="1800" dirty="0"/>
              <a:t> </a:t>
            </a:r>
            <a:r>
              <a:rPr lang="ru-RU" sz="1800" dirty="0" err="1"/>
              <a:t>медикаментозної</a:t>
            </a:r>
            <a:r>
              <a:rPr lang="ru-RU" sz="1800" dirty="0"/>
              <a:t> </a:t>
            </a:r>
            <a:r>
              <a:rPr lang="ru-RU" sz="1800" dirty="0" err="1"/>
              <a:t>профілактики</a:t>
            </a:r>
            <a:r>
              <a:rPr lang="ru-RU" sz="1800" dirty="0"/>
              <a:t> ВІЛ-</a:t>
            </a:r>
            <a:r>
              <a:rPr lang="ru-RU" sz="1800" dirty="0" err="1"/>
              <a:t>інфекції</a:t>
            </a:r>
            <a:r>
              <a:rPr lang="ru-RU" sz="1800" dirty="0"/>
              <a:t> (</a:t>
            </a:r>
            <a:r>
              <a:rPr lang="ru-RU" sz="1800" dirty="0" err="1"/>
              <a:t>доконтактна</a:t>
            </a:r>
            <a:r>
              <a:rPr lang="ru-RU" sz="1800" dirty="0"/>
              <a:t> </a:t>
            </a:r>
            <a:r>
              <a:rPr lang="ru-RU" sz="1800" dirty="0" err="1"/>
              <a:t>профілактика</a:t>
            </a:r>
            <a:r>
              <a:rPr lang="ru-RU" sz="1800" dirty="0"/>
              <a:t>, </a:t>
            </a:r>
            <a:r>
              <a:rPr lang="ru-RU" sz="1800" dirty="0" err="1"/>
              <a:t>постконтактна</a:t>
            </a:r>
            <a:r>
              <a:rPr lang="ru-RU" sz="1800" dirty="0"/>
              <a:t> </a:t>
            </a:r>
            <a:r>
              <a:rPr lang="ru-RU" sz="1800" dirty="0" err="1"/>
              <a:t>профілактика</a:t>
            </a:r>
            <a:r>
              <a:rPr lang="ru-RU" sz="1800" dirty="0"/>
              <a:t>, </a:t>
            </a:r>
            <a:r>
              <a:rPr lang="ru-RU" sz="1800" dirty="0" err="1"/>
              <a:t>профілактика</a:t>
            </a:r>
            <a:r>
              <a:rPr lang="ru-RU" sz="1800" dirty="0"/>
              <a:t> </a:t>
            </a:r>
            <a:r>
              <a:rPr lang="ru-RU" sz="1800" dirty="0" err="1"/>
              <a:t>передачі</a:t>
            </a:r>
            <a:r>
              <a:rPr lang="ru-RU" sz="1800" dirty="0"/>
              <a:t> ВІЛ </a:t>
            </a:r>
            <a:r>
              <a:rPr lang="ru-RU" sz="1800" dirty="0" err="1"/>
              <a:t>від</a:t>
            </a:r>
            <a:r>
              <a:rPr lang="ru-RU" sz="1800" dirty="0"/>
              <a:t> </a:t>
            </a:r>
            <a:r>
              <a:rPr lang="ru-RU" sz="1800" dirty="0" err="1"/>
              <a:t>матері</a:t>
            </a:r>
            <a:r>
              <a:rPr lang="ru-RU" sz="1800" dirty="0"/>
              <a:t> до </a:t>
            </a:r>
            <a:r>
              <a:rPr lang="ru-RU" sz="1800" dirty="0" err="1"/>
              <a:t>дитини</a:t>
            </a:r>
            <a:r>
              <a:rPr lang="ru-RU" sz="1800" dirty="0"/>
              <a:t>).</a:t>
            </a:r>
          </a:p>
          <a:p>
            <a:pPr algn="just"/>
            <a:r>
              <a:rPr lang="ru-RU" sz="1800" dirty="0" err="1"/>
              <a:t>Основні</a:t>
            </a:r>
            <a:r>
              <a:rPr lang="ru-RU" sz="1800" dirty="0"/>
              <a:t> </a:t>
            </a:r>
            <a:r>
              <a:rPr lang="ru-RU" sz="1800" dirty="0" err="1"/>
              <a:t>класи</a:t>
            </a:r>
            <a:r>
              <a:rPr lang="ru-RU" sz="1800" dirty="0"/>
              <a:t> </a:t>
            </a:r>
            <a:r>
              <a:rPr lang="ru-RU" sz="1800" dirty="0" err="1"/>
              <a:t>противірусних</a:t>
            </a:r>
            <a:r>
              <a:rPr lang="ru-RU" sz="1800" dirty="0"/>
              <a:t> </a:t>
            </a:r>
            <a:r>
              <a:rPr lang="ru-RU" sz="1800" dirty="0" err="1"/>
              <a:t>препаратів</a:t>
            </a:r>
            <a:r>
              <a:rPr lang="ru-RU" sz="1800" dirty="0"/>
              <a:t> </a:t>
            </a:r>
            <a:r>
              <a:rPr lang="ru-RU" sz="1800" dirty="0" err="1"/>
              <a:t>прямої</a:t>
            </a:r>
            <a:r>
              <a:rPr lang="ru-RU" sz="1800" dirty="0"/>
              <a:t> </a:t>
            </a:r>
            <a:r>
              <a:rPr lang="ru-RU" sz="1800" dirty="0" err="1"/>
              <a:t>дії</a:t>
            </a:r>
            <a:r>
              <a:rPr lang="ru-RU" sz="1800" dirty="0"/>
              <a:t> </a:t>
            </a:r>
            <a:r>
              <a:rPr lang="ru-RU" sz="1800" dirty="0" err="1"/>
              <a:t>проти</a:t>
            </a:r>
            <a:r>
              <a:rPr lang="ru-RU" sz="1800" dirty="0"/>
              <a:t> ВГ. </a:t>
            </a:r>
            <a:r>
              <a:rPr lang="ru-RU" sz="1800" dirty="0" err="1"/>
              <a:t>Механізми</a:t>
            </a:r>
            <a:r>
              <a:rPr lang="ru-RU" sz="1800" dirty="0"/>
              <a:t> </a:t>
            </a:r>
            <a:r>
              <a:rPr lang="ru-RU" sz="1800" dirty="0" err="1"/>
              <a:t>їх</a:t>
            </a:r>
            <a:r>
              <a:rPr lang="ru-RU" sz="1800" dirty="0"/>
              <a:t> </a:t>
            </a:r>
            <a:r>
              <a:rPr lang="ru-RU" sz="1800" dirty="0" err="1"/>
              <a:t>дії</a:t>
            </a:r>
            <a:r>
              <a:rPr lang="ru-RU" sz="1800" dirty="0"/>
              <a:t>. </a:t>
            </a:r>
            <a:r>
              <a:rPr lang="ru-RU" sz="1800" dirty="0" err="1"/>
              <a:t>Принципи</a:t>
            </a:r>
            <a:r>
              <a:rPr lang="ru-RU" sz="1800" dirty="0"/>
              <a:t> </a:t>
            </a:r>
            <a:r>
              <a:rPr lang="ru-RU" sz="1800" dirty="0" err="1"/>
              <a:t>комбінації</a:t>
            </a:r>
            <a:r>
              <a:rPr lang="ru-RU" sz="1800" dirty="0"/>
              <a:t> </a:t>
            </a:r>
            <a:r>
              <a:rPr lang="ru-RU" sz="1800" dirty="0" err="1"/>
              <a:t>цих</a:t>
            </a:r>
            <a:r>
              <a:rPr lang="ru-RU" sz="1800" dirty="0"/>
              <a:t> </a:t>
            </a:r>
            <a:r>
              <a:rPr lang="ru-RU" sz="1800" dirty="0" err="1"/>
              <a:t>препаратів</a:t>
            </a:r>
            <a:r>
              <a:rPr lang="ru-RU" sz="1800" dirty="0"/>
              <a:t>. </a:t>
            </a:r>
            <a:r>
              <a:rPr lang="ru-RU" sz="1800" dirty="0" err="1"/>
              <a:t>Схеми</a:t>
            </a:r>
            <a:r>
              <a:rPr lang="ru-RU" sz="1800" dirty="0"/>
              <a:t> </a:t>
            </a:r>
            <a:r>
              <a:rPr lang="ru-RU" sz="1800" dirty="0" err="1"/>
              <a:t>противірусної</a:t>
            </a:r>
            <a:r>
              <a:rPr lang="ru-RU" sz="1800" dirty="0"/>
              <a:t> </a:t>
            </a:r>
            <a:r>
              <a:rPr lang="ru-RU" sz="1800" dirty="0" err="1"/>
              <a:t>терапії</a:t>
            </a:r>
            <a:r>
              <a:rPr lang="ru-RU" sz="1800" dirty="0"/>
              <a:t> при </a:t>
            </a:r>
            <a:r>
              <a:rPr lang="ru-RU" sz="1800" dirty="0" err="1"/>
              <a:t>вірусних</a:t>
            </a:r>
            <a:r>
              <a:rPr lang="ru-RU" sz="1800" dirty="0"/>
              <a:t> гепатитах. </a:t>
            </a:r>
          </a:p>
          <a:p>
            <a:pPr algn="just"/>
            <a:r>
              <a:rPr lang="ru-RU" sz="1800" dirty="0" err="1"/>
              <a:t>Покази</a:t>
            </a:r>
            <a:r>
              <a:rPr lang="ru-RU" sz="1800" dirty="0"/>
              <a:t> до </a:t>
            </a:r>
            <a:r>
              <a:rPr lang="ru-RU" sz="1800" dirty="0" err="1"/>
              <a:t>призначення</a:t>
            </a:r>
            <a:r>
              <a:rPr lang="ru-RU" sz="1800" dirty="0"/>
              <a:t> </a:t>
            </a:r>
            <a:r>
              <a:rPr lang="ru-RU" sz="1800" dirty="0" err="1"/>
              <a:t>противірусних</a:t>
            </a:r>
            <a:r>
              <a:rPr lang="ru-RU" sz="1800" dirty="0"/>
              <a:t> </a:t>
            </a:r>
            <a:r>
              <a:rPr lang="ru-RU" sz="1800" dirty="0" err="1"/>
              <a:t>препаратів</a:t>
            </a:r>
            <a:r>
              <a:rPr lang="ru-RU" sz="1800" dirty="0"/>
              <a:t> у </a:t>
            </a:r>
            <a:r>
              <a:rPr lang="ru-RU" sz="1800" dirty="0" err="1"/>
              <a:t>хворих</a:t>
            </a:r>
            <a:r>
              <a:rPr lang="ru-RU" sz="1800" dirty="0"/>
              <a:t> на </a:t>
            </a:r>
            <a:r>
              <a:rPr lang="ru-RU" sz="1800" dirty="0" err="1"/>
              <a:t>грип</a:t>
            </a:r>
            <a:r>
              <a:rPr lang="ru-RU" sz="1800" dirty="0"/>
              <a:t>. </a:t>
            </a:r>
            <a:r>
              <a:rPr lang="ru-RU" sz="1800" dirty="0" err="1"/>
              <a:t>Побічні</a:t>
            </a:r>
            <a:r>
              <a:rPr lang="ru-RU" sz="1800" dirty="0"/>
              <a:t> </a:t>
            </a:r>
            <a:r>
              <a:rPr lang="ru-RU" sz="1800" dirty="0" err="1"/>
              <a:t>дії</a:t>
            </a:r>
            <a:r>
              <a:rPr lang="ru-RU" sz="1800" dirty="0"/>
              <a:t> на </a:t>
            </a:r>
            <a:r>
              <a:rPr lang="ru-RU" sz="1800" dirty="0" err="1"/>
              <a:t>ці</a:t>
            </a:r>
            <a:r>
              <a:rPr lang="ru-RU" sz="1800" dirty="0"/>
              <a:t> </a:t>
            </a:r>
            <a:r>
              <a:rPr lang="ru-RU" sz="1800" dirty="0" err="1"/>
              <a:t>препарати</a:t>
            </a:r>
            <a:r>
              <a:rPr lang="ru-RU" sz="1800" dirty="0"/>
              <a:t>. </a:t>
            </a:r>
            <a:r>
              <a:rPr lang="ru-RU" sz="1800" dirty="0" err="1"/>
              <a:t>Види</a:t>
            </a:r>
            <a:r>
              <a:rPr lang="ru-RU" sz="1800" dirty="0"/>
              <a:t> </a:t>
            </a:r>
            <a:r>
              <a:rPr lang="ru-RU" sz="1800" dirty="0" err="1"/>
              <a:t>сучасної</a:t>
            </a:r>
            <a:r>
              <a:rPr lang="ru-RU" sz="1800" dirty="0"/>
              <a:t> </a:t>
            </a:r>
            <a:r>
              <a:rPr lang="ru-RU" sz="1800" dirty="0" err="1"/>
              <a:t>медикаментозної</a:t>
            </a:r>
            <a:r>
              <a:rPr lang="ru-RU" sz="1800" dirty="0"/>
              <a:t> </a:t>
            </a:r>
            <a:r>
              <a:rPr lang="ru-RU" sz="1800" dirty="0" err="1"/>
              <a:t>профілактики</a:t>
            </a:r>
            <a:r>
              <a:rPr lang="ru-RU" sz="1800" dirty="0"/>
              <a:t> </a:t>
            </a:r>
            <a:r>
              <a:rPr lang="ru-RU" sz="1800" dirty="0" err="1"/>
              <a:t>грипу</a:t>
            </a:r>
            <a:r>
              <a:rPr lang="ru-RU" sz="1800" dirty="0"/>
              <a:t>. </a:t>
            </a:r>
            <a:r>
              <a:rPr lang="ru-RU" sz="1800" dirty="0" err="1"/>
              <a:t>Вакцинація</a:t>
            </a:r>
            <a:r>
              <a:rPr lang="ru-RU" sz="1800" dirty="0"/>
              <a:t> </a:t>
            </a:r>
            <a:r>
              <a:rPr lang="ru-RU" sz="1800" dirty="0" err="1"/>
              <a:t>проти</a:t>
            </a:r>
            <a:r>
              <a:rPr lang="ru-RU" sz="1800" dirty="0"/>
              <a:t> </a:t>
            </a:r>
            <a:r>
              <a:rPr lang="ru-RU" sz="1800" dirty="0" err="1"/>
              <a:t>грипу</a:t>
            </a:r>
            <a:r>
              <a:rPr lang="ru-RU" sz="1800" dirty="0"/>
              <a:t>.</a:t>
            </a:r>
          </a:p>
          <a:p>
            <a:pPr algn="just"/>
            <a:r>
              <a:rPr lang="ru-RU" sz="1800" dirty="0" err="1"/>
              <a:t>Профілактичні</a:t>
            </a:r>
            <a:r>
              <a:rPr lang="ru-RU" sz="1800" dirty="0"/>
              <a:t> та </a:t>
            </a:r>
            <a:r>
              <a:rPr lang="ru-RU" sz="1800" dirty="0" err="1"/>
              <a:t>протиепідемічні</a:t>
            </a:r>
            <a:r>
              <a:rPr lang="ru-RU" sz="1800" dirty="0"/>
              <a:t> </a:t>
            </a:r>
            <a:r>
              <a:rPr lang="ru-RU" sz="1800" dirty="0" err="1"/>
              <a:t>стратегії</a:t>
            </a:r>
            <a:r>
              <a:rPr lang="ru-RU" sz="1800" dirty="0"/>
              <a:t> прости </a:t>
            </a:r>
            <a:r>
              <a:rPr lang="en-US" sz="1800" dirty="0"/>
              <a:t>COVID-19</a:t>
            </a:r>
            <a:r>
              <a:rPr lang="uk-UA" sz="1800" dirty="0"/>
              <a:t>. Підходи до специфічної профілактики. Вакцинація, види вакцин, види додаткових та </a:t>
            </a:r>
            <a:r>
              <a:rPr lang="uk-UA" sz="1800" dirty="0" err="1"/>
              <a:t>бустерних</a:t>
            </a:r>
            <a:r>
              <a:rPr lang="uk-UA" sz="1800" dirty="0"/>
              <a:t> доз. Використання </a:t>
            </a:r>
            <a:r>
              <a:rPr lang="uk-UA" sz="1800" dirty="0" err="1"/>
              <a:t>моноклональних</a:t>
            </a:r>
            <a:r>
              <a:rPr lang="uk-UA" sz="1800" dirty="0"/>
              <a:t> антитіл та противірусних засобів.</a:t>
            </a:r>
            <a:endParaRPr lang="ru-RU" sz="1800" dirty="0"/>
          </a:p>
          <a:p>
            <a:pPr marL="0" indent="0" algn="just">
              <a:buNone/>
            </a:pPr>
            <a:endParaRPr lang="ru-RU" sz="1200" dirty="0"/>
          </a:p>
          <a:p>
            <a:pPr marL="0" indent="0" algn="just">
              <a:buNone/>
            </a:pPr>
            <a:r>
              <a:rPr lang="ru-RU" sz="1200" dirty="0"/>
              <a:t> </a:t>
            </a:r>
          </a:p>
          <a:p>
            <a:pPr algn="just"/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7459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59" y="0"/>
            <a:ext cx="10157354" cy="1397000"/>
          </a:xfrm>
        </p:spPr>
        <p:txBody>
          <a:bodyPr/>
          <a:lstStyle/>
          <a:p>
            <a:r>
              <a:rPr lang="uk-UA" dirty="0"/>
              <a:t>Що можна зробити та побачити на заняттях?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659" y="1607072"/>
            <a:ext cx="4689071" cy="4470400"/>
          </a:xfrm>
        </p:spPr>
        <p:txBody>
          <a:bodyPr/>
          <a:lstStyle/>
          <a:p>
            <a:r>
              <a:rPr lang="uk-UA" dirty="0"/>
              <a:t>Різні види </a:t>
            </a:r>
            <a:r>
              <a:rPr lang="uk-UA" dirty="0" err="1"/>
              <a:t>АРТ-терапії</a:t>
            </a:r>
            <a:r>
              <a:rPr lang="uk-UA" dirty="0"/>
              <a:t>, препарати для лікування вірусних гепатитів та </a:t>
            </a:r>
            <a:r>
              <a:rPr lang="uk-UA" dirty="0" err="1"/>
              <a:t>коронавірусної</a:t>
            </a:r>
            <a:r>
              <a:rPr lang="uk-UA" dirty="0"/>
              <a:t> інфекції.</a:t>
            </a:r>
          </a:p>
          <a:p>
            <a:r>
              <a:rPr lang="uk-UA" dirty="0"/>
              <a:t>Різні види швидких тестів до ВІЛ, ВГ, </a:t>
            </a:r>
            <a:r>
              <a:rPr lang="en-US" dirty="0"/>
              <a:t>COVID-19</a:t>
            </a:r>
            <a:r>
              <a:rPr lang="uk-UA" dirty="0"/>
              <a:t>. Зробити один одному тести.</a:t>
            </a:r>
          </a:p>
          <a:p>
            <a:r>
              <a:rPr lang="uk-UA" dirty="0"/>
              <a:t>Поспілкуватися з профільними пацієнтами.</a:t>
            </a:r>
          </a:p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075" y="395361"/>
            <a:ext cx="3003798" cy="40050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641" y="624612"/>
            <a:ext cx="5076434" cy="38070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994" y="4277696"/>
            <a:ext cx="3452626" cy="25894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591" y="4172040"/>
            <a:ext cx="3597307" cy="269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8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Що можна зробити та побачити на заняттях?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9796" y="1700808"/>
            <a:ext cx="5328592" cy="4470400"/>
          </a:xfrm>
        </p:spPr>
        <p:txBody>
          <a:bodyPr/>
          <a:lstStyle/>
          <a:p>
            <a:r>
              <a:rPr lang="uk-UA" dirty="0"/>
              <a:t>Дізнатися свій статус по ВІЛ.</a:t>
            </a:r>
          </a:p>
          <a:p>
            <a:endParaRPr lang="uk-UA" dirty="0"/>
          </a:p>
          <a:p>
            <a:r>
              <a:rPr lang="uk-UA" dirty="0"/>
              <a:t>Ознайомитись із документацією та навчитись її заповнювати.</a:t>
            </a:r>
          </a:p>
          <a:p>
            <a:endParaRPr lang="uk-UA" dirty="0"/>
          </a:p>
          <a:p>
            <a:r>
              <a:rPr lang="uk-UA" dirty="0"/>
              <a:t>Зробити вакцину від вірусного гепатиту В.</a:t>
            </a: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404" y="1878112"/>
            <a:ext cx="5724601" cy="429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9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12589" y="1340768"/>
            <a:ext cx="4201703" cy="3140968"/>
          </a:xfrm>
        </p:spPr>
        <p:txBody>
          <a:bodyPr>
            <a:normAutofit/>
          </a:bodyPr>
          <a:lstStyle/>
          <a:p>
            <a:r>
              <a:rPr lang="uk-UA" b="1" dirty="0"/>
              <a:t>Дякую за увагу!</a:t>
            </a:r>
          </a:p>
          <a:p>
            <a:endParaRPr lang="uk-UA" b="1" dirty="0"/>
          </a:p>
          <a:p>
            <a:r>
              <a:rPr lang="uk-UA" b="1" dirty="0"/>
              <a:t>Безпечного життя!</a:t>
            </a:r>
          </a:p>
          <a:p>
            <a:endParaRPr lang="uk-UA" b="1" dirty="0"/>
          </a:p>
          <a:p>
            <a:endParaRPr lang="uk-UA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4293" y="1484784"/>
            <a:ext cx="3312368" cy="2880320"/>
          </a:xfrm>
          <a:prstGeom prst="rect">
            <a:avLst/>
          </a:prstGeom>
        </p:spPr>
      </p:pic>
      <p:sp>
        <p:nvSpPr>
          <p:cNvPr id="2" name="AutoShape 4" descr="Hiv - Free medical 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10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When to Get Tested For HIV? The Big Confu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05"/>
            <a:ext cx="12368693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15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ВИЧ и СПИД осведомленности линейный набор векторных иконок, вич, мир, спид  PNG и вектор пнг для бесплатной загруз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972"/>
            <a:ext cx="8038628" cy="69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55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Вірусні гепатити: скринінг, вакцинація та лікування | Медичний часоп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94" y="-702841"/>
            <a:ext cx="8770701" cy="877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75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Книги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412020_TF02787940_TF02787940" id="{DAFFC3AE-D374-4A10-9386-786D375C3BDA}" vid="{7CABDC2D-7CEC-4728-933D-DA9DC216C637}"/>
    </a:ext>
  </a:extLst>
</a:theme>
</file>

<file path=ppt/theme/theme2.xml><?xml version="1.0" encoding="utf-8"?>
<a:theme xmlns:a="http://schemas.openxmlformats.org/drawingml/2006/main" name="Тема Offic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1345039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The bookstacks present on most slides  make this a good choice for students, teachers, reading enthusiasts, and others in education. This presentation template contains multiple slide layouts in widescreen format (16x9) and includes a sample table and chart that you can easily  modify.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2011-11-26T00:00:00+00:00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TP102787939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694216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LocMarketGroupTiers2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B558C7-619B-49BE-9097-7FCBDADD4EC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01D382-32B0-43EE-932C-28906AF37617}">
  <ds:schemaRefs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4873beb7-5857-4685-be1f-d57550cc96cc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BBB5C329-08A6-4E5E-AEF1-A97828C87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1418</Words>
  <Application>Microsoft Macintosh PowerPoint</Application>
  <PresentationFormat>Произвольный</PresentationFormat>
  <Paragraphs>105</Paragraphs>
  <Slides>17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Century Gothic</vt:lpstr>
      <vt:lpstr>Книги 16x9</vt:lpstr>
      <vt:lpstr>  «Сучасні лікувально-профілактичні стратегії при вірус-асоційованих пандеміях»</vt:lpstr>
      <vt:lpstr>Актуальність: ВІЛ</vt:lpstr>
      <vt:lpstr>Актуальність: грип </vt:lpstr>
      <vt:lpstr>Актуальність: коронавірусна інфекція</vt:lpstr>
      <vt:lpstr>Види сучасного лікування та медикаментозної профілактики ВІЛ-інфекції</vt:lpstr>
      <vt:lpstr>Курс «Сучасні лікувально-профілактичні стратегії при вірус-асоційованих пандеміях»</vt:lpstr>
      <vt:lpstr>Мета: </vt:lpstr>
      <vt:lpstr>- Оволодіти  інформацією щодо своєчасного скринінгу та верифікації ВІЛ-інфекції.  - Ознайомитись з класами антиретровірусних препаратів, механізмом їх дії та принципами комбінації у схемах АРТ.  - Уміти проводити моніторинг АРТ, діагностувати побічні реакції АРТ та ознайомитись з методами їх корекції.  - Розглянути питання ефективності та невдачі АРТ, способи їх моніторингу та корекції.  -Ознайомитись з видами сучасної медикаментозної профілактики ВІЛ-інфекції та особливостями їх застосування (доконтактна профілактика, постконтактна профілактика, профілактика передачі ВІЛ від матері до дитини).  - Ознайомитись із схемами противірусних терапії грипу  - Знати та вміти діагностувати грип  - Знати основні підходи до патогенетичної та симптоматичної терапії  COVID-19.  </vt:lpstr>
      <vt:lpstr>Програма дисципліни: </vt:lpstr>
      <vt:lpstr>Форми та методи навчання:</vt:lpstr>
      <vt:lpstr>Результати навчання:</vt:lpstr>
      <vt:lpstr>Що можна зробити та побачити на заняттях?</vt:lpstr>
      <vt:lpstr>Що можна зробити та побачити на заняттях?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2017-04-18T14:18:31Z</dcterms:created>
  <dcterms:modified xsi:type="dcterms:W3CDTF">2023-05-04T15:30:21Z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