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61" r:id="rId5"/>
    <p:sldId id="263" r:id="rId6"/>
    <p:sldId id="266" r:id="rId7"/>
    <p:sldId id="262" r:id="rId8"/>
    <p:sldId id="265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73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D7AD0-B4A7-4B83-A51A-281DF405DEB6}" type="datetimeFigureOut">
              <a:rPr lang="ru-RU"/>
              <a:pPr>
                <a:defRPr/>
              </a:pPr>
              <a:t>16.03.2026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F4460F-9202-4A92-AB91-B6E6E31D37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F0616-EF30-48B6-B36A-7A8CA721246B}" type="datetimeFigureOut">
              <a:rPr lang="ru-RU"/>
              <a:pPr>
                <a:defRPr/>
              </a:pPr>
              <a:t>16.03.2026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D5FC0-FC9D-49FC-B4CB-2236E1D1F6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C8714-0EC8-4A8B-94CE-CA3653DFAFA9}" type="datetimeFigureOut">
              <a:rPr lang="ru-RU"/>
              <a:pPr>
                <a:defRPr/>
              </a:pPr>
              <a:t>16.03.2026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1BA28-F957-4763-AE38-1CCA6FCE9B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3DFAE-7A94-44C0-A9E1-9214576862A3}" type="datetimeFigureOut">
              <a:rPr lang="ru-RU"/>
              <a:pPr>
                <a:defRPr/>
              </a:pPr>
              <a:t>16.03.2026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58342-5E5B-4DD1-AB8B-8CE93830A9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D170C-EA4F-4FC2-8361-4F02FCBBD2F5}" type="datetimeFigureOut">
              <a:rPr lang="ru-RU"/>
              <a:pPr>
                <a:defRPr/>
              </a:pPr>
              <a:t>16.03.2026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01752-99AC-41FD-82C5-5694F7B661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A8F1A-EFBA-4BFA-B06E-2D80728D9982}" type="datetimeFigureOut">
              <a:rPr lang="ru-RU"/>
              <a:pPr>
                <a:defRPr/>
              </a:pPr>
              <a:t>16.03.2026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FB9D5-009C-42DB-8AC6-D7D35B61CA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A26C3-460C-46EC-9C0B-BDD85C75A6F0}" type="datetimeFigureOut">
              <a:rPr lang="ru-RU"/>
              <a:pPr>
                <a:defRPr/>
              </a:pPr>
              <a:t>16.03.2026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C38F45-204C-4F1F-992D-9A9868973C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A8D38-EEE8-46F9-8838-B57E6392AF41}" type="datetimeFigureOut">
              <a:rPr lang="ru-RU"/>
              <a:pPr>
                <a:defRPr/>
              </a:pPr>
              <a:t>16.03.2026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F8092-6559-43A0-B463-9F8670515A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E7759-2440-46F9-B1CF-88B487029661}" type="datetimeFigureOut">
              <a:rPr lang="ru-RU"/>
              <a:pPr>
                <a:defRPr/>
              </a:pPr>
              <a:t>16.03.2026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6913A3-1505-4FBD-970C-CA3E0E09A0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0C969-89C0-4914-A6CC-0AB634F6391E}" type="datetimeFigureOut">
              <a:rPr lang="ru-RU"/>
              <a:pPr>
                <a:defRPr/>
              </a:pPr>
              <a:t>16.03.2026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D5A56-1098-4D2B-B4D3-A3967087AC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C8FD8-F6CA-40E7-84DC-563D5BE2C18B}" type="datetimeFigureOut">
              <a:rPr lang="ru-RU"/>
              <a:pPr>
                <a:defRPr/>
              </a:pPr>
              <a:t>16.03.2026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E84EF-5935-469B-9AAC-FE87689BB0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22851A8-0C47-4B6B-A44E-3760189EB047}" type="datetimeFigureOut">
              <a:rPr lang="ru-RU"/>
              <a:pPr>
                <a:defRPr/>
              </a:pPr>
              <a:t>16.03.2026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AC0B06-E986-4AA6-B13F-72DCD73DC7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title"/>
          </p:nvPr>
        </p:nvSpPr>
        <p:spPr>
          <a:xfrm>
            <a:off x="0" y="188913"/>
            <a:ext cx="7380288" cy="2519362"/>
          </a:xfrm>
        </p:spPr>
        <p:txBody>
          <a:bodyPr/>
          <a:lstStyle/>
          <a:p>
            <a:pPr eaLnBrk="1" hangingPunct="1"/>
            <a:r>
              <a:rPr lang="ru-RU" sz="2000" b="1" smtClean="0">
                <a:solidFill>
                  <a:schemeClr val="tx2"/>
                </a:solidFill>
                <a:latin typeface="Arial" charset="0"/>
              </a:rPr>
              <a:t>Міністерство освіти і науки України</a:t>
            </a:r>
            <a:r>
              <a:rPr lang="ru-RU" sz="2000" smtClean="0">
                <a:solidFill>
                  <a:schemeClr val="tx2"/>
                </a:solidFill>
                <a:latin typeface="Arial" charset="0"/>
              </a:rPr>
              <a:t>​</a:t>
            </a:r>
            <a:r>
              <a:rPr lang="en-US" sz="2000" smtClean="0">
                <a:solidFill>
                  <a:schemeClr val="tx2"/>
                </a:solidFill>
                <a:latin typeface="Arial" charset="0"/>
              </a:rPr>
              <a:t/>
            </a:r>
            <a:br>
              <a:rPr lang="en-US" sz="2000" smtClean="0">
                <a:solidFill>
                  <a:schemeClr val="tx2"/>
                </a:solidFill>
                <a:latin typeface="Arial" charset="0"/>
              </a:rPr>
            </a:br>
            <a:r>
              <a:rPr lang="uk-UA" sz="2000" b="1" smtClean="0">
                <a:solidFill>
                  <a:schemeClr val="tx2"/>
                </a:solidFill>
                <a:latin typeface="Arial" charset="0"/>
              </a:rPr>
              <a:t>Міністерство охорони здоров</a:t>
            </a:r>
            <a:r>
              <a:rPr lang="en-US" sz="2000" b="1" smtClean="0">
                <a:solidFill>
                  <a:schemeClr val="tx2"/>
                </a:solidFill>
                <a:latin typeface="Arial" charset="0"/>
              </a:rPr>
              <a:t>’</a:t>
            </a:r>
            <a:r>
              <a:rPr lang="uk-UA" sz="2000" b="1" smtClean="0">
                <a:solidFill>
                  <a:schemeClr val="tx2"/>
                </a:solidFill>
                <a:latin typeface="Arial" charset="0"/>
              </a:rPr>
              <a:t>я України</a:t>
            </a:r>
            <a:r>
              <a:rPr lang="ru-RU" sz="2000" b="1" smtClean="0">
                <a:solidFill>
                  <a:schemeClr val="tx2"/>
                </a:solidFill>
                <a:latin typeface="Arial" charset="0"/>
              </a:rPr>
              <a:t/>
            </a:r>
            <a:br>
              <a:rPr lang="ru-RU" sz="2000" b="1" smtClean="0">
                <a:solidFill>
                  <a:schemeClr val="tx2"/>
                </a:solidFill>
                <a:latin typeface="Arial" charset="0"/>
              </a:rPr>
            </a:br>
            <a:r>
              <a:rPr lang="ru-RU" sz="2000" b="1" smtClean="0">
                <a:solidFill>
                  <a:schemeClr val="tx2"/>
                </a:solidFill>
                <a:latin typeface="Arial" charset="0"/>
              </a:rPr>
              <a:t>Вінницький національний медичний університет  </a:t>
            </a:r>
            <a:br>
              <a:rPr lang="ru-RU" sz="2000" b="1" smtClean="0">
                <a:solidFill>
                  <a:schemeClr val="tx2"/>
                </a:solidFill>
                <a:latin typeface="Arial" charset="0"/>
              </a:rPr>
            </a:br>
            <a:r>
              <a:rPr lang="ru-RU" sz="2000" b="1" smtClean="0">
                <a:solidFill>
                  <a:schemeClr val="tx2"/>
                </a:solidFill>
                <a:latin typeface="Arial" charset="0"/>
              </a:rPr>
              <a:t>імені М. І. Пирогова</a:t>
            </a:r>
            <a:r>
              <a:rPr lang="ru-RU" sz="2000" smtClean="0">
                <a:latin typeface="Arial" charset="0"/>
              </a:rPr>
              <a:t>​</a:t>
            </a:r>
            <a:br>
              <a:rPr lang="ru-RU" sz="2000" smtClean="0">
                <a:latin typeface="Arial" charset="0"/>
              </a:rPr>
            </a:br>
            <a:r>
              <a:rPr lang="ru-RU" sz="2000" smtClean="0">
                <a:latin typeface="Arial" charset="0"/>
              </a:rPr>
              <a:t/>
            </a:r>
            <a:br>
              <a:rPr lang="ru-RU" sz="2000" smtClean="0">
                <a:latin typeface="Arial" charset="0"/>
              </a:rPr>
            </a:br>
            <a:r>
              <a:rPr lang="ru-RU" sz="2400" b="1" smtClean="0">
                <a:solidFill>
                  <a:srgbClr val="0070C0"/>
                </a:solidFill>
                <a:latin typeface="Arial" charset="0"/>
              </a:rPr>
              <a:t>Кафедра </a:t>
            </a:r>
            <a:r>
              <a:rPr lang="uk-UA" sz="2400" b="1" smtClean="0">
                <a:solidFill>
                  <a:srgbClr val="0070C0"/>
                </a:solidFill>
                <a:latin typeface="Arial" charset="0"/>
              </a:rPr>
              <a:t>філософії та суспільних наук</a:t>
            </a:r>
            <a:r>
              <a:rPr lang="ru-RU" sz="2400" smtClean="0">
                <a:latin typeface="Arial" charset="0"/>
              </a:rPr>
              <a:t>​</a:t>
            </a:r>
            <a:r>
              <a:rPr lang="ru-RU" sz="3600" smtClean="0"/>
              <a:t/>
            </a:r>
            <a:br>
              <a:rPr lang="ru-RU" sz="3600" smtClean="0"/>
            </a:br>
            <a:endParaRPr lang="ru-RU" sz="3600" smtClean="0"/>
          </a:p>
        </p:txBody>
      </p:sp>
      <p:sp>
        <p:nvSpPr>
          <p:cNvPr id="13314" name="Содержимое 2"/>
          <p:cNvSpPr>
            <a:spLocks noGrp="1"/>
          </p:cNvSpPr>
          <p:nvPr>
            <p:ph idx="1"/>
          </p:nvPr>
        </p:nvSpPr>
        <p:spPr>
          <a:xfrm>
            <a:off x="179388" y="2924175"/>
            <a:ext cx="7993062" cy="349885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uk-UA" sz="4400" b="1" smtClean="0">
                <a:solidFill>
                  <a:srgbClr val="FF0000"/>
                </a:solidFill>
                <a:latin typeface="Arial" charset="0"/>
              </a:rPr>
              <a:t>“МЕДИЧНА СОЦІОЛОГІЯ”</a:t>
            </a:r>
            <a:endParaRPr lang="ru-RU" sz="4400" b="1" smtClean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3315" name="Прямоугольник 4"/>
          <p:cNvSpPr>
            <a:spLocks noChangeArrowheads="1"/>
          </p:cNvSpPr>
          <p:nvPr/>
        </p:nvSpPr>
        <p:spPr bwMode="auto">
          <a:xfrm>
            <a:off x="357188" y="4724400"/>
            <a:ext cx="8786812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800" b="1">
                <a:latin typeface="Calibri" pitchFamily="34" charset="0"/>
              </a:rPr>
              <a:t>		</a:t>
            </a:r>
            <a:r>
              <a:rPr lang="uk-UA" sz="2400" b="1">
                <a:solidFill>
                  <a:schemeClr val="tx2"/>
                </a:solidFill>
                <a:latin typeface="Calibri" pitchFamily="34" charset="0"/>
              </a:rPr>
              <a:t>Елективний курс читає:</a:t>
            </a:r>
            <a:br>
              <a:rPr lang="uk-UA" sz="2400" b="1">
                <a:solidFill>
                  <a:schemeClr val="tx2"/>
                </a:solidFill>
                <a:latin typeface="Calibri" pitchFamily="34" charset="0"/>
              </a:rPr>
            </a:br>
            <a:r>
              <a:rPr lang="uk-UA" sz="2400" b="1">
                <a:solidFill>
                  <a:schemeClr val="tx2"/>
                </a:solidFill>
                <a:latin typeface="Calibri" pitchFamily="34" charset="0"/>
              </a:rPr>
              <a:t/>
            </a:r>
            <a:br>
              <a:rPr lang="uk-UA" sz="2400" b="1">
                <a:solidFill>
                  <a:schemeClr val="tx2"/>
                </a:solidFill>
                <a:latin typeface="Calibri" pitchFamily="34" charset="0"/>
              </a:rPr>
            </a:br>
            <a:r>
              <a:rPr lang="uk-UA" sz="2400" b="1">
                <a:solidFill>
                  <a:schemeClr val="tx2"/>
                </a:solidFill>
                <a:latin typeface="Calibri" pitchFamily="34" charset="0"/>
              </a:rPr>
              <a:t>		доц. Трухманова </a:t>
            </a:r>
            <a:br>
              <a:rPr lang="uk-UA" sz="2400" b="1">
                <a:solidFill>
                  <a:schemeClr val="tx2"/>
                </a:solidFill>
                <a:latin typeface="Calibri" pitchFamily="34" charset="0"/>
              </a:rPr>
            </a:br>
            <a:r>
              <a:rPr lang="uk-UA" sz="2400" b="1">
                <a:solidFill>
                  <a:schemeClr val="tx2"/>
                </a:solidFill>
                <a:latin typeface="Calibri" pitchFamily="34" charset="0"/>
              </a:rPr>
              <a:t>		Світлана Леонідівна</a:t>
            </a:r>
            <a:endParaRPr lang="ru-RU" sz="2400" b="1">
              <a:solidFill>
                <a:schemeClr val="tx2"/>
              </a:solidFill>
              <a:latin typeface="Calibri" pitchFamily="34" charset="0"/>
            </a:endParaRPr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4221163"/>
            <a:ext cx="1693863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188913"/>
            <a:ext cx="1782763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/>
          </p:cNvSpPr>
          <p:nvPr>
            <p:ph type="body" idx="1"/>
          </p:nvPr>
        </p:nvSpPr>
        <p:spPr>
          <a:xfrm>
            <a:off x="457200" y="404813"/>
            <a:ext cx="8507413" cy="6264275"/>
          </a:xfrm>
        </p:spPr>
        <p:txBody>
          <a:bodyPr/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uk-UA" sz="2000" b="1" smtClean="0">
                <a:solidFill>
                  <a:srgbClr val="FF0000"/>
                </a:solidFill>
              </a:rPr>
              <a:t>Цілі:</a:t>
            </a:r>
            <a:r>
              <a:rPr lang="uk-UA" sz="2000" b="1" smtClean="0"/>
              <a:t> </a:t>
            </a:r>
            <a:r>
              <a:rPr lang="uk-UA" sz="2000" smtClean="0">
                <a:solidFill>
                  <a:schemeClr val="tx2"/>
                </a:solidFill>
              </a:rPr>
              <a:t>оволодіння студентами навичками соціологічного аналізу суспільства, формування розуміння закономірностей функціонування та розвитку медицини та охорони здоров’я як соціального інституту, усвідомлення взаємозв’язків здоров’я і соціальних аспектів життєдіяльностей людей, визначення свого місця та ролі у системі громадського здоров</a:t>
            </a:r>
            <a:r>
              <a:rPr lang="en-US" sz="2000" smtClean="0">
                <a:solidFill>
                  <a:schemeClr val="tx2"/>
                </a:solidFill>
              </a:rPr>
              <a:t>’</a:t>
            </a:r>
            <a:r>
              <a:rPr lang="uk-UA" sz="2000" smtClean="0">
                <a:solidFill>
                  <a:schemeClr val="tx2"/>
                </a:solidFill>
              </a:rPr>
              <a:t>я, застосування у житті та медичній практиці соціологічних знань. </a:t>
            </a:r>
            <a:endParaRPr lang="uk-UA" sz="2000" b="1" smtClean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endParaRPr lang="uk-UA" sz="2000" b="1" smtClean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uk-UA" sz="2000" b="1" smtClean="0">
                <a:solidFill>
                  <a:srgbClr val="FF0000"/>
                </a:solidFill>
              </a:rPr>
              <a:t>Основні завдання:</a:t>
            </a:r>
            <a:r>
              <a:rPr lang="uk-UA" sz="2000" b="1" smtClean="0"/>
              <a:t> </a:t>
            </a:r>
            <a:r>
              <a:rPr lang="uk-UA" sz="2000" smtClean="0"/>
              <a:t>  </a:t>
            </a:r>
            <a:r>
              <a:rPr lang="uk-UA" sz="2000" b="1" smtClean="0"/>
              <a:t> </a:t>
            </a:r>
            <a:endParaRPr lang="uk-UA" sz="2000" smtClean="0"/>
          </a:p>
          <a:p>
            <a:pPr>
              <a:lnSpc>
                <a:spcPct val="90000"/>
              </a:lnSpc>
            </a:pPr>
            <a:r>
              <a:rPr lang="uk-UA" sz="2000" smtClean="0">
                <a:solidFill>
                  <a:schemeClr val="tx2"/>
                </a:solidFill>
              </a:rPr>
              <a:t>забезпечення усвідомлення студентами значення соціальних підходів та індивідуально-особистісної орієнтації у професійній діяльності </a:t>
            </a:r>
            <a:r>
              <a:rPr lang="uk-UA" sz="2000" smtClean="0">
                <a:solidFill>
                  <a:schemeClr val="tx2"/>
                </a:solidFill>
                <a:latin typeface="Arial" charset="0"/>
              </a:rPr>
              <a:t>фахівця</a:t>
            </a:r>
            <a:r>
              <a:rPr lang="uk-UA" sz="2000" smtClean="0">
                <a:solidFill>
                  <a:schemeClr val="tx2"/>
                </a:solidFill>
              </a:rPr>
              <a:t>;</a:t>
            </a:r>
          </a:p>
          <a:p>
            <a:pPr>
              <a:lnSpc>
                <a:spcPct val="90000"/>
              </a:lnSpc>
            </a:pPr>
            <a:r>
              <a:rPr lang="uk-UA" sz="2000" smtClean="0">
                <a:solidFill>
                  <a:schemeClr val="tx2"/>
                </a:solidFill>
              </a:rPr>
              <a:t>формування у студентів основи системного бачення суспільства, охорони здоров’я як складної функціональної системи, її якісно нових завдань і функцій у сучасному світі</a:t>
            </a:r>
            <a:r>
              <a:rPr lang="uk-UA" sz="2000" smtClean="0">
                <a:solidFill>
                  <a:schemeClr val="tx2"/>
                </a:solidFill>
                <a:latin typeface="Arial" charset="0"/>
              </a:rPr>
              <a:t>;</a:t>
            </a:r>
          </a:p>
          <a:p>
            <a:pPr>
              <a:lnSpc>
                <a:spcPct val="90000"/>
              </a:lnSpc>
            </a:pPr>
            <a:r>
              <a:rPr lang="uk-UA" sz="2000" smtClean="0">
                <a:solidFill>
                  <a:schemeClr val="tx2"/>
                </a:solidFill>
              </a:rPr>
              <a:t>надання студентам необхідної теоретичної бази для формування холістичних підходів до людини, розуміння здоров’я як багатовимірного феномену в контексті комплексного врахування різноманітних факторів, включаючи психосоматичні та соціокультурні чинники</a:t>
            </a:r>
            <a:r>
              <a:rPr lang="uk-UA" sz="2000" smtClean="0">
                <a:solidFill>
                  <a:schemeClr val="tx2"/>
                </a:solidFill>
                <a:latin typeface="Arial" charset="0"/>
              </a:rPr>
              <a:t>;</a:t>
            </a:r>
          </a:p>
          <a:p>
            <a:pPr>
              <a:lnSpc>
                <a:spcPct val="90000"/>
              </a:lnSpc>
            </a:pPr>
            <a:r>
              <a:rPr lang="uk-UA" sz="2000" smtClean="0">
                <a:solidFill>
                  <a:schemeClr val="tx2"/>
                </a:solidFill>
              </a:rPr>
              <a:t>ознайомлення студентів з можливостями використання основних методів соціологічних досліджень у сфері медицини та громадського здоров</a:t>
            </a:r>
            <a:r>
              <a:rPr lang="uk-UA" sz="2000" smtClean="0">
                <a:solidFill>
                  <a:schemeClr val="tx2"/>
                </a:solidFill>
                <a:latin typeface="Arial" charset="0"/>
              </a:rPr>
              <a:t>’</a:t>
            </a:r>
            <a:r>
              <a:rPr lang="uk-UA" sz="2000" smtClean="0">
                <a:solidFill>
                  <a:schemeClr val="tx2"/>
                </a:solidFill>
              </a:rPr>
              <a:t>я.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539750" y="1628775"/>
            <a:ext cx="8604250" cy="5072063"/>
          </a:xfrm>
        </p:spPr>
        <p:txBody>
          <a:bodyPr/>
          <a:lstStyle/>
          <a:p>
            <a:pPr>
              <a:defRPr/>
            </a:pPr>
            <a:r>
              <a:rPr lang="ru-RU" sz="2400" dirty="0" smtClean="0">
                <a:solidFill>
                  <a:schemeClr val="accent1"/>
                </a:solidFill>
              </a:rPr>
              <a:t>1.Медична </a:t>
            </a:r>
            <a:r>
              <a:rPr lang="ru-RU" sz="2400" dirty="0" err="1" smtClean="0">
                <a:solidFill>
                  <a:schemeClr val="accent1"/>
                </a:solidFill>
              </a:rPr>
              <a:t>соціологія</a:t>
            </a:r>
            <a:r>
              <a:rPr lang="ru-RU" sz="2400" dirty="0" smtClean="0">
                <a:solidFill>
                  <a:schemeClr val="accent1"/>
                </a:solidFill>
              </a:rPr>
              <a:t> як </a:t>
            </a:r>
            <a:r>
              <a:rPr lang="ru-RU" sz="2400" dirty="0" err="1" smtClean="0">
                <a:solidFill>
                  <a:schemeClr val="accent1"/>
                </a:solidFill>
              </a:rPr>
              <a:t>галузь</a:t>
            </a:r>
            <a:r>
              <a:rPr lang="ru-RU" sz="2400" dirty="0" smtClean="0">
                <a:solidFill>
                  <a:schemeClr val="accent1"/>
                </a:solidFill>
              </a:rPr>
              <a:t> </a:t>
            </a:r>
            <a:r>
              <a:rPr lang="ru-RU" sz="2400" dirty="0" err="1" smtClean="0">
                <a:solidFill>
                  <a:schemeClr val="accent1"/>
                </a:solidFill>
              </a:rPr>
              <a:t>знання</a:t>
            </a:r>
            <a:r>
              <a:rPr lang="ru-RU" sz="2400" dirty="0" smtClean="0">
                <a:solidFill>
                  <a:schemeClr val="accent1"/>
                </a:solidFill>
              </a:rPr>
              <a:t/>
            </a:r>
            <a:br>
              <a:rPr lang="ru-RU" sz="2400" dirty="0" smtClean="0">
                <a:solidFill>
                  <a:schemeClr val="accent1"/>
                </a:solidFill>
              </a:rPr>
            </a:br>
            <a:r>
              <a:rPr lang="ru-RU" sz="2400" dirty="0" smtClean="0">
                <a:solidFill>
                  <a:schemeClr val="accent1"/>
                </a:solidFill>
              </a:rPr>
              <a:t>2.</a:t>
            </a:r>
            <a:r>
              <a:rPr lang="uk-UA" sz="2400" dirty="0" smtClean="0">
                <a:solidFill>
                  <a:schemeClr val="accent1"/>
                </a:solidFill>
              </a:rPr>
              <a:t>Історія розвитку медичної соціології</a:t>
            </a:r>
            <a:br>
              <a:rPr lang="uk-UA" sz="2400" dirty="0" smtClean="0">
                <a:solidFill>
                  <a:schemeClr val="accent1"/>
                </a:solidFill>
              </a:rPr>
            </a:br>
            <a:r>
              <a:rPr lang="uk-UA" sz="2400" dirty="0" smtClean="0">
                <a:solidFill>
                  <a:schemeClr val="accent1"/>
                </a:solidFill>
              </a:rPr>
              <a:t>3.Методи соціологічних досліджень в медицині</a:t>
            </a:r>
            <a:r>
              <a:rPr lang="ru-RU" sz="2400" dirty="0" smtClean="0">
                <a:solidFill>
                  <a:schemeClr val="accent1"/>
                </a:solidFill>
              </a:rPr>
              <a:t/>
            </a:r>
            <a:br>
              <a:rPr lang="ru-RU" sz="2400" dirty="0" smtClean="0">
                <a:solidFill>
                  <a:schemeClr val="accent1"/>
                </a:solidFill>
              </a:rPr>
            </a:br>
            <a:r>
              <a:rPr lang="ru-RU" sz="2400" dirty="0" smtClean="0">
                <a:solidFill>
                  <a:schemeClr val="accent1"/>
                </a:solidFill>
              </a:rPr>
              <a:t>4.</a:t>
            </a:r>
            <a:r>
              <a:rPr lang="uk-UA" sz="2400" dirty="0" smtClean="0">
                <a:solidFill>
                  <a:schemeClr val="accent1"/>
                </a:solidFill>
              </a:rPr>
              <a:t>Суспільство і медицина</a:t>
            </a:r>
            <a:r>
              <a:rPr lang="ru-RU" sz="2400" dirty="0" smtClean="0">
                <a:solidFill>
                  <a:schemeClr val="accent1"/>
                </a:solidFill>
              </a:rPr>
              <a:t/>
            </a:r>
            <a:br>
              <a:rPr lang="ru-RU" sz="2400" dirty="0" smtClean="0">
                <a:solidFill>
                  <a:schemeClr val="accent1"/>
                </a:solidFill>
              </a:rPr>
            </a:br>
            <a:r>
              <a:rPr lang="ru-RU" sz="2400" dirty="0" smtClean="0">
                <a:solidFill>
                  <a:schemeClr val="accent1"/>
                </a:solidFill>
              </a:rPr>
              <a:t>5.</a:t>
            </a:r>
            <a:r>
              <a:rPr lang="uk-UA" sz="2400" dirty="0" smtClean="0">
                <a:solidFill>
                  <a:schemeClr val="accent1"/>
                </a:solidFill>
              </a:rPr>
              <a:t>Соціалізація медичного працівника в системі громадського </a:t>
            </a:r>
            <a:r>
              <a:rPr lang="uk-UA" sz="2400" dirty="0" err="1" smtClean="0">
                <a:solidFill>
                  <a:schemeClr val="accent1"/>
                </a:solidFill>
              </a:rPr>
              <a:t>здоров’</a:t>
            </a:r>
            <a:r>
              <a:rPr lang="ru-RU" sz="2400" dirty="0" smtClean="0">
                <a:solidFill>
                  <a:schemeClr val="accent1"/>
                </a:solidFill>
              </a:rPr>
              <a:t>я</a:t>
            </a:r>
            <a:br>
              <a:rPr lang="ru-RU" sz="2400" dirty="0" smtClean="0">
                <a:solidFill>
                  <a:schemeClr val="accent1"/>
                </a:solidFill>
              </a:rPr>
            </a:br>
            <a:r>
              <a:rPr lang="ru-RU" sz="2400" dirty="0" smtClean="0">
                <a:solidFill>
                  <a:schemeClr val="accent1"/>
                </a:solidFill>
              </a:rPr>
              <a:t>6.</a:t>
            </a:r>
            <a:r>
              <a:rPr lang="uk-UA" sz="2400" dirty="0" smtClean="0">
                <a:solidFill>
                  <a:schemeClr val="accent1"/>
                </a:solidFill>
              </a:rPr>
              <a:t>Соціальна взаємодія у сфері медицини</a:t>
            </a:r>
            <a:r>
              <a:rPr lang="ru-RU" sz="2400" dirty="0" smtClean="0">
                <a:solidFill>
                  <a:schemeClr val="accent1"/>
                </a:solidFill>
              </a:rPr>
              <a:t/>
            </a:r>
            <a:br>
              <a:rPr lang="ru-RU" sz="2400" dirty="0" smtClean="0">
                <a:solidFill>
                  <a:schemeClr val="accent1"/>
                </a:solidFill>
              </a:rPr>
            </a:br>
            <a:r>
              <a:rPr lang="ru-RU" sz="2400" dirty="0" smtClean="0">
                <a:solidFill>
                  <a:schemeClr val="accent1"/>
                </a:solidFill>
              </a:rPr>
              <a:t>7.</a:t>
            </a:r>
            <a:r>
              <a:rPr lang="uk-UA" sz="2400" dirty="0" smtClean="0">
                <a:solidFill>
                  <a:schemeClr val="accent1"/>
                </a:solidFill>
              </a:rPr>
              <a:t>Соціальний конфлікт: </a:t>
            </a:r>
            <a:r>
              <a:rPr lang="uk-UA" sz="2400" dirty="0" err="1" smtClean="0">
                <a:solidFill>
                  <a:schemeClr val="accent1"/>
                </a:solidFill>
              </a:rPr>
              <a:t>медико-соціологічний</a:t>
            </a:r>
            <a:r>
              <a:rPr lang="uk-UA" sz="2400" dirty="0" smtClean="0">
                <a:solidFill>
                  <a:schemeClr val="accent1"/>
                </a:solidFill>
              </a:rPr>
              <a:t> вимір.</a:t>
            </a:r>
            <a:r>
              <a:rPr lang="ru-RU" sz="2400" dirty="0" smtClean="0">
                <a:solidFill>
                  <a:schemeClr val="accent1"/>
                </a:solidFill>
              </a:rPr>
              <a:t/>
            </a:r>
            <a:br>
              <a:rPr lang="ru-RU" sz="2400" dirty="0" smtClean="0">
                <a:solidFill>
                  <a:schemeClr val="accent1"/>
                </a:solidFill>
              </a:rPr>
            </a:br>
            <a:r>
              <a:rPr lang="ru-RU" sz="2400" dirty="0" smtClean="0">
                <a:solidFill>
                  <a:schemeClr val="accent1"/>
                </a:solidFill>
              </a:rPr>
              <a:t>8.</a:t>
            </a:r>
            <a:r>
              <a:rPr lang="uk-UA" sz="2400" dirty="0" smtClean="0">
                <a:solidFill>
                  <a:schemeClr val="accent1"/>
                </a:solidFill>
              </a:rPr>
              <a:t>Соціальні умови захворювання</a:t>
            </a:r>
            <a:r>
              <a:rPr lang="ru-RU" sz="2400" dirty="0" smtClean="0">
                <a:solidFill>
                  <a:schemeClr val="accent1"/>
                </a:solidFill>
              </a:rPr>
              <a:t/>
            </a:r>
            <a:br>
              <a:rPr lang="ru-RU" sz="2400" dirty="0" smtClean="0">
                <a:solidFill>
                  <a:schemeClr val="accent1"/>
                </a:solidFill>
              </a:rPr>
            </a:br>
            <a:r>
              <a:rPr lang="ru-RU" sz="2400" dirty="0" smtClean="0">
                <a:solidFill>
                  <a:schemeClr val="accent1"/>
                </a:solidFill>
              </a:rPr>
              <a:t>9.</a:t>
            </a:r>
            <a:r>
              <a:rPr lang="uk-UA" sz="2400" dirty="0" smtClean="0">
                <a:solidFill>
                  <a:schemeClr val="accent1"/>
                </a:solidFill>
              </a:rPr>
              <a:t>Соціологія здоров’я. Соціальні чинники впливу на здоров’я</a:t>
            </a:r>
            <a:r>
              <a:rPr lang="ru-RU" sz="2400" dirty="0" smtClean="0">
                <a:solidFill>
                  <a:schemeClr val="accent1"/>
                </a:solidFill>
              </a:rPr>
              <a:t/>
            </a:r>
            <a:br>
              <a:rPr lang="ru-RU" sz="2400" dirty="0" smtClean="0">
                <a:solidFill>
                  <a:schemeClr val="accent1"/>
                </a:solidFill>
              </a:rPr>
            </a:br>
            <a:r>
              <a:rPr lang="ru-RU" sz="2400" dirty="0" smtClean="0">
                <a:solidFill>
                  <a:schemeClr val="accent1"/>
                </a:solidFill>
              </a:rPr>
              <a:t>10.</a:t>
            </a:r>
            <a:r>
              <a:rPr lang="uk-UA" sz="2400" dirty="0" smtClean="0">
                <a:solidFill>
                  <a:schemeClr val="accent1"/>
                </a:solidFill>
              </a:rPr>
              <a:t>Сучасні тенденції розвитку суспільства і медицини</a:t>
            </a:r>
            <a:r>
              <a:rPr lang="ru-RU" sz="2400" dirty="0" smtClean="0">
                <a:solidFill>
                  <a:schemeClr val="accent1"/>
                </a:solidFill>
              </a:rPr>
              <a:t/>
            </a:r>
            <a:br>
              <a:rPr lang="ru-RU" sz="2400" dirty="0" smtClean="0">
                <a:solidFill>
                  <a:schemeClr val="accent1"/>
                </a:solidFill>
              </a:rPr>
            </a:br>
            <a:r>
              <a:rPr lang="ru-RU" sz="3200" cap="none" dirty="0" smtClean="0">
                <a:solidFill>
                  <a:schemeClr val="tx2"/>
                </a:solidFill>
              </a:rPr>
              <a:t/>
            </a:r>
            <a:br>
              <a:rPr lang="ru-RU" sz="3200" cap="none" dirty="0" smtClean="0">
                <a:solidFill>
                  <a:schemeClr val="tx2"/>
                </a:solidFill>
              </a:rPr>
            </a:br>
            <a:r>
              <a:rPr lang="uk-UA" sz="2800" cap="none" dirty="0" smtClean="0"/>
              <a:t> </a:t>
            </a:r>
            <a:endParaRPr lang="ru-RU" sz="2800" cap="none" dirty="0" smtClean="0"/>
          </a:p>
        </p:txBody>
      </p:sp>
      <p:sp>
        <p:nvSpPr>
          <p:cNvPr id="15362" name="Текст 2"/>
          <p:cNvSpPr>
            <a:spLocks noGrp="1"/>
          </p:cNvSpPr>
          <p:nvPr>
            <p:ph type="body" idx="1"/>
          </p:nvPr>
        </p:nvSpPr>
        <p:spPr>
          <a:xfrm>
            <a:off x="3571875" y="0"/>
            <a:ext cx="5572125" cy="1484313"/>
          </a:xfrm>
        </p:spPr>
        <p:txBody>
          <a:bodyPr/>
          <a:lstStyle/>
          <a:p>
            <a:pPr algn="ctr" eaLnBrk="1" hangingPunct="1"/>
            <a:r>
              <a:rPr lang="uk-UA" sz="4000" b="1" smtClean="0">
                <a:solidFill>
                  <a:srgbClr val="FF0000"/>
                </a:solidFill>
              </a:rPr>
              <a:t>Тематика </a:t>
            </a:r>
          </a:p>
          <a:p>
            <a:pPr algn="ctr" eaLnBrk="1" hangingPunct="1"/>
            <a:r>
              <a:rPr lang="uk-UA" sz="4000" b="1" smtClean="0">
                <a:solidFill>
                  <a:srgbClr val="FF0000"/>
                </a:solidFill>
              </a:rPr>
              <a:t>практичних занять </a:t>
            </a:r>
            <a:endParaRPr lang="ru-RU" sz="4000" b="1" smtClean="0">
              <a:solidFill>
                <a:srgbClr val="FF0000"/>
              </a:solidFill>
            </a:endParaRPr>
          </a:p>
        </p:txBody>
      </p:sp>
      <p:pic>
        <p:nvPicPr>
          <p:cNvPr id="15363" name="Picture 4" descr="Картинки по запросу группа людей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214688" cy="161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Текст 2"/>
          <p:cNvSpPr>
            <a:spLocks noGrp="1"/>
          </p:cNvSpPr>
          <p:nvPr>
            <p:ph type="body" idx="1"/>
          </p:nvPr>
        </p:nvSpPr>
        <p:spPr>
          <a:xfrm>
            <a:off x="250825" y="260350"/>
            <a:ext cx="8785225" cy="640873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uk-UA" sz="2400" b="1" smtClean="0">
                <a:solidFill>
                  <a:schemeClr val="tx2"/>
                </a:solidFill>
              </a:rPr>
              <a:t>На заняттях буде йти мова </a:t>
            </a:r>
          </a:p>
          <a:p>
            <a:pPr eaLnBrk="1" hangingPunct="1">
              <a:lnSpc>
                <a:spcPct val="90000"/>
              </a:lnSpc>
            </a:pPr>
            <a:r>
              <a:rPr lang="uk-UA" sz="2400" b="1" smtClean="0">
                <a:solidFill>
                  <a:schemeClr val="tx2"/>
                </a:solidFill>
              </a:rPr>
              <a:t>про суспільство та його складові</a:t>
            </a:r>
          </a:p>
          <a:p>
            <a:pPr eaLnBrk="1" hangingPunct="1">
              <a:lnSpc>
                <a:spcPct val="90000"/>
              </a:lnSpc>
            </a:pPr>
            <a:r>
              <a:rPr lang="uk-UA" sz="2400" b="1" smtClean="0">
                <a:solidFill>
                  <a:schemeClr val="tx2"/>
                </a:solidFill>
              </a:rPr>
              <a:t>елементи, феномен медицини,</a:t>
            </a:r>
            <a:endParaRPr lang="en-US" sz="2400" b="1" smtClean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uk-UA" sz="2400" b="1" smtClean="0">
                <a:solidFill>
                  <a:schemeClr val="tx2"/>
                </a:solidFill>
              </a:rPr>
              <a:t>про методи вивчення соціальної </a:t>
            </a:r>
          </a:p>
          <a:p>
            <a:pPr eaLnBrk="1" hangingPunct="1">
              <a:lnSpc>
                <a:spcPct val="90000"/>
              </a:lnSpc>
            </a:pPr>
            <a:r>
              <a:rPr lang="uk-UA" sz="2400" b="1" smtClean="0">
                <a:solidFill>
                  <a:schemeClr val="tx2"/>
                </a:solidFill>
              </a:rPr>
              <a:t>реальності,  соціальні статуси і</a:t>
            </a:r>
          </a:p>
          <a:p>
            <a:pPr eaLnBrk="1" hangingPunct="1">
              <a:lnSpc>
                <a:spcPct val="90000"/>
              </a:lnSpc>
            </a:pPr>
            <a:r>
              <a:rPr lang="uk-UA" sz="2400" b="1" smtClean="0">
                <a:solidFill>
                  <a:schemeClr val="tx2"/>
                </a:solidFill>
              </a:rPr>
              <a:t>ролі в системі громадського </a:t>
            </a:r>
          </a:p>
          <a:p>
            <a:pPr eaLnBrk="1" hangingPunct="1">
              <a:lnSpc>
                <a:spcPct val="90000"/>
              </a:lnSpc>
            </a:pPr>
            <a:r>
              <a:rPr lang="uk-UA" sz="2400" b="1" smtClean="0">
                <a:solidFill>
                  <a:schemeClr val="tx2"/>
                </a:solidFill>
              </a:rPr>
              <a:t>здоров</a:t>
            </a:r>
            <a:r>
              <a:rPr lang="en-US" sz="2400" b="1" smtClean="0">
                <a:solidFill>
                  <a:schemeClr val="tx2"/>
                </a:solidFill>
              </a:rPr>
              <a:t>’</a:t>
            </a:r>
            <a:r>
              <a:rPr lang="uk-UA" sz="2400" b="1" smtClean="0">
                <a:solidFill>
                  <a:schemeClr val="tx2"/>
                </a:solidFill>
              </a:rPr>
              <a:t>я, чинники впливу на соціальну поведінку індивідів, </a:t>
            </a:r>
          </a:p>
          <a:p>
            <a:pPr eaLnBrk="1" hangingPunct="1">
              <a:lnSpc>
                <a:spcPct val="90000"/>
              </a:lnSpc>
            </a:pPr>
            <a:r>
              <a:rPr lang="uk-UA" sz="2400" b="1" smtClean="0">
                <a:solidFill>
                  <a:schemeClr val="tx2"/>
                </a:solidFill>
              </a:rPr>
              <a:t>соціальні норми та</a:t>
            </a:r>
            <a:r>
              <a:rPr lang="en-US" sz="2400" b="1" smtClean="0">
                <a:solidFill>
                  <a:schemeClr val="tx2"/>
                </a:solidFill>
              </a:rPr>
              <a:t> </a:t>
            </a:r>
            <a:r>
              <a:rPr lang="uk-UA" sz="2400" b="1" smtClean="0">
                <a:solidFill>
                  <a:schemeClr val="tx2"/>
                </a:solidFill>
              </a:rPr>
              <a:t>відхилення від них, </a:t>
            </a:r>
            <a:endParaRPr lang="uk-UA" sz="2400" b="1" smtClean="0">
              <a:solidFill>
                <a:schemeClr val="tx2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uk-UA" sz="2400" b="1" smtClean="0">
                <a:solidFill>
                  <a:schemeClr val="tx2"/>
                </a:solidFill>
              </a:rPr>
              <a:t>медикалізацію девіантної поведінки, </a:t>
            </a:r>
            <a:endParaRPr lang="uk-UA" sz="2400" b="1" smtClean="0">
              <a:solidFill>
                <a:schemeClr val="tx2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uk-UA" sz="2400" b="1" smtClean="0">
                <a:solidFill>
                  <a:schemeClr val="tx2"/>
                </a:solidFill>
              </a:rPr>
              <a:t>медицину як соціальний інститут та соціальні основи медичного прогресу, основні соціологічні теорії, </a:t>
            </a:r>
            <a:endParaRPr lang="uk-UA" sz="2400" b="1" smtClean="0">
              <a:solidFill>
                <a:schemeClr val="tx2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uk-UA" sz="2400" b="1" smtClean="0">
                <a:solidFill>
                  <a:schemeClr val="tx2"/>
                </a:solidFill>
              </a:rPr>
              <a:t>глобалізацію та перспективи розвитку суспільства.</a:t>
            </a:r>
            <a:endParaRPr lang="uk-UA" b="1" smtClean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</a:pPr>
            <a:r>
              <a:rPr lang="uk-UA" sz="1800" b="1" smtClean="0">
                <a:solidFill>
                  <a:schemeClr val="tx2"/>
                </a:solidFill>
              </a:rPr>
              <a:t>Додатково звернемо увагу на спеціальні соціологічні теорії: </a:t>
            </a:r>
          </a:p>
          <a:p>
            <a:pPr>
              <a:lnSpc>
                <a:spcPct val="90000"/>
              </a:lnSpc>
            </a:pPr>
            <a:r>
              <a:rPr lang="uk-UA" sz="1800" b="1" smtClean="0">
                <a:solidFill>
                  <a:schemeClr val="tx2"/>
                </a:solidFill>
              </a:rPr>
              <a:t>екосоціологія, гендерна соціологія, соціологія громадської думки та масової комунікації, етикету, соціологія війни, катастроф і пандемій, кар’єри, часу, емоцій, геронтосоціологія, соціологія життєвого шляху, повсякденності, споживання, соціологія </a:t>
            </a:r>
            <a:r>
              <a:rPr lang="uk-UA" sz="1800" b="1" smtClean="0">
                <a:solidFill>
                  <a:schemeClr val="tx2"/>
                </a:solidFill>
                <a:cs typeface="Calibri" pitchFamily="34" charset="0"/>
              </a:rPr>
              <a:t>тіла,</a:t>
            </a:r>
            <a:r>
              <a:rPr lang="uk-UA" sz="1800" b="1" smtClean="0">
                <a:solidFill>
                  <a:schemeClr val="tx2"/>
                </a:solidFill>
                <a:latin typeface="Arial" charset="0"/>
              </a:rPr>
              <a:t> </a:t>
            </a:r>
            <a:r>
              <a:rPr lang="uk-UA" sz="1800" b="1" smtClean="0">
                <a:solidFill>
                  <a:schemeClr val="tx2"/>
                </a:solidFill>
                <a:cs typeface="Calibri" pitchFamily="34" charset="0"/>
              </a:rPr>
              <a:t>інвалідності,</a:t>
            </a:r>
            <a:r>
              <a:rPr lang="uk-UA" sz="1800" b="1" smtClean="0">
                <a:solidFill>
                  <a:schemeClr val="tx2"/>
                </a:solidFill>
                <a:latin typeface="Arial" charset="0"/>
              </a:rPr>
              <a:t> </a:t>
            </a:r>
            <a:r>
              <a:rPr lang="uk-UA" sz="1800" b="1" smtClean="0">
                <a:solidFill>
                  <a:schemeClr val="tx2"/>
                </a:solidFill>
                <a:cs typeface="Calibri" pitchFamily="34" charset="0"/>
              </a:rPr>
              <a:t>медичного простору,</a:t>
            </a:r>
            <a:r>
              <a:rPr lang="uk-UA" sz="1800" b="1" smtClean="0">
                <a:solidFill>
                  <a:schemeClr val="tx2"/>
                </a:solidFill>
                <a:latin typeface="Arial" charset="0"/>
              </a:rPr>
              <a:t> </a:t>
            </a:r>
            <a:r>
              <a:rPr lang="uk-UA" sz="1800" b="1" smtClean="0">
                <a:solidFill>
                  <a:schemeClr val="tx2"/>
                </a:solidFill>
              </a:rPr>
              <a:t>їжі, харчування та смаку.</a:t>
            </a:r>
            <a:endParaRPr lang="ru-RU" sz="1800" b="1" smtClean="0">
              <a:solidFill>
                <a:schemeClr val="tx2"/>
              </a:solidFill>
            </a:endParaRPr>
          </a:p>
        </p:txBody>
      </p:sp>
      <p:pic>
        <p:nvPicPr>
          <p:cNvPr id="16386" name="Picture 5" descr="Картинки по запросу группа людей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9338" y="115888"/>
            <a:ext cx="4140200" cy="268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107950" y="0"/>
            <a:ext cx="9036050" cy="1884363"/>
          </a:xfrm>
        </p:spPr>
        <p:txBody>
          <a:bodyPr/>
          <a:lstStyle/>
          <a:p>
            <a:pPr eaLnBrk="1" hangingPunct="1"/>
            <a:r>
              <a:rPr lang="uk-UA" sz="2800" b="1" smtClean="0">
                <a:solidFill>
                  <a:srgbClr val="FF0000"/>
                </a:solidFill>
              </a:rPr>
              <a:t>А також поговоримо про соціальну структуру, </a:t>
            </a:r>
            <a:br>
              <a:rPr lang="uk-UA" sz="2800" b="1" smtClean="0">
                <a:solidFill>
                  <a:srgbClr val="FF0000"/>
                </a:solidFill>
              </a:rPr>
            </a:br>
            <a:r>
              <a:rPr lang="uk-UA" sz="2800" b="1" smtClean="0">
                <a:solidFill>
                  <a:srgbClr val="FF0000"/>
                </a:solidFill>
              </a:rPr>
              <a:t>роль урбанізованої спільноти у розвитку суспільства, вплив науково-технічного прогресу на стан суспільства…</a:t>
            </a:r>
            <a:endParaRPr lang="ru-RU" sz="2800" smtClean="0">
              <a:solidFill>
                <a:srgbClr val="FF0000"/>
              </a:solidFill>
            </a:endParaRPr>
          </a:p>
        </p:txBody>
      </p:sp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57375"/>
            <a:ext cx="8785225" cy="481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1143000"/>
          </a:xfrm>
        </p:spPr>
        <p:txBody>
          <a:bodyPr/>
          <a:lstStyle/>
          <a:p>
            <a:r>
              <a:rPr lang="uk-UA" sz="3600" b="1" smtClean="0">
                <a:solidFill>
                  <a:srgbClr val="FF0000"/>
                </a:solidFill>
              </a:rPr>
              <a:t>Приділимо увагу </a:t>
            </a:r>
            <a:r>
              <a:rPr lang="uk-UA" sz="3200" b="1" smtClean="0">
                <a:solidFill>
                  <a:srgbClr val="FF0000"/>
                </a:solidFill>
                <a:latin typeface="Arial" charset="0"/>
              </a:rPr>
              <a:t>таким</a:t>
            </a:r>
            <a:r>
              <a:rPr lang="uk-UA" sz="3600" b="1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uk-UA" sz="3600" b="1" smtClean="0">
                <a:solidFill>
                  <a:srgbClr val="FF0000"/>
                </a:solidFill>
              </a:rPr>
              <a:t>питанням</a:t>
            </a:r>
            <a:r>
              <a:rPr lang="uk-UA" sz="3600" smtClean="0">
                <a:solidFill>
                  <a:srgbClr val="FF0000"/>
                </a:solidFill>
              </a:rPr>
              <a:t/>
            </a:r>
            <a:br>
              <a:rPr lang="uk-UA" sz="3600" smtClean="0">
                <a:solidFill>
                  <a:srgbClr val="FF0000"/>
                </a:solidFill>
              </a:rPr>
            </a:br>
            <a:r>
              <a:rPr lang="uk-UA" sz="3600" b="1" u="sng" smtClean="0">
                <a:solidFill>
                  <a:srgbClr val="FF0000"/>
                </a:solidFill>
              </a:rPr>
              <a:t>медичної соціології</a:t>
            </a:r>
            <a:r>
              <a:rPr lang="uk-UA" sz="3600" b="1" smtClean="0">
                <a:solidFill>
                  <a:srgbClr val="FF0000"/>
                </a:solidFill>
              </a:rPr>
              <a:t>:</a:t>
            </a:r>
            <a:r>
              <a:rPr lang="uk-UA" sz="4000" smtClean="0"/>
              <a:t> </a:t>
            </a:r>
          </a:p>
        </p:txBody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>
          <a:xfrm>
            <a:off x="0" y="1484313"/>
            <a:ext cx="9144000" cy="4968875"/>
          </a:xfrm>
        </p:spPr>
        <p:txBody>
          <a:bodyPr/>
          <a:lstStyle/>
          <a:p>
            <a:pPr marL="609600">
              <a:lnSpc>
                <a:spcPct val="80000"/>
              </a:lnSpc>
            </a:pPr>
            <a:r>
              <a:rPr lang="uk-UA" sz="2000" smtClean="0">
                <a:solidFill>
                  <a:schemeClr val="tx2"/>
                </a:solidFill>
              </a:rPr>
              <a:t>Основні напрямки досліджень медичної соціології.</a:t>
            </a:r>
          </a:p>
          <a:p>
            <a:pPr marL="609600">
              <a:lnSpc>
                <a:spcPct val="80000"/>
              </a:lnSpc>
            </a:pPr>
            <a:r>
              <a:rPr lang="uk-UA" sz="2000" smtClean="0">
                <a:solidFill>
                  <a:schemeClr val="tx2"/>
                </a:solidFill>
              </a:rPr>
              <a:t>Історичні зміни соціального статусу лікаря в різних країнах світу.</a:t>
            </a:r>
          </a:p>
          <a:p>
            <a:pPr marL="609600">
              <a:lnSpc>
                <a:spcPct val="80000"/>
              </a:lnSpc>
            </a:pPr>
            <a:r>
              <a:rPr lang="uk-UA" sz="2000" smtClean="0">
                <a:solidFill>
                  <a:schemeClr val="tx2"/>
                </a:solidFill>
              </a:rPr>
              <a:t>Соціальна мобільність в системі охорони здоров’я.</a:t>
            </a:r>
          </a:p>
          <a:p>
            <a:pPr marL="609600">
              <a:lnSpc>
                <a:spcPct val="80000"/>
              </a:lnSpc>
            </a:pPr>
            <a:r>
              <a:rPr lang="uk-UA" sz="2000" smtClean="0">
                <a:solidFill>
                  <a:schemeClr val="tx2"/>
                </a:solidFill>
              </a:rPr>
              <a:t>Соціалізація медичного працівника. Агенти соціалізації лікаря.</a:t>
            </a:r>
          </a:p>
          <a:p>
            <a:pPr marL="609600">
              <a:lnSpc>
                <a:spcPct val="80000"/>
              </a:lnSpc>
            </a:pPr>
            <a:r>
              <a:rPr lang="uk-UA" sz="2000" smtClean="0">
                <a:solidFill>
                  <a:schemeClr val="tx2"/>
                </a:solidFill>
              </a:rPr>
              <a:t>Основні характеристики соціальної ролі лікаря та соціальної ролі хворого.</a:t>
            </a:r>
          </a:p>
          <a:p>
            <a:pPr marL="609600">
              <a:lnSpc>
                <a:spcPct val="80000"/>
              </a:lnSpc>
            </a:pPr>
            <a:r>
              <a:rPr lang="uk-UA" sz="2000" smtClean="0">
                <a:solidFill>
                  <a:schemeClr val="tx2"/>
                </a:solidFill>
              </a:rPr>
              <a:t>Відносини лікаря з пацієнтом.</a:t>
            </a:r>
          </a:p>
          <a:p>
            <a:pPr marL="609600">
              <a:lnSpc>
                <a:spcPct val="80000"/>
              </a:lnSpc>
            </a:pPr>
            <a:r>
              <a:rPr lang="uk-UA" sz="2000" smtClean="0">
                <a:solidFill>
                  <a:schemeClr val="tx2"/>
                </a:solidFill>
              </a:rPr>
              <a:t>Поняття «третій стан» в медичній соціології. </a:t>
            </a:r>
          </a:p>
          <a:p>
            <a:pPr marL="609600">
              <a:lnSpc>
                <a:spcPct val="80000"/>
              </a:lnSpc>
            </a:pPr>
            <a:r>
              <a:rPr lang="uk-UA" sz="2000" smtClean="0">
                <a:solidFill>
                  <a:schemeClr val="tx2"/>
                </a:solidFill>
              </a:rPr>
              <a:t>Біомедична та соціомедична моделі здоров’я.</a:t>
            </a:r>
          </a:p>
          <a:p>
            <a:pPr marL="609600">
              <a:lnSpc>
                <a:spcPct val="80000"/>
              </a:lnSpc>
            </a:pPr>
            <a:r>
              <a:rPr lang="uk-UA" sz="2000" smtClean="0">
                <a:solidFill>
                  <a:schemeClr val="tx2"/>
                </a:solidFill>
              </a:rPr>
              <a:t>Вплив глобалізації на стан здоров'я населення.</a:t>
            </a:r>
          </a:p>
          <a:p>
            <a:pPr marL="609600">
              <a:lnSpc>
                <a:spcPct val="80000"/>
              </a:lnSpc>
            </a:pPr>
            <a:r>
              <a:rPr lang="uk-UA" sz="2000" smtClean="0">
                <a:solidFill>
                  <a:schemeClr val="tx2"/>
                </a:solidFill>
              </a:rPr>
              <a:t>Демографічні процеси та соціальна структура захворюваності.</a:t>
            </a:r>
          </a:p>
          <a:p>
            <a:pPr marL="609600">
              <a:lnSpc>
                <a:spcPct val="80000"/>
              </a:lnSpc>
            </a:pPr>
            <a:r>
              <a:rPr lang="uk-UA" sz="2000" smtClean="0">
                <a:solidFill>
                  <a:schemeClr val="tx2"/>
                </a:solidFill>
              </a:rPr>
              <a:t>Нерівність у здоров’ї. </a:t>
            </a:r>
          </a:p>
          <a:p>
            <a:pPr marL="609600">
              <a:lnSpc>
                <a:spcPct val="80000"/>
              </a:lnSpc>
            </a:pPr>
            <a:r>
              <a:rPr lang="uk-UA" sz="2000" smtClean="0">
                <a:solidFill>
                  <a:schemeClr val="tx2"/>
                </a:solidFill>
              </a:rPr>
              <a:t>Переваги та недоліки процесу медикалізації суспільства. </a:t>
            </a:r>
          </a:p>
          <a:p>
            <a:pPr marL="609600">
              <a:lnSpc>
                <a:spcPct val="80000"/>
              </a:lnSpc>
            </a:pPr>
            <a:r>
              <a:rPr lang="uk-UA" sz="1800" smtClean="0">
                <a:solidFill>
                  <a:schemeClr val="tx2"/>
                </a:solidFill>
              </a:rPr>
              <a:t>Участь медиків у формуванні громадянського суспільства та громадської думки.</a:t>
            </a:r>
          </a:p>
          <a:p>
            <a:pPr marL="609600">
              <a:lnSpc>
                <a:spcPct val="80000"/>
              </a:lnSpc>
            </a:pPr>
            <a:r>
              <a:rPr lang="uk-UA" sz="1800" smtClean="0">
                <a:solidFill>
                  <a:schemeClr val="tx2"/>
                </a:solidFill>
              </a:rPr>
              <a:t>Сучасна роль лікаря в зміні ставлення населення до здоров'я як соціальної цінності. </a:t>
            </a:r>
          </a:p>
          <a:p>
            <a:pPr marL="609600">
              <a:lnSpc>
                <a:spcPct val="80000"/>
              </a:lnSpc>
            </a:pPr>
            <a:r>
              <a:rPr lang="uk-UA" sz="2000" smtClean="0">
                <a:solidFill>
                  <a:schemeClr val="tx2"/>
                </a:solidFill>
              </a:rPr>
              <a:t>Культура здоров’я, як основа формування моделі здорової поведінки.</a:t>
            </a:r>
          </a:p>
          <a:p>
            <a:pPr marL="609600">
              <a:lnSpc>
                <a:spcPct val="80000"/>
              </a:lnSpc>
            </a:pPr>
            <a:r>
              <a:rPr lang="uk-UA" sz="2000" smtClean="0">
                <a:solidFill>
                  <a:schemeClr val="tx2"/>
                </a:solidFill>
              </a:rPr>
              <a:t>Престиж здоров'я та хвороби серед молоді.</a:t>
            </a:r>
            <a:endParaRPr lang="uk-UA" sz="200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>
          <a:xfrm>
            <a:off x="179388" y="0"/>
            <a:ext cx="8964612" cy="2428875"/>
          </a:xfrm>
        </p:spPr>
        <p:txBody>
          <a:bodyPr/>
          <a:lstStyle/>
          <a:p>
            <a:pPr eaLnBrk="1" hangingPunct="1"/>
            <a:r>
              <a:rPr lang="uk-UA" sz="4800" b="1" smtClean="0">
                <a:solidFill>
                  <a:schemeClr val="accent1"/>
                </a:solidFill>
              </a:rPr>
              <a:t>Ви зможете спробувати провести власне соціологічне </a:t>
            </a:r>
            <a:br>
              <a:rPr lang="uk-UA" sz="4800" b="1" smtClean="0">
                <a:solidFill>
                  <a:schemeClr val="accent1"/>
                </a:solidFill>
              </a:rPr>
            </a:br>
            <a:r>
              <a:rPr lang="uk-UA" sz="4800" b="1" smtClean="0">
                <a:solidFill>
                  <a:schemeClr val="accent1"/>
                </a:solidFill>
              </a:rPr>
              <a:t>дослідження</a:t>
            </a:r>
            <a:endParaRPr lang="ru-RU" sz="4800" b="1" smtClean="0">
              <a:solidFill>
                <a:schemeClr val="accent1"/>
              </a:solidFill>
            </a:endParaRPr>
          </a:p>
        </p:txBody>
      </p:sp>
      <p:pic>
        <p:nvPicPr>
          <p:cNvPr id="19458" name="Picture 10" descr="Картинки по запросу опрос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2636838"/>
            <a:ext cx="7272338" cy="456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body" idx="4294967295"/>
          </p:nvPr>
        </p:nvSpPr>
        <p:spPr>
          <a:xfrm>
            <a:off x="0" y="0"/>
            <a:ext cx="9144000" cy="2286000"/>
          </a:xfrm>
        </p:spPr>
        <p:txBody>
          <a:bodyPr anchor="b"/>
          <a:lstStyle/>
          <a:p>
            <a:pPr marL="0" indent="0" algn="ctr" eaLnBrk="1" hangingPunct="1">
              <a:buFont typeface="Arial" charset="0"/>
              <a:buNone/>
            </a:pPr>
            <a:r>
              <a:rPr lang="uk-UA" sz="6000" b="1" smtClean="0">
                <a:solidFill>
                  <a:srgbClr val="FF0000"/>
                </a:solidFill>
              </a:rPr>
              <a:t>Дякуємо за увагу!</a:t>
            </a:r>
          </a:p>
          <a:p>
            <a:pPr marL="0" indent="0" algn="ctr" eaLnBrk="1" hangingPunct="1">
              <a:buFont typeface="Arial" charset="0"/>
              <a:buNone/>
            </a:pPr>
            <a:endParaRPr lang="ru-RU" sz="5400" smtClean="0">
              <a:solidFill>
                <a:srgbClr val="FF0000"/>
              </a:solidFill>
            </a:endParaRPr>
          </a:p>
        </p:txBody>
      </p:sp>
      <p:pic>
        <p:nvPicPr>
          <p:cNvPr id="20482" name="Рисунок 3" descr="thumb.php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844675"/>
            <a:ext cx="8280400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460</Words>
  <PresentationFormat>Экран (4:3)</PresentationFormat>
  <Paragraphs>46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Arial</vt:lpstr>
      <vt:lpstr>Calibri</vt:lpstr>
      <vt:lpstr>Тема Office</vt:lpstr>
      <vt:lpstr>Міністерство освіти і науки України​ Міністерство охорони здоров’я України Вінницький національний медичний університет   імені М. І. Пирогова​  Кафедра філософії та суспільних наук​ </vt:lpstr>
      <vt:lpstr>Слайд 2</vt:lpstr>
      <vt:lpstr>1.МЕДИЧНА СОЦІОЛОГІЯ ЯК ГАЛУЗЬ ЗНАННЯ 2.ІСТОРІЯ РОЗВИТКУ МЕДИЧНОЇ СОЦІОЛОГІЇ 3.МЕТОДИ СОЦІОЛОГІЧНИХ ДОСЛІДЖЕНЬ В МЕДИЦИНІ 4.СУСПІЛЬСТВО І МЕДИЦИНА 5.СОЦІАЛІЗАЦІЯ МЕДИЧНОГО ПРАЦІВНИКА В СИСТЕМІ ГРОМАДСЬКОГО ЗДОРОВ’Я 6.СОЦІАЛЬНА ВЗАЄМОДІЯ У СФЕРІ МЕДИЦИНИ 7.СОЦІАЛЬНИЙ КОНФЛІКТ: МЕДИКО-СОЦІОЛОГІЧНИЙ ВИМІР. 8.СОЦІАЛЬНІ УМОВИ ЗАХВОРЮВАННЯ 9.СОЦІОЛОГІЯ ЗДОРОВ’Я. СОЦІАЛЬНІ ЧИННИКИ ВПЛИВУ НА ЗДОРОВ’Я 10.СУЧАСНІ ТЕНДЕНЦІЇ РОЗВИТКУ СУСПІЛЬСТВА І МЕДИЦИНИ   </vt:lpstr>
      <vt:lpstr>Слайд 4</vt:lpstr>
      <vt:lpstr>А також поговоримо про соціальну структуру,  роль урбанізованої спільноти у розвитку суспільства, вплив науково-технічного прогресу на стан суспільства…</vt:lpstr>
      <vt:lpstr>Приділимо увагу таким питанням медичної соціології: </vt:lpstr>
      <vt:lpstr>Ви зможете спробувати провести власне соціологічне  дослідження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Міністерство освіти і науки України​ Національний медичний університет імені О. О. Богомольця​ Кафедра філософії та суспільних наук</dc:title>
  <dc:creator>Игорь Трухманов</dc:creator>
  <cp:lastModifiedBy>Пользователь Windows</cp:lastModifiedBy>
  <cp:revision>53</cp:revision>
  <dcterms:created xsi:type="dcterms:W3CDTF">2020-12-20T18:48:16Z</dcterms:created>
  <dcterms:modified xsi:type="dcterms:W3CDTF">2026-03-16T14:13:38Z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0x01010076F1F41F12DA0C4885C1D0FCB9343FDA</vt:lpwstr>
  </property>
</Properties>
</file>