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F0314A-0B63-4E44-85B7-8555CF977A58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377D9872-5FB6-45B2-96AF-DE186878A703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uk-UA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Вміти раціонально підбирати типи упаковки фармацевтичних препаратів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E1DA0B-E3E2-4B9B-BE8E-F37FFB9D44DA}" type="parTrans" cxnId="{7CD6593D-7EF0-413C-8F05-C21CB5CF6DB8}">
      <dgm:prSet/>
      <dgm:spPr/>
      <dgm:t>
        <a:bodyPr/>
        <a:lstStyle/>
        <a:p>
          <a:endParaRPr lang="ru-RU"/>
        </a:p>
      </dgm:t>
    </dgm:pt>
    <dgm:pt modelId="{055A93F5-8E2E-4A1E-B0C6-C2E8D96B7541}" type="sibTrans" cxnId="{7CD6593D-7EF0-413C-8F05-C21CB5CF6DB8}">
      <dgm:prSet/>
      <dgm:spPr/>
      <dgm:t>
        <a:bodyPr/>
        <a:lstStyle/>
        <a:p>
          <a:endParaRPr lang="ru-RU"/>
        </a:p>
      </dgm:t>
    </dgm:pt>
    <dgm:pt modelId="{2BF5EEB3-8951-4B70-97EE-1691F164EC43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uk-UA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Ознайомитись з новітніми технологіями пакування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AFFD49-60ED-4ECB-A23C-7AE12AA366E0}" type="parTrans" cxnId="{5FE05310-D9CD-49FD-B5E7-928E3F61A02E}">
      <dgm:prSet/>
      <dgm:spPr/>
      <dgm:t>
        <a:bodyPr/>
        <a:lstStyle/>
        <a:p>
          <a:endParaRPr lang="ru-RU"/>
        </a:p>
      </dgm:t>
    </dgm:pt>
    <dgm:pt modelId="{C148161D-5347-459E-8650-FBFD814D3FFF}" type="sibTrans" cxnId="{5FE05310-D9CD-49FD-B5E7-928E3F61A02E}">
      <dgm:prSet/>
      <dgm:spPr/>
      <dgm:t>
        <a:bodyPr/>
        <a:lstStyle/>
        <a:p>
          <a:endParaRPr lang="ru-RU"/>
        </a:p>
      </dgm:t>
    </dgm:pt>
    <dgm:pt modelId="{04DAD2D4-F822-40F7-ABF7-CD8DAEE49A31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uk-UA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Оволодіти знаннями та вимогами до маркування лікарських засобів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29D2BD-168E-47AE-A9F5-6D9A297ECE3A}" type="parTrans" cxnId="{712990F9-45F2-414A-9381-14A8D6FC29C4}">
      <dgm:prSet/>
      <dgm:spPr/>
      <dgm:t>
        <a:bodyPr/>
        <a:lstStyle/>
        <a:p>
          <a:endParaRPr lang="ru-RU"/>
        </a:p>
      </dgm:t>
    </dgm:pt>
    <dgm:pt modelId="{074E2ADC-384F-467F-834E-D07D49069B60}" type="sibTrans" cxnId="{712990F9-45F2-414A-9381-14A8D6FC29C4}">
      <dgm:prSet/>
      <dgm:spPr/>
      <dgm:t>
        <a:bodyPr/>
        <a:lstStyle/>
        <a:p>
          <a:endParaRPr lang="ru-RU"/>
        </a:p>
      </dgm:t>
    </dgm:pt>
    <dgm:pt modelId="{82AF7652-5586-443D-817E-631B2533F286}" type="pres">
      <dgm:prSet presAssocID="{9CF0314A-0B63-4E44-85B7-8555CF977A58}" presName="Name0" presStyleCnt="0">
        <dgm:presLayoutVars>
          <dgm:dir/>
          <dgm:resizeHandles val="exact"/>
        </dgm:presLayoutVars>
      </dgm:prSet>
      <dgm:spPr/>
    </dgm:pt>
    <dgm:pt modelId="{192D988F-3154-4064-A6E0-1A575E92A37E}" type="pres">
      <dgm:prSet presAssocID="{9CF0314A-0B63-4E44-85B7-8555CF977A58}" presName="fgShape" presStyleLbl="fgShp" presStyleIdx="0" presStyleCnt="1" custAng="0" custScaleY="235827" custLinFactNeighborX="-461" custLinFactNeighborY="11009"/>
      <dgm:spPr>
        <a:solidFill>
          <a:schemeClr val="accent6">
            <a:lumMod val="60000"/>
            <a:lumOff val="40000"/>
          </a:schemeClr>
        </a:solidFill>
      </dgm:spPr>
    </dgm:pt>
    <dgm:pt modelId="{98C8CC2E-A61A-4C73-A4D4-82F18E42F84A}" type="pres">
      <dgm:prSet presAssocID="{9CF0314A-0B63-4E44-85B7-8555CF977A58}" presName="linComp" presStyleCnt="0"/>
      <dgm:spPr/>
    </dgm:pt>
    <dgm:pt modelId="{7AD3B7ED-97E0-44B5-8017-103EF837D969}" type="pres">
      <dgm:prSet presAssocID="{377D9872-5FB6-45B2-96AF-DE186878A703}" presName="compNode" presStyleCnt="0"/>
      <dgm:spPr/>
    </dgm:pt>
    <dgm:pt modelId="{0C314799-3CA2-42FC-A4CD-841A9F7AEE53}" type="pres">
      <dgm:prSet presAssocID="{377D9872-5FB6-45B2-96AF-DE186878A703}" presName="bkgdShape" presStyleLbl="node1" presStyleIdx="0" presStyleCnt="3" custLinFactNeighborX="284" custLinFactNeighborY="445"/>
      <dgm:spPr/>
      <dgm:t>
        <a:bodyPr/>
        <a:lstStyle/>
        <a:p>
          <a:endParaRPr lang="ru-RU"/>
        </a:p>
      </dgm:t>
    </dgm:pt>
    <dgm:pt modelId="{EC44B8F2-D67B-4410-B09F-73E226C9ECA4}" type="pres">
      <dgm:prSet presAssocID="{377D9872-5FB6-45B2-96AF-DE186878A703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EF0EFF-1853-4A88-8032-280D2D1F1253}" type="pres">
      <dgm:prSet presAssocID="{377D9872-5FB6-45B2-96AF-DE186878A703}" presName="invisiNode" presStyleLbl="node1" presStyleIdx="0" presStyleCnt="3"/>
      <dgm:spPr/>
    </dgm:pt>
    <dgm:pt modelId="{A9091839-0E14-4918-89A7-6DB3A5B6E6F0}" type="pres">
      <dgm:prSet presAssocID="{377D9872-5FB6-45B2-96AF-DE186878A703}" presName="imagNode" presStyleLbl="fgImgPlace1" presStyleIdx="0" presStyleCnt="3" custScaleX="102161" custScaleY="92295" custLinFactNeighborX="-48774" custLinFactNeighborY="-12248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</dgm:pt>
    <dgm:pt modelId="{DB6AF457-F72E-44B9-842C-C0116194D3E2}" type="pres">
      <dgm:prSet presAssocID="{055A93F5-8E2E-4A1E-B0C6-C2E8D96B754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E8E2AAB3-5CF5-48B5-8FF2-40D38FF0ED69}" type="pres">
      <dgm:prSet presAssocID="{2BF5EEB3-8951-4B70-97EE-1691F164EC43}" presName="compNode" presStyleCnt="0"/>
      <dgm:spPr/>
    </dgm:pt>
    <dgm:pt modelId="{82A9AB1A-179F-42D7-BD8D-EC548E108A10}" type="pres">
      <dgm:prSet presAssocID="{2BF5EEB3-8951-4B70-97EE-1691F164EC43}" presName="bkgdShape" presStyleLbl="node1" presStyleIdx="1" presStyleCnt="3" custScaleY="99898" custLinFactNeighborX="2583"/>
      <dgm:spPr/>
      <dgm:t>
        <a:bodyPr/>
        <a:lstStyle/>
        <a:p>
          <a:endParaRPr lang="ru-RU"/>
        </a:p>
      </dgm:t>
    </dgm:pt>
    <dgm:pt modelId="{81D95CCF-9573-4573-984E-C1F431BF0E4C}" type="pres">
      <dgm:prSet presAssocID="{2BF5EEB3-8951-4B70-97EE-1691F164EC43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27C8DC-8CCC-474C-88EA-D9D933869292}" type="pres">
      <dgm:prSet presAssocID="{2BF5EEB3-8951-4B70-97EE-1691F164EC43}" presName="invisiNode" presStyleLbl="node1" presStyleIdx="1" presStyleCnt="3"/>
      <dgm:spPr/>
    </dgm:pt>
    <dgm:pt modelId="{698F41D9-2435-4811-85BF-1322AD6668CF}" type="pres">
      <dgm:prSet presAssocID="{2BF5EEB3-8951-4B70-97EE-1691F164EC43}" presName="imagNode" presStyleLbl="fgImgPlace1" presStyleIdx="1" presStyleCnt="3" custScaleX="190039" custLinFactNeighborX="3096" custLinFactNeighborY="724"/>
      <dgm:spPr>
        <a:solidFill>
          <a:schemeClr val="accent6">
            <a:lumMod val="75000"/>
          </a:schemeClr>
        </a:solidFill>
        <a:ln>
          <a:noFill/>
        </a:ln>
      </dgm:spPr>
    </dgm:pt>
    <dgm:pt modelId="{F1576299-A261-4CBA-9B69-A3DF9AC57441}" type="pres">
      <dgm:prSet presAssocID="{C148161D-5347-459E-8650-FBFD814D3FF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E7022E6-0076-469D-B7FE-57DE89B215E2}" type="pres">
      <dgm:prSet presAssocID="{04DAD2D4-F822-40F7-ABF7-CD8DAEE49A31}" presName="compNode" presStyleCnt="0"/>
      <dgm:spPr/>
    </dgm:pt>
    <dgm:pt modelId="{813A6978-4CC3-45DE-AF75-258BAB6A4851}" type="pres">
      <dgm:prSet presAssocID="{04DAD2D4-F822-40F7-ABF7-CD8DAEE49A31}" presName="bkgdShape" presStyleLbl="node1" presStyleIdx="2" presStyleCnt="3" custLinFactNeighborX="4678" custLinFactNeighborY="408"/>
      <dgm:spPr/>
      <dgm:t>
        <a:bodyPr/>
        <a:lstStyle/>
        <a:p>
          <a:endParaRPr lang="ru-RU"/>
        </a:p>
      </dgm:t>
    </dgm:pt>
    <dgm:pt modelId="{902166CE-785F-418F-99B6-383C1D57BD78}" type="pres">
      <dgm:prSet presAssocID="{04DAD2D4-F822-40F7-ABF7-CD8DAEE49A31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FDEB51-C893-4C2A-9550-650FD0E7B1C6}" type="pres">
      <dgm:prSet presAssocID="{04DAD2D4-F822-40F7-ABF7-CD8DAEE49A31}" presName="invisiNode" presStyleLbl="node1" presStyleIdx="2" presStyleCnt="3"/>
      <dgm:spPr/>
    </dgm:pt>
    <dgm:pt modelId="{F23DC2EE-4C5A-4DF0-BF31-986392F295BA}" type="pres">
      <dgm:prSet presAssocID="{04DAD2D4-F822-40F7-ABF7-CD8DAEE49A31}" presName="imagNode" presStyleLbl="fgImgPlace1" presStyleIdx="2" presStyleCnt="3" custScaleX="158035"/>
      <dgm:spPr>
        <a:solidFill>
          <a:schemeClr val="accent6">
            <a:lumMod val="75000"/>
          </a:schemeClr>
        </a:solidFill>
        <a:ln>
          <a:noFill/>
        </a:ln>
      </dgm:spPr>
    </dgm:pt>
  </dgm:ptLst>
  <dgm:cxnLst>
    <dgm:cxn modelId="{20239925-3B25-48E9-A926-3691A26B6EC3}" type="presOf" srcId="{2BF5EEB3-8951-4B70-97EE-1691F164EC43}" destId="{82A9AB1A-179F-42D7-BD8D-EC548E108A10}" srcOrd="0" destOrd="0" presId="urn:microsoft.com/office/officeart/2005/8/layout/hList7"/>
    <dgm:cxn modelId="{1CFC75B9-EA16-4088-80C8-8CA2BC32F137}" type="presOf" srcId="{055A93F5-8E2E-4A1E-B0C6-C2E8D96B7541}" destId="{DB6AF457-F72E-44B9-842C-C0116194D3E2}" srcOrd="0" destOrd="0" presId="urn:microsoft.com/office/officeart/2005/8/layout/hList7"/>
    <dgm:cxn modelId="{7CD6593D-7EF0-413C-8F05-C21CB5CF6DB8}" srcId="{9CF0314A-0B63-4E44-85B7-8555CF977A58}" destId="{377D9872-5FB6-45B2-96AF-DE186878A703}" srcOrd="0" destOrd="0" parTransId="{04E1DA0B-E3E2-4B9B-BE8E-F37FFB9D44DA}" sibTransId="{055A93F5-8E2E-4A1E-B0C6-C2E8D96B7541}"/>
    <dgm:cxn modelId="{2602E4FE-6660-4CC2-929A-7DC277DD6F29}" type="presOf" srcId="{2BF5EEB3-8951-4B70-97EE-1691F164EC43}" destId="{81D95CCF-9573-4573-984E-C1F431BF0E4C}" srcOrd="1" destOrd="0" presId="urn:microsoft.com/office/officeart/2005/8/layout/hList7"/>
    <dgm:cxn modelId="{27B9212C-DE75-442B-BF22-F8762E5B40A9}" type="presOf" srcId="{377D9872-5FB6-45B2-96AF-DE186878A703}" destId="{EC44B8F2-D67B-4410-B09F-73E226C9ECA4}" srcOrd="1" destOrd="0" presId="urn:microsoft.com/office/officeart/2005/8/layout/hList7"/>
    <dgm:cxn modelId="{5C2EAB8E-F2E3-4B80-A24C-193CDBC80602}" type="presOf" srcId="{04DAD2D4-F822-40F7-ABF7-CD8DAEE49A31}" destId="{902166CE-785F-418F-99B6-383C1D57BD78}" srcOrd="1" destOrd="0" presId="urn:microsoft.com/office/officeart/2005/8/layout/hList7"/>
    <dgm:cxn modelId="{75C43599-17D3-49A3-BF8E-62209587B3DF}" type="presOf" srcId="{377D9872-5FB6-45B2-96AF-DE186878A703}" destId="{0C314799-3CA2-42FC-A4CD-841A9F7AEE53}" srcOrd="0" destOrd="0" presId="urn:microsoft.com/office/officeart/2005/8/layout/hList7"/>
    <dgm:cxn modelId="{AE645DAB-5EB5-4AC8-88EF-493D4F0AF546}" type="presOf" srcId="{9CF0314A-0B63-4E44-85B7-8555CF977A58}" destId="{82AF7652-5586-443D-817E-631B2533F286}" srcOrd="0" destOrd="0" presId="urn:microsoft.com/office/officeart/2005/8/layout/hList7"/>
    <dgm:cxn modelId="{5FE05310-D9CD-49FD-B5E7-928E3F61A02E}" srcId="{9CF0314A-0B63-4E44-85B7-8555CF977A58}" destId="{2BF5EEB3-8951-4B70-97EE-1691F164EC43}" srcOrd="1" destOrd="0" parTransId="{4DAFFD49-60ED-4ECB-A23C-7AE12AA366E0}" sibTransId="{C148161D-5347-459E-8650-FBFD814D3FFF}"/>
    <dgm:cxn modelId="{C760E00D-C6A6-4A90-976B-B54EE4D3F4E7}" type="presOf" srcId="{04DAD2D4-F822-40F7-ABF7-CD8DAEE49A31}" destId="{813A6978-4CC3-45DE-AF75-258BAB6A4851}" srcOrd="0" destOrd="0" presId="urn:microsoft.com/office/officeart/2005/8/layout/hList7"/>
    <dgm:cxn modelId="{712990F9-45F2-414A-9381-14A8D6FC29C4}" srcId="{9CF0314A-0B63-4E44-85B7-8555CF977A58}" destId="{04DAD2D4-F822-40F7-ABF7-CD8DAEE49A31}" srcOrd="2" destOrd="0" parTransId="{E829D2BD-168E-47AE-A9F5-6D9A297ECE3A}" sibTransId="{074E2ADC-384F-467F-834E-D07D49069B60}"/>
    <dgm:cxn modelId="{2FE1F5B4-7E8F-47A7-8E64-C1DEAB7F4BA3}" type="presOf" srcId="{C148161D-5347-459E-8650-FBFD814D3FFF}" destId="{F1576299-A261-4CBA-9B69-A3DF9AC57441}" srcOrd="0" destOrd="0" presId="urn:microsoft.com/office/officeart/2005/8/layout/hList7"/>
    <dgm:cxn modelId="{BFCBC974-D4DD-4050-B99D-33E8A6AEF44E}" type="presParOf" srcId="{82AF7652-5586-443D-817E-631B2533F286}" destId="{192D988F-3154-4064-A6E0-1A575E92A37E}" srcOrd="0" destOrd="0" presId="urn:microsoft.com/office/officeart/2005/8/layout/hList7"/>
    <dgm:cxn modelId="{1CA47505-C7CF-4FD6-98C2-6F08A3757DB2}" type="presParOf" srcId="{82AF7652-5586-443D-817E-631B2533F286}" destId="{98C8CC2E-A61A-4C73-A4D4-82F18E42F84A}" srcOrd="1" destOrd="0" presId="urn:microsoft.com/office/officeart/2005/8/layout/hList7"/>
    <dgm:cxn modelId="{48084DE2-9894-43CB-9D21-FB0F39B61177}" type="presParOf" srcId="{98C8CC2E-A61A-4C73-A4D4-82F18E42F84A}" destId="{7AD3B7ED-97E0-44B5-8017-103EF837D969}" srcOrd="0" destOrd="0" presId="urn:microsoft.com/office/officeart/2005/8/layout/hList7"/>
    <dgm:cxn modelId="{88A307BC-322E-4E08-9689-74B294087F32}" type="presParOf" srcId="{7AD3B7ED-97E0-44B5-8017-103EF837D969}" destId="{0C314799-3CA2-42FC-A4CD-841A9F7AEE53}" srcOrd="0" destOrd="0" presId="urn:microsoft.com/office/officeart/2005/8/layout/hList7"/>
    <dgm:cxn modelId="{7D0979B6-FC8F-4CFD-8241-0FC5AC2498EB}" type="presParOf" srcId="{7AD3B7ED-97E0-44B5-8017-103EF837D969}" destId="{EC44B8F2-D67B-4410-B09F-73E226C9ECA4}" srcOrd="1" destOrd="0" presId="urn:microsoft.com/office/officeart/2005/8/layout/hList7"/>
    <dgm:cxn modelId="{3299B988-9C26-4C8F-A3EE-1821CDA70BBC}" type="presParOf" srcId="{7AD3B7ED-97E0-44B5-8017-103EF837D969}" destId="{00EF0EFF-1853-4A88-8032-280D2D1F1253}" srcOrd="2" destOrd="0" presId="urn:microsoft.com/office/officeart/2005/8/layout/hList7"/>
    <dgm:cxn modelId="{4B31B1BD-EE5B-4791-9765-810EC372E50E}" type="presParOf" srcId="{7AD3B7ED-97E0-44B5-8017-103EF837D969}" destId="{A9091839-0E14-4918-89A7-6DB3A5B6E6F0}" srcOrd="3" destOrd="0" presId="urn:microsoft.com/office/officeart/2005/8/layout/hList7"/>
    <dgm:cxn modelId="{46D41195-7FBD-4F45-A122-9D23256A9D35}" type="presParOf" srcId="{98C8CC2E-A61A-4C73-A4D4-82F18E42F84A}" destId="{DB6AF457-F72E-44B9-842C-C0116194D3E2}" srcOrd="1" destOrd="0" presId="urn:microsoft.com/office/officeart/2005/8/layout/hList7"/>
    <dgm:cxn modelId="{73883EA1-E462-4425-98F2-BF0907F094EB}" type="presParOf" srcId="{98C8CC2E-A61A-4C73-A4D4-82F18E42F84A}" destId="{E8E2AAB3-5CF5-48B5-8FF2-40D38FF0ED69}" srcOrd="2" destOrd="0" presId="urn:microsoft.com/office/officeart/2005/8/layout/hList7"/>
    <dgm:cxn modelId="{90332896-650B-46A8-876F-CE73CBD3B3B4}" type="presParOf" srcId="{E8E2AAB3-5CF5-48B5-8FF2-40D38FF0ED69}" destId="{82A9AB1A-179F-42D7-BD8D-EC548E108A10}" srcOrd="0" destOrd="0" presId="urn:microsoft.com/office/officeart/2005/8/layout/hList7"/>
    <dgm:cxn modelId="{736319BB-089D-46B6-AE00-A7EE55458B6D}" type="presParOf" srcId="{E8E2AAB3-5CF5-48B5-8FF2-40D38FF0ED69}" destId="{81D95CCF-9573-4573-984E-C1F431BF0E4C}" srcOrd="1" destOrd="0" presId="urn:microsoft.com/office/officeart/2005/8/layout/hList7"/>
    <dgm:cxn modelId="{7CEB451B-5644-4816-889E-B1074F620950}" type="presParOf" srcId="{E8E2AAB3-5CF5-48B5-8FF2-40D38FF0ED69}" destId="{DD27C8DC-8CCC-474C-88EA-D9D933869292}" srcOrd="2" destOrd="0" presId="urn:microsoft.com/office/officeart/2005/8/layout/hList7"/>
    <dgm:cxn modelId="{DA8F2721-E42E-40C4-AA3E-A70E44294819}" type="presParOf" srcId="{E8E2AAB3-5CF5-48B5-8FF2-40D38FF0ED69}" destId="{698F41D9-2435-4811-85BF-1322AD6668CF}" srcOrd="3" destOrd="0" presId="urn:microsoft.com/office/officeart/2005/8/layout/hList7"/>
    <dgm:cxn modelId="{BCDB6969-0EA7-4BFB-83AE-7C2FB7836EB5}" type="presParOf" srcId="{98C8CC2E-A61A-4C73-A4D4-82F18E42F84A}" destId="{F1576299-A261-4CBA-9B69-A3DF9AC57441}" srcOrd="3" destOrd="0" presId="urn:microsoft.com/office/officeart/2005/8/layout/hList7"/>
    <dgm:cxn modelId="{87E1FB07-FDAD-4A46-88DA-168FE437C578}" type="presParOf" srcId="{98C8CC2E-A61A-4C73-A4D4-82F18E42F84A}" destId="{7E7022E6-0076-469D-B7FE-57DE89B215E2}" srcOrd="4" destOrd="0" presId="urn:microsoft.com/office/officeart/2005/8/layout/hList7"/>
    <dgm:cxn modelId="{4ABB827C-6647-4C1F-9B55-7B642C583057}" type="presParOf" srcId="{7E7022E6-0076-469D-B7FE-57DE89B215E2}" destId="{813A6978-4CC3-45DE-AF75-258BAB6A4851}" srcOrd="0" destOrd="0" presId="urn:microsoft.com/office/officeart/2005/8/layout/hList7"/>
    <dgm:cxn modelId="{41E5033B-9D3A-4EAA-AC04-9DF0954759E7}" type="presParOf" srcId="{7E7022E6-0076-469D-B7FE-57DE89B215E2}" destId="{902166CE-785F-418F-99B6-383C1D57BD78}" srcOrd="1" destOrd="0" presId="urn:microsoft.com/office/officeart/2005/8/layout/hList7"/>
    <dgm:cxn modelId="{6FE5DF69-DAAF-4061-B77D-763269FAE7B7}" type="presParOf" srcId="{7E7022E6-0076-469D-B7FE-57DE89B215E2}" destId="{C9FDEB51-C893-4C2A-9550-650FD0E7B1C6}" srcOrd="2" destOrd="0" presId="urn:microsoft.com/office/officeart/2005/8/layout/hList7"/>
    <dgm:cxn modelId="{3350F1E0-F52D-4E84-9728-DB0B34B7064F}" type="presParOf" srcId="{7E7022E6-0076-469D-B7FE-57DE89B215E2}" destId="{F23DC2EE-4C5A-4DF0-BF31-986392F295BA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47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661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595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76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645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400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217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695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684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321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7000">
              <a:schemeClr val="accent6">
                <a:lumMod val="5000"/>
                <a:lumOff val="95000"/>
              </a:schemeClr>
            </a:gs>
            <a:gs pos="23000">
              <a:schemeClr val="accent6">
                <a:lumMod val="45000"/>
                <a:lumOff val="55000"/>
              </a:schemeClr>
            </a:gs>
            <a:gs pos="4000">
              <a:schemeClr val="accent6">
                <a:lumMod val="45000"/>
                <a:lumOff val="55000"/>
              </a:schemeClr>
            </a:gs>
            <a:gs pos="38000">
              <a:schemeClr val="accent6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0FFDE-715B-47EE-989A-DEE0EB68A493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7638F-749C-4BE0-9313-1139B1E02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6336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10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9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23837"/>
          </a:xfrm>
        </p:spPr>
        <p:txBody>
          <a:bodyPr>
            <a:normAutofit/>
          </a:bodyPr>
          <a:lstStyle/>
          <a:p>
            <a:pPr algn="ctr"/>
            <a:r>
              <a:rPr lang="uk-UA" sz="12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МІНІСТЕРСТВО ОХОРОНИ ЗДОРОВ’Я УКРАЇНИ</a:t>
            </a:r>
            <a:br>
              <a:rPr lang="uk-UA" sz="12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ВІННИЦЬКИЙ НАЦІОНАЛЬНИЙ МЕДИЧНИЙ УНІВЕРСИТЕТ </a:t>
            </a:r>
            <a:br>
              <a:rPr lang="ru-RU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ІМЕНІ </a:t>
            </a:r>
            <a:r>
              <a:rPr lang="ru-RU" sz="1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М.І.ПИРОГОВА</a:t>
            </a:r>
            <a:br>
              <a:rPr lang="ru-RU" sz="1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ru-RU" sz="1800" b="1" dirty="0" err="1" smtClean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фармації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31444" y="1675065"/>
            <a:ext cx="1289044" cy="7216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881" y="230188"/>
            <a:ext cx="883997" cy="1444877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1351671" y="2506203"/>
            <a:ext cx="10002129" cy="405098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i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Технологія пакування у фармацевтичній галузі</a:t>
            </a:r>
          </a:p>
          <a:p>
            <a:pPr algn="ctr"/>
            <a:r>
              <a:rPr lang="uk-UA" sz="4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uk-UA" sz="2000" b="1" i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курс за вибором</a:t>
            </a:r>
            <a:endParaRPr lang="ru-RU" sz="20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27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Основні завдання  курсу</a:t>
            </a:r>
            <a:endParaRPr lang="ru-RU" dirty="0"/>
          </a:p>
        </p:txBody>
      </p:sp>
      <p:sp>
        <p:nvSpPr>
          <p:cNvPr id="6" name="Пятно 2 5"/>
          <p:cNvSpPr/>
          <p:nvPr/>
        </p:nvSpPr>
        <p:spPr>
          <a:xfrm>
            <a:off x="198366" y="1113990"/>
            <a:ext cx="4361447" cy="4232660"/>
          </a:xfrm>
          <a:prstGeom prst="irregularSeal2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Вивчення нових інноваційних  видів пакування для фармацевтичної продукції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7" name="Пятно 2 6"/>
          <p:cNvSpPr/>
          <p:nvPr/>
        </p:nvSpPr>
        <p:spPr>
          <a:xfrm>
            <a:off x="7440328" y="365125"/>
            <a:ext cx="4644915" cy="4517606"/>
          </a:xfrm>
          <a:prstGeom prst="irregularSeal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Ознайомлення з сучасними технологіями маркування та  пакувань</a:t>
            </a: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ятно 2 7"/>
          <p:cNvSpPr/>
          <p:nvPr/>
        </p:nvSpPr>
        <p:spPr>
          <a:xfrm>
            <a:off x="3683607" y="2169229"/>
            <a:ext cx="5008005" cy="4323092"/>
          </a:xfrm>
          <a:prstGeom prst="irregularSeal2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9728" lvl="0" algn="just">
              <a:spcBef>
                <a:spcPts val="300"/>
              </a:spcBef>
              <a:buClr>
                <a:srgbClr val="0BD0D9"/>
              </a:buClr>
            </a:pPr>
            <a:r>
              <a:rPr lang="uk-UA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Знайомство</a:t>
            </a:r>
          </a:p>
          <a:p>
            <a:pPr marL="109728" lvl="0" algn="just">
              <a:spcBef>
                <a:spcPts val="300"/>
              </a:spcBef>
              <a:buClr>
                <a:srgbClr val="0BD0D9"/>
              </a:buClr>
            </a:pPr>
            <a:r>
              <a:rPr lang="uk-UA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 сучасними </a:t>
            </a:r>
            <a:r>
              <a:rPr lang="uk-UA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матеріалами та новими методами пакування фармацевтичної </a:t>
            </a:r>
            <a:r>
              <a:rPr lang="uk-UA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продукції</a:t>
            </a:r>
            <a:endParaRPr lang="uk-UA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lh7-rt.googleusercontent.com/docsz/AD_4nXekFlXchsca0FnIltt7xq7E59HDxyddVVyJ3b2M2GitTQ7XApXj_qc7Cqd8ldyJgpDhP1a2CTMQevkUPR3FqTlchfd4Ax4zfJX15TAXaA4kY-wA62guJNnm_6qv6IzW4aANa-XePXKtEeocMZEHzhhR9Ll2FiiYUS3016StNB7zLooq7K4nEhU?key=k3s438Od9sc_-YTjL-qWY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76" y="5149641"/>
            <a:ext cx="3134490" cy="1539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5385" y="4561804"/>
            <a:ext cx="2420322" cy="193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22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328" y="365126"/>
            <a:ext cx="8485472" cy="876534"/>
          </a:xfrm>
        </p:spPr>
        <p:txBody>
          <a:bodyPr/>
          <a:lstStyle/>
          <a:p>
            <a:pPr algn="ctr"/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</a:t>
            </a:r>
            <a:r>
              <a:rPr lang="ru-RU" sz="3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курсу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7228" y="67532"/>
            <a:ext cx="10078452" cy="15591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90314822"/>
              </p:ext>
            </p:extLst>
          </p:nvPr>
        </p:nvGraphicFramePr>
        <p:xfrm>
          <a:off x="0" y="1328286"/>
          <a:ext cx="11994878" cy="56003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8" name="Picture 4" descr="https://lh7-rt.googleusercontent.com/docsz/AD_4nXd4QLAL_Kh9O3kn1sr0W7XEj-hxtBqN-4Edss8zUhV6iPv4CeZg1cs_WHuBG2wSNVnzGRKYUincOyez7Pf76bhx5frjBrwF5DMoXvLxY5oubm9mIoCp30gWluu7flRKNsxGlz-PgnWiIo_G9fCs6X9pdizWIbrgyHXrnt49iJfsmlKzk0hZElI?key=6XZ_1FNfACY2mqwz2Xbgxw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504" y="1621690"/>
            <a:ext cx="1386038" cy="96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lh7-rt.googleusercontent.com/docsz/AD_4nXfS5mA0KjPya2FgeCAVBsDQXspSegI3owdVuA9-iwOMuXYveMyjOXJVnhuYqkIbxovZ1wUiZ0o5PP8717ChoLsl-XY8BHKslN-8wipQP_ZxX5jNb8lTO-DeAVRzx_EwCIj1Jwv7cT9Iq0NUj_3RcK5Oh_wxPVafUf649diPZLFRXBXNAvASS74?key=6XZ_1FNfACY2mqwz2Xbgxw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926" y="2661220"/>
            <a:ext cx="1715529" cy="97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lh7-rt.googleusercontent.com/docsz/AD_4nXcxKcAxBMFC-lpjGW4sqlWLnghGOBhvBeRHdPZ6pd-4X9ZCuyygQTdGrwQ2DJzLvj9_cMp5UwaFfEXvzZv4LJgE7MD35On0SLy-892PZI9VqGI0jCUgqHoX5ebZV09tc4jI-OJOHSsFXHmI_25NRP-koINPb39K96EWy-r73Xe_LnhUsKDujw?key=6XZ_1FNfACY2mqwz2Xbgxw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3" t="10317" r="-1"/>
          <a:stretch/>
        </p:blipFill>
        <p:spPr bwMode="auto">
          <a:xfrm>
            <a:off x="2211947" y="2218994"/>
            <a:ext cx="1503054" cy="1546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:\Без названия (2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628" y="1800350"/>
            <a:ext cx="1145544" cy="724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E:\images (1)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3" y="1749114"/>
            <a:ext cx="1040933" cy="77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:\images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932" y="2819555"/>
            <a:ext cx="1419312" cy="69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Виробництво блістерної упаковки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709" y="5601904"/>
            <a:ext cx="5322771" cy="99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752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результаті проходження курсу </a:t>
            </a:r>
            <a:b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дізнаєтесь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spcBef>
                <a:spcPts val="0"/>
              </a:spcBef>
              <a:buNone/>
            </a:pPr>
            <a:endParaRPr lang="ru-RU" b="0" dirty="0" smtClean="0">
              <a:effectLst/>
            </a:endParaRPr>
          </a:p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38197" y="1860810"/>
            <a:ext cx="7112267" cy="8373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uk-UA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таропакувальних матеріалів, що використовуються у фармацевтичній </a:t>
            </a:r>
            <a:r>
              <a:rPr lang="uk-UA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галузі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57047" y="2781866"/>
            <a:ext cx="5640006" cy="71208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uk-UA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Вимоги, що висуваються до таропакувальних </a:t>
            </a:r>
            <a:r>
              <a:rPr lang="uk-UA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матеріалів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8196" y="3523185"/>
            <a:ext cx="7112267" cy="9144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uk-UA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 пакування та маркування фармацевтичної продукції;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57048" y="4509509"/>
            <a:ext cx="4936960" cy="914400"/>
          </a:xfrm>
          <a:prstGeom prst="round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uk-UA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Вимоги до організації процесу пакування та маркування лікарських </a:t>
            </a:r>
            <a:r>
              <a:rPr lang="uk-UA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38196" y="5542837"/>
            <a:ext cx="7093417" cy="9144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підбору  </a:t>
            </a:r>
            <a:r>
              <a:rPr lang="uk-UA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матеріалів для пакування фармацевтичної продукції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 l="3415" r="5224" b="10784"/>
          <a:stretch/>
        </p:blipFill>
        <p:spPr>
          <a:xfrm>
            <a:off x="7950463" y="1018583"/>
            <a:ext cx="2714324" cy="10149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9311" y="4337269"/>
            <a:ext cx="2796941" cy="89996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5293" y="2410639"/>
            <a:ext cx="3040782" cy="127359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7213" y="5522098"/>
            <a:ext cx="2796941" cy="1177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46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Методи навчання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Google Shape;133;p9"/>
          <p:cNvSpPr txBox="1">
            <a:spLocks/>
          </p:cNvSpPr>
          <p:nvPr/>
        </p:nvSpPr>
        <p:spPr>
          <a:xfrm>
            <a:off x="982579" y="2066063"/>
            <a:ext cx="10250103" cy="433473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Іноваційні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( </a:t>
            </a:r>
            <a:r>
              <a:rPr kumimoji="0" lang="uk-UA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тренінги, ситуаційні та ділові ігри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)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Пояснювально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–ілюстративні (</a:t>
            </a:r>
            <a:r>
              <a:rPr kumimoji="0" lang="uk-UA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інформаційні комп’ютерні технології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) 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Словесні ( </a:t>
            </a:r>
            <a:r>
              <a:rPr kumimoji="0" lang="uk-UA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бесіди, навчальні дискусії, лекції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)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Наочні (</a:t>
            </a:r>
            <a:r>
              <a:rPr kumimoji="0" lang="uk-UA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навчально-методичні посібники ,</a:t>
            </a:r>
            <a:r>
              <a:rPr kumimoji="0" lang="uk-UA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таблиці,малюнки</a:t>
            </a:r>
            <a:r>
              <a:rPr kumimoji="0" lang="uk-UA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 навчальні відеоролики, фільми, мультимедіа-технології, презентації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)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Практичні (</a:t>
            </a:r>
            <a:r>
              <a:rPr kumimoji="0" lang="uk-UA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навички вдосконалюються  в </a:t>
            </a:r>
            <a:r>
              <a:rPr kumimoji="0" lang="uk-UA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симуляційному</a:t>
            </a:r>
            <a:r>
              <a:rPr kumimoji="0" lang="uk-UA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 центрі «ФАРМАЦІЯ»)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 panose="020B0604020202020204" pitchFamily="34" charset="0"/>
              <a:buChar char="•"/>
              <a:tabLst/>
              <a:defRPr/>
            </a:pPr>
            <a:endParaRPr kumimoji="0" lang="uk-UA" sz="2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 marL="228600" marR="0" lvl="0" indent="0" algn="l" defTabSz="4572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ysClr val="windowText" lastClr="000000"/>
              </a:buClr>
              <a:buSzPts val="4200"/>
              <a:buFont typeface="Wingdings 3" charset="2"/>
              <a:buNone/>
              <a:tabLst/>
              <a:defRPr/>
            </a:pPr>
            <a:endParaRPr kumimoji="0" lang="uk-UA" sz="4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4629" y="208371"/>
            <a:ext cx="2663047" cy="20764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4629" y="4850538"/>
            <a:ext cx="25527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88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Матеріально-технічне забезпечення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Google Shape;139;p10"/>
          <p:cNvSpPr txBox="1">
            <a:spLocks/>
          </p:cNvSpPr>
          <p:nvPr/>
        </p:nvSpPr>
        <p:spPr>
          <a:xfrm>
            <a:off x="1018903" y="2595153"/>
            <a:ext cx="8830491" cy="338763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технічних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комп´ютер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ноутбук, 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мультимедійний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проектор)</a:t>
            </a:r>
          </a:p>
          <a:p>
            <a:pPr marL="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Демонстраційні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матеріали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фільми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презентації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відеозаписи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Методичні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рекомендації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самостійної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Наочний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роздатковий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ysClr val="windowText" lastClr="000000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Лабораторне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5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обладнання</a:t>
            </a: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ysClr val="windowText" lastClr="000000"/>
              </a:buClr>
              <a:buSzPts val="2400"/>
              <a:buFont typeface="Wingdings 3" charset="2"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ru-RU" sz="15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184150" algn="l" defTabSz="457200" rtl="0" eaLnBrk="1" fontAlgn="auto" latinLnBrk="0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ysClr val="windowText" lastClr="000000"/>
              </a:buClr>
              <a:buSzPts val="700"/>
              <a:buFont typeface="Wingdings 3" charset="2"/>
              <a:buNone/>
              <a:tabLst/>
              <a:defRPr/>
            </a:pPr>
            <a:endParaRPr kumimoji="0" lang="ru-RU" sz="7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5462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1769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ru-RU" sz="1200" i="1" dirty="0"/>
          </a:p>
        </p:txBody>
      </p:sp>
      <p:sp>
        <p:nvSpPr>
          <p:cNvPr id="4" name="Пятно 2 3"/>
          <p:cNvSpPr/>
          <p:nvPr/>
        </p:nvSpPr>
        <p:spPr>
          <a:xfrm>
            <a:off x="431532" y="0"/>
            <a:ext cx="11328935" cy="6717799"/>
          </a:xfrm>
          <a:prstGeom prst="irregularSeal2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uk-UA" sz="1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ВАС ЗАЦІКАВИЛИ ПИТАННЯ СУЧАСНОГО ДОСВІДУ ТЕХНОЛОГІЇ ПАКУВАННЯ ЛІКАРСЬКИХ ЗАСОБІВ – </a:t>
            </a:r>
            <a:br>
              <a:rPr lang="uk-UA" sz="1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ВИКЛАДАЦЬКИЙ КОЛЕКТИВ БУДЕ РАДИЙ ДОПОМОГТИ ДІЗНАТИСЬ БІЛЬШЕ! </a:t>
            </a:r>
            <a:br>
              <a:rPr lang="uk-UA" sz="1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70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209</Words>
  <Application>Microsoft Office PowerPoint</Application>
  <PresentationFormat>Широкоэкранный</PresentationFormat>
  <Paragraphs>35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Times New Roman</vt:lpstr>
      <vt:lpstr>Wingdings 3</vt:lpstr>
      <vt:lpstr>Тема Office</vt:lpstr>
      <vt:lpstr>МІНІСТЕРСТВО ОХОРОНИ ЗДОРОВ’Я УКРАЇНИ  ВІННИЦЬКИЙ НАЦІОНАЛЬНИЙ МЕДИЧНИЙ УНІВЕРСИТЕТ  ІМЕНІ М.І.ПИРОГОВА  Кафедра фармації</vt:lpstr>
      <vt:lpstr>Основні завдання  курсу</vt:lpstr>
      <vt:lpstr>Мета вивчення курсу</vt:lpstr>
      <vt:lpstr>В результаті проходження курсу  дізнаєтесь</vt:lpstr>
      <vt:lpstr>Методи навчання</vt:lpstr>
      <vt:lpstr>Матеріально-технічне забезпечення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ОХОРОНИ ЗДОРОВ’Я УКРАЇНИ  ВІННИЦЬКИЙ НАЦІОНАЛЬНИЙ МЕДИЧНИЙ УНІВЕРСИТЕТ  ІМЕНІ М.І.ПИРОГОВА  Кафедра фармації</dc:title>
  <dc:creator>USER</dc:creator>
  <cp:lastModifiedBy>USER</cp:lastModifiedBy>
  <cp:revision>17</cp:revision>
  <dcterms:created xsi:type="dcterms:W3CDTF">2025-01-09T14:51:30Z</dcterms:created>
  <dcterms:modified xsi:type="dcterms:W3CDTF">2025-01-09T16:31:36Z</dcterms:modified>
</cp:coreProperties>
</file>