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5" r:id="rId6"/>
    <p:sldId id="267" r:id="rId7"/>
    <p:sldId id="268" r:id="rId8"/>
    <p:sldId id="261" r:id="rId9"/>
    <p:sldId id="262" r:id="rId10"/>
    <p:sldId id="270" r:id="rId1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45" y="-74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9D56D-A6AA-4E6B-9794-12E4E2CA8D5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EE0D3-C1F8-441D-B71E-209038290D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97C13-825A-456B-9919-6AB52A3BF24F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8616B-A5A7-49D7-A5E8-00E04961C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53A94-952B-43A4-9152-D2ED6BB2BF87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3798F-330A-45E6-9AF9-41EB0CAFED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81F8-0979-4A3C-A450-88021E0412B0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B52B-B6A7-4B70-95ED-4AA49D07DE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CE82A-CFDA-4DDF-9E52-201021AD621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17E61-FC67-4882-812D-BF91E41306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75361-C794-467C-A47E-5C76A478680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9FBE8-6405-4F54-8802-4E38514609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BBACE-4C93-4EE7-A83F-A595065CFD2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911FB-38CA-49B8-8977-6ACF492562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83ADC-DE2B-4BF5-A4A4-958A7C3844C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2DE92-C49F-4322-BCAF-6F6D9BA6D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B03668A7-D571-461B-856A-12A7EAE98F14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93FE1-FF07-4A51-99DC-19D1C7FDA2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7AD6D-4AB5-4BAC-BEF1-CF452485233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21BAC-DAE8-4CE4-927A-435A16B7FD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EA2E4-BE80-4D7F-892F-13185629DD7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71B5A-C702-47A9-9B3C-F3C934F32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9795B6-3BFE-4FC1-AB2E-232B520FA1A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052EB4-2A9F-467D-9453-A7D465545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398588" y="2430463"/>
            <a:ext cx="10006012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ru-RU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СОЦІОЛОГІЯ</a:t>
            </a:r>
            <a:r>
              <a:rPr lang="en-US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ТА</a:t>
            </a:r>
            <a:r>
              <a:rPr lang="uk-UA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МЕДИЧНА СОЦІОЛОГІЯ</a:t>
            </a:r>
            <a:r>
              <a:rPr lang="uk-UA" sz="3600" b="1" cap="none" smtClean="0">
                <a:solidFill>
                  <a:srgbClr val="C00000"/>
                </a:solidFill>
                <a:cs typeface="Calibri" pitchFamily="34" charset="0"/>
              </a:rPr>
              <a:t> </a:t>
            </a:r>
            <a:endParaRPr lang="uk-UA" b="1" cap="none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7504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29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СОЦІОЛОГІЯ ТА МЕДИЧНА СОЦІОЛОГІЯ</a:t>
            </a: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471613" y="2468563"/>
            <a:ext cx="9845675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 вимагаються</a:t>
            </a:r>
          </a:p>
          <a:p>
            <a:pPr eaLnBrk="1" hangingPunct="1">
              <a:buFont typeface="Arial" charset="0"/>
              <a:buNone/>
            </a:pPr>
            <a:r>
              <a:rPr lang="uk-UA" sz="2800" i="1" smtClean="0"/>
              <a:t> </a:t>
            </a:r>
            <a:endParaRPr lang="uk-UA" sz="2800" i="1" smtClean="0">
              <a:latin typeface="Gill Sans MT"/>
            </a:endParaRPr>
          </a:p>
        </p:txBody>
      </p:sp>
      <p:pic>
        <p:nvPicPr>
          <p:cNvPr id="14339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6613" y="2647950"/>
            <a:ext cx="3560762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2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допомагає краще зрозуміти суспільство і сучасну медицину як соціальний інститут, що впливають на здоров</a:t>
            </a:r>
            <a:r>
              <a:rPr lang="en-US" sz="2200" b="1" smtClean="0">
                <a:latin typeface="Calibri" pitchFamily="34" charset="0"/>
                <a:cs typeface="Calibri" pitchFamily="34" charset="0"/>
              </a:rPr>
              <a:t>’</a:t>
            </a:r>
            <a:r>
              <a:rPr lang="uk-UA" sz="2200" b="1" smtClean="0">
                <a:latin typeface="Calibri" pitchFamily="34" charset="0"/>
                <a:cs typeface="Calibri" pitchFamily="34" charset="0"/>
              </a:rPr>
              <a:t>я індивіда </a:t>
            </a:r>
            <a:r>
              <a:rPr lang="ru-RU" sz="2200" b="1" smtClean="0">
                <a:latin typeface="Calibri" pitchFamily="34" charset="0"/>
                <a:cs typeface="Calibri" pitchFamily="34" charset="0"/>
              </a:rPr>
              <a:t>→ краща соціалізація, взаємодія та клінічне мислення майбутнього медика</a:t>
            </a:r>
            <a:endParaRPr lang="ru-RU" sz="22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endParaRPr lang="uk-UA" sz="180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3513" y="265113"/>
            <a:ext cx="5389562" cy="4635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uk-UA" sz="1100" smtClean="0"/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формує систему знань про суспільство, його структуру та основні соціологічні теорії,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систему знань про медицину як соціальний інститут і соціальні чинники здоров’я,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 навички аналізу соціальних процесів і явищ у сфері охорони здоров’я,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вміння застосовувати соціологічні методи дослідження,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 навички урахування соціального статусу та ролей пацієнта у професійній взаємодії,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здатність використовувати соціологічні знання у навчальній і майбутній професійній діяльності.</a:t>
            </a:r>
          </a:p>
        </p:txBody>
      </p:sp>
      <p:pic>
        <p:nvPicPr>
          <p:cNvPr id="15364" name="Picture 4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7588" y="4841875"/>
            <a:ext cx="35639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575" y="1644650"/>
            <a:ext cx="4837113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370513" cy="5248275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суспільство як цілісну систему;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медицину та охорону здоров’я як соціальний інститут, 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 соціальні чинники здоров’я і захворюваності;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основні соціологічні теорії;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структуру суспільства; 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соціальні ролі;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методи соціологічного дослідження в медицині.</a:t>
            </a:r>
          </a:p>
        </p:txBody>
      </p:sp>
      <p:pic>
        <p:nvPicPr>
          <p:cNvPr id="16387" name="Picture 3" descr="Картинки по запросу конфлік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5513" y="4841875"/>
            <a:ext cx="36464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3838" y="4113213"/>
            <a:ext cx="34559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850" y="528638"/>
            <a:ext cx="4979988" cy="2693987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ТАКОЖ ПОГОВОРИМО ПРО СОЦІАЛЬНУ СТРУКТУРУ,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РОЛЬ УРБАНІЗОВАНОЇ СПІЛЬНОТИ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У РОЗВИТКУ СУСПІЛЬСТВА,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ВПЛИВ НАУКОВО-ТЕХНІЧНОГО ПРОГРЕСУ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 СТАН СУСПІЛЬСТВА…</a:t>
            </a: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537325" y="407988"/>
            <a:ext cx="5349875" cy="587375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Додатково звернемо увагу на </a:t>
            </a:r>
            <a:r>
              <a:rPr lang="uk-UA" sz="2400" b="1" smtClean="0">
                <a:latin typeface="Calibri" pitchFamily="34" charset="0"/>
                <a:cs typeface="Calibri" pitchFamily="34" charset="0"/>
              </a:rPr>
              <a:t>спеціальні соціологічні теорії</a:t>
            </a:r>
            <a:r>
              <a:rPr lang="uk-UA" sz="240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гендерна 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вікова 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громадської думки та масової комунікації,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культури,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повсякденності, життєвого шляху,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дозвілля, моди, туризму,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споживання, реклами, читання,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етикету, соціологія інтернету,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екосоціологія,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війни, революції,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кар’єри, часу,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емоцій,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їжі, харчування та смаку.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11550"/>
            <a:ext cx="6110288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ПРИДІЛИМО УВАГУ ПИТАННЯМ</a:t>
            </a:r>
            <a:r>
              <a:rPr lang="uk-UA" sz="2800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2800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8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МЕДИЧНОЇ СОЦІОЛОГІЇ:</a:t>
            </a:r>
            <a:r>
              <a:rPr lang="uk-UA" sz="2800" cap="none" smtClean="0">
                <a:latin typeface="Calibri" pitchFamily="34" charset="0"/>
                <a:cs typeface="Calibri" pitchFamily="34" charset="0"/>
              </a:rPr>
              <a:t> </a:t>
            </a:r>
            <a:endParaRPr lang="uk-UA" sz="28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4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sz="24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endParaRPr lang="uk-UA" smtClean="0"/>
          </a:p>
        </p:txBody>
      </p:sp>
      <p:sp>
        <p:nvSpPr>
          <p:cNvPr id="18435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38888" y="406400"/>
            <a:ext cx="5648325" cy="6054725"/>
          </a:xfrm>
        </p:spPr>
        <p:txBody>
          <a:bodyPr/>
          <a:lstStyle/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Основні напрямки досліджень медичної соціології.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Історичні зміни соціального статусу лікаря в різних країнах світу.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Соціальна мобільність в системі охорони здоров’я.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Соціалізація медичного працівника. Агенти соціалізації лікаря.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Основні характеристики соціальної ролі лікаря та соціальної ролі хворого.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Відносини лікаря з пацієнтом.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Поняття «третій стан» в медичній соціології.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Біомедична та соціомедична моделі здоров’я.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Вплив глобалізації на стан здоров’я населення.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Демографічні процеси та соціальна структура захворюваності.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Нерівність у здоров’ї.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Переваги та недоліки процесу медикалізації суспільства.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Участь медиків у формуванні громадянського суспільства та громадської думки.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Сучасна роль лікаря в зміні ставлення населення до здоров’я як соціальної цінності.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Культура здоров’я, як основа формування моделі здорової поведінки.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Престиж здоров’я та хвороби серед молоді.</a:t>
            </a:r>
            <a:endParaRPr lang="uk-UA" sz="1600" smtClean="0"/>
          </a:p>
        </p:txBody>
      </p:sp>
      <p:pic>
        <p:nvPicPr>
          <p:cNvPr id="18436" name="Picture 5" descr="1491572_excellens-2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338" y="3333750"/>
            <a:ext cx="431958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838" y="1365250"/>
            <a:ext cx="5053012" cy="2630488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ВИ ЗМОЖЕТЕ СПРОБУВАТИ ПРОВЕСТИ ВЛАСНЕ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СОЦІОЛОГІЧНЕ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ДОСЛІДЖЕННЯ</a:t>
            </a:r>
          </a:p>
        </p:txBody>
      </p:sp>
      <p:sp>
        <p:nvSpPr>
          <p:cNvPr id="19458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sz="24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endParaRPr lang="uk-UA" smtClean="0"/>
          </a:p>
        </p:txBody>
      </p:sp>
      <p:sp>
        <p:nvSpPr>
          <p:cNvPr id="19459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 smtClean="0"/>
          </a:p>
          <a:p>
            <a:pPr algn="l" eaLnBrk="1" hangingPunct="1"/>
            <a:endParaRPr lang="uk-UA" sz="240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9460" name="Picture 10" descr="Картинки по запросу опрос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1698625"/>
            <a:ext cx="5576887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550" y="1084263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20482" name="Объект 2"/>
          <p:cNvSpPr>
            <a:spLocks noGrp="1"/>
          </p:cNvSpPr>
          <p:nvPr>
            <p:ph idx="1"/>
          </p:nvPr>
        </p:nvSpPr>
        <p:spPr>
          <a:xfrm>
            <a:off x="6527800" y="769938"/>
            <a:ext cx="5278438" cy="5492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орієнтуватися в основних соціологічних теоріях і підходах; 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аналізувати соціальні процеси та явища у сфері охорони здоров’я;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застосовувати базові методи соціологічного дослідження;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інтерпретувати результати соціологічних досліджень; 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враховувати соціальні характеристики пацієнта у професійній взаємодії;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застосовувати соціологічні знання у навчальній діяльності. </a:t>
            </a:r>
          </a:p>
        </p:txBody>
      </p:sp>
      <p:pic>
        <p:nvPicPr>
          <p:cNvPr id="20483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3650" y="4330700"/>
            <a:ext cx="3952875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320675" y="2259013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1507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1508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736600" y="4694238"/>
            <a:ext cx="4948238" cy="17653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  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ЗВО Трухманова С. Л.</a:t>
            </a:r>
          </a:p>
          <a:p>
            <a:pPr eaLnBrk="1" hangingPunct="1">
              <a:buFont typeface="Arial" charset="0"/>
              <a:buNone/>
            </a:pP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531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2532" name="Прямоугольник 4"/>
          <p:cNvSpPr>
            <a:spLocks noChangeArrowheads="1"/>
          </p:cNvSpPr>
          <p:nvPr/>
        </p:nvSpPr>
        <p:spPr bwMode="auto">
          <a:xfrm>
            <a:off x="6769100" y="1951038"/>
            <a:ext cx="5033963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253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8663" y="1857375"/>
            <a:ext cx="2070100" cy="303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270</TotalTime>
  <Words>474</Words>
  <Application>Microsoft Office PowerPoint</Application>
  <PresentationFormat>Произвольный</PresentationFormat>
  <Paragraphs>102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1.1. СОЦІОЛОГІЯ ТА МЕДИЧНА СОЦІОЛОГІЯ </vt:lpstr>
      <vt:lpstr>ПАСПОРТ ОСВІТНЬОГО КОМПОНЕНТА   ВК 1.1 «СОЦІОЛОГІЯ ТА МЕДИЧНА СОЦІОЛОГІЯ» </vt:lpstr>
      <vt:lpstr>ЧОМУ ВАРТО ОБРАТИ ЦЕЙ КУРС</vt:lpstr>
      <vt:lpstr>ЩО ВИ БУДЕТЕ ВИВЧАТИ</vt:lpstr>
      <vt:lpstr>ТАКОЖ ПОГОВОРИМО ПРО СОЦІАЛЬНУ СТРУКТУРУ,  РОЛЬ УРБАНІЗОВАНОЇ СПІЛЬНОТИ  У РОЗВИТКУ СУСПІЛЬСТВА,  ВПЛИВ НАУКОВО-ТЕХНІЧНОГО ПРОГРЕСУ  НА СТАН СУСПІЛЬСТВА…</vt:lpstr>
      <vt:lpstr> ПРИДІЛИМО УВАГУ ПИТАННЯМ МЕДИЧНОЇ СОЦІОЛОГІЇ: </vt:lpstr>
      <vt:lpstr>ВИ ЗМОЖЕТЕ СПРОБУВАТИ ПРОВЕСТИ ВЛАСНЕ  СОЦІОЛОГІЧНЕ  ДОСЛІДЖЕННЯ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19</cp:revision>
  <dcterms:created xsi:type="dcterms:W3CDTF">2026-04-08T10:22:59Z</dcterms:created>
  <dcterms:modified xsi:type="dcterms:W3CDTF">2026-06-29T09:07:55Z</dcterms:modified>
</cp:coreProperties>
</file>