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64" r:id="rId5"/>
    <p:sldId id="265" r:id="rId6"/>
    <p:sldId id="258" r:id="rId7"/>
    <p:sldId id="259" r:id="rId8"/>
    <p:sldId id="260" r:id="rId9"/>
    <p:sldId id="261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332656"/>
            <a:ext cx="8496944" cy="882119"/>
          </a:xfrm>
        </p:spPr>
        <p:txBody>
          <a:bodyPr>
            <a:normAutofit fontScale="92500"/>
          </a:bodyPr>
          <a:lstStyle/>
          <a:p>
            <a:pPr algn="ctr"/>
            <a:r>
              <a:rPr lang="uk-UA" b="1" dirty="0" smtClean="0"/>
              <a:t>Вінницький національний медичний університет ім. </a:t>
            </a:r>
            <a:r>
              <a:rPr lang="uk-UA" b="1" dirty="0"/>
              <a:t>М</a:t>
            </a:r>
            <a:r>
              <a:rPr lang="uk-UA" b="1" dirty="0" smtClean="0"/>
              <a:t>.І. Пирогова</a:t>
            </a:r>
          </a:p>
          <a:p>
            <a:pPr algn="ctr"/>
            <a:r>
              <a:rPr lang="uk-UA" b="1" dirty="0" smtClean="0"/>
              <a:t>Кафедра клінічної фармації та клінічної фармакології</a:t>
            </a:r>
            <a:endParaRPr lang="uk-UA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700808"/>
            <a:ext cx="7175351" cy="3096344"/>
          </a:xfrm>
        </p:spPr>
        <p:txBody>
          <a:bodyPr/>
          <a:lstStyle/>
          <a:p>
            <a:r>
              <a:rPr lang="uk-UA" dirty="0" smtClean="0">
                <a:ln w="1905"/>
                <a:solidFill>
                  <a:schemeClr val="tx2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Клінічні випробування лікарських засобів</a:t>
            </a:r>
            <a:br>
              <a:rPr lang="uk-UA" dirty="0" smtClean="0">
                <a:ln w="1905"/>
                <a:solidFill>
                  <a:schemeClr val="tx2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uk-UA" dirty="0">
                <a:ln w="1905"/>
                <a:solidFill>
                  <a:schemeClr val="tx2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uk-UA" dirty="0">
                <a:ln w="1905"/>
                <a:solidFill>
                  <a:schemeClr val="tx2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uk-UA" sz="4000" i="1" dirty="0" smtClean="0">
                <a:ln w="1905"/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Bahnschrift" panose="020B0502040204020203" pitchFamily="34" charset="0"/>
              </a:rPr>
              <a:t>елективний курс</a:t>
            </a:r>
            <a:endParaRPr lang="uk-UA" sz="4000" i="1" dirty="0">
              <a:ln w="1905"/>
              <a:solidFill>
                <a:schemeClr val="accent4">
                  <a:lumMod val="50000"/>
                </a:schemeClr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0584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731520"/>
            <a:ext cx="7560840" cy="5217760"/>
          </a:xfrm>
        </p:spPr>
        <p:txBody>
          <a:bodyPr>
            <a:normAutofit fontScale="92500" lnSpcReduction="10000"/>
          </a:bodyPr>
          <a:lstStyle/>
          <a:p>
            <a:pPr marL="108000" indent="0">
              <a:spcBef>
                <a:spcPts val="1200"/>
              </a:spcBef>
              <a:spcAft>
                <a:spcPts val="600"/>
              </a:spcAft>
              <a:buNone/>
            </a:pPr>
            <a:r>
              <a:rPr lang="uk-UA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Клінічне випробування (дослідження) лікарського засобу 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науково-дослідницька робота, метою якої є будь-яке дослідження за участю людини  як суб’єкта дослідження, </a:t>
            </a:r>
            <a:endParaRPr lang="uk-UA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900" indent="-342900">
              <a:spcBef>
                <a:spcPts val="1200"/>
              </a:spcBef>
              <a:spcAft>
                <a:spcPts val="600"/>
              </a:spcAft>
              <a:buFontTx/>
              <a:buChar char="-"/>
            </a:pPr>
            <a:r>
              <a:rPr lang="uk-UA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призначене 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виявлення або підтвердження клінічних, фармакологічних та/або інших </a:t>
            </a:r>
            <a:r>
              <a:rPr lang="uk-UA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фармакодинамічних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ефектів одного або декількох досліджуваних лікарських засобів, </a:t>
            </a:r>
            <a:endParaRPr lang="uk-UA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900" indent="-342900">
              <a:spcBef>
                <a:spcPts val="1200"/>
              </a:spcBef>
              <a:spcAft>
                <a:spcPts val="600"/>
              </a:spcAft>
              <a:buFontTx/>
              <a:buChar char="-"/>
            </a:pPr>
            <a:r>
              <a:rPr lang="uk-UA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та/або 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виявлення побічних реакцій на один або декілька досліджуваних лікарських засобів, </a:t>
            </a:r>
            <a:endParaRPr lang="uk-UA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900" indent="-342900">
              <a:spcBef>
                <a:spcPts val="1200"/>
              </a:spcBef>
              <a:spcAft>
                <a:spcPts val="600"/>
              </a:spcAft>
              <a:buFontTx/>
              <a:buChar char="-"/>
            </a:pPr>
            <a:r>
              <a:rPr lang="uk-UA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та/або 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вивчення </a:t>
            </a:r>
            <a:r>
              <a:rPr lang="uk-UA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всмоктування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розподілу, метаболізму, та виведення одного або кількох лікарських засобів з метою підтвердження його (їх) безпечності та/або ефективності.</a:t>
            </a:r>
          </a:p>
        </p:txBody>
      </p:sp>
    </p:spTree>
    <p:extLst>
      <p:ext uri="{BB962C8B-B14F-4D97-AF65-F5344CB8AC3E}">
        <p14:creationId xmlns:p14="http://schemas.microsoft.com/office/powerpoint/2010/main" val="1270139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245424" cy="347472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 в Україні проводиться трохи більше 500 клінічних досліджень. Це небагато. Так, кількість активних клінічних досліджень у Німеччині – майже 19 тисяч, у Британії – понад 5 тисяч, аналогічно понад 5 тисяч у Франції, у Швейцарії – понад 2 тисячі, у сусідніх Польщі – понад 3,5 тисяч, в Угорщині – майже 2,5 тисячі. </a:t>
            </a:r>
          </a:p>
        </p:txBody>
      </p:sp>
    </p:spTree>
    <p:extLst>
      <p:ext uri="{BB962C8B-B14F-4D97-AF65-F5344CB8AC3E}">
        <p14:creationId xmlns:p14="http://schemas.microsoft.com/office/powerpoint/2010/main" val="1320332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476672"/>
            <a:ext cx="8352928" cy="5976664"/>
          </a:xfrm>
        </p:spPr>
        <p:txBody>
          <a:bodyPr>
            <a:normAutofit fontScale="92500" lnSpcReduction="20000"/>
          </a:bodyPr>
          <a:lstStyle/>
          <a:p>
            <a:pPr marL="45720" indent="0" fontAlgn="base">
              <a:buNone/>
            </a:pPr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Клінічні випробування проходять 4 </a:t>
            </a:r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ЕТАПИ (</a:t>
            </a:r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фази клінічних досліджень):</a:t>
            </a:r>
          </a:p>
          <a:p>
            <a:pPr marL="45720" indent="0" fontAlgn="base">
              <a:buNone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(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майже не проводиться в Україні): невелика група здорових добровольців тестує безпеку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препарату: чи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зберігається препарат в організмі достатньо довго, щоб почати діяти.</a:t>
            </a:r>
          </a:p>
          <a:p>
            <a:pPr marL="45720" indent="0" fontAlgn="base">
              <a:buNone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(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проводиться в Україні </a:t>
            </a:r>
            <a:r>
              <a:rPr lang="uk-UA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рідко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): невелика група пацієнтів з захворюваннями, які має лікувати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препарат – 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перевіряється безпека застосування у пацієнтів досліджуваного лікарського засобу, ефективність лікування та запобігання захворюванню, дозування.</a:t>
            </a:r>
          </a:p>
          <a:p>
            <a:pPr marL="45720" indent="0" fontAlgn="base">
              <a:buNone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 (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найчастіше проводиться в Україні): велика група (сотні чи тисячі) пацієнтів з захворюваннями, які має лікувати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препарат – 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підтвердження ефективності та дозування, виявлення побічних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реакцій.</a:t>
            </a:r>
            <a:endParaRPr lang="uk-UA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fontAlgn="base">
              <a:buNone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 -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після реєстрації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препарату: проводиться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межах затверджених показань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щодо лікарського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засобу для оцінки його широкого застосування та безпеки, визначення характеру взаємодії з іншими препаратами, харчовими продуктами.</a:t>
            </a:r>
          </a:p>
          <a:p>
            <a:pPr marL="45720" indent="0" fontAlgn="base">
              <a:buNone/>
            </a:pP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Україні найбільш поширені клінічні дослідження ІІІ фази – масштабні дослідження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залученням сотень або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тисяч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хворих для підтвердження ефективності й безпеки лікарського засобу, необхідного дозування,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 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 про побічні реакції тощо.</a:t>
            </a:r>
          </a:p>
          <a:p>
            <a:pPr marL="4572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10347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7920880" cy="1143000"/>
          </a:xfrm>
        </p:spPr>
        <p:txBody>
          <a:bodyPr/>
          <a:lstStyle/>
          <a:p>
            <a:r>
              <a:rPr lang="uk-UA" dirty="0" smtClean="0">
                <a:solidFill>
                  <a:schemeClr val="accent4">
                    <a:lumMod val="50000"/>
                  </a:schemeClr>
                </a:solidFill>
              </a:rPr>
              <a:t>Клінічні випробування в Україні</a:t>
            </a:r>
            <a:endParaRPr lang="uk-UA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32"/>
          <a:stretch/>
        </p:blipFill>
        <p:spPr bwMode="auto">
          <a:xfrm>
            <a:off x="755576" y="2132856"/>
            <a:ext cx="7708664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32481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2660591" cy="1143000"/>
          </a:xfrm>
        </p:spPr>
        <p:txBody>
          <a:bodyPr/>
          <a:lstStyle/>
          <a:p>
            <a:r>
              <a:rPr lang="uk-UA" dirty="0" smtClean="0">
                <a:solidFill>
                  <a:schemeClr val="tx1"/>
                </a:solidFill>
              </a:rPr>
              <a:t>Мета</a:t>
            </a:r>
            <a:r>
              <a:rPr lang="uk-UA" dirty="0" smtClean="0"/>
              <a:t>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71600" y="1700808"/>
            <a:ext cx="7416824" cy="3474720"/>
          </a:xfrm>
        </p:spPr>
        <p:txBody>
          <a:bodyPr>
            <a:normAutofit fontScale="92500"/>
          </a:bodyPr>
          <a:lstStyle/>
          <a:p>
            <a:pPr marL="108000" indent="0">
              <a:buNone/>
            </a:pP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Клінічне вивчення лікарських засобів як предмет має своєю метою підготовку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спеціалістів – провізорів та лікарів,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 володіють достатнім обсягом теоретичних знань та практичних навичок для участі в проведенні клінічних випробувань нових лікарських засобів згідно з принципами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міжнародної належної 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 практики (GCP).</a:t>
            </a:r>
          </a:p>
          <a:p>
            <a:pPr marL="4572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720125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84584" y="17995"/>
            <a:ext cx="4712311" cy="1143000"/>
          </a:xfrm>
        </p:spPr>
        <p:txBody>
          <a:bodyPr/>
          <a:lstStyle/>
          <a:p>
            <a:r>
              <a:rPr lang="uk-UA" dirty="0" smtClean="0">
                <a:solidFill>
                  <a:schemeClr val="tx1"/>
                </a:solidFill>
              </a:rPr>
              <a:t>Завдання: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124744"/>
            <a:ext cx="8784976" cy="5400600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uk-UA" dirty="0" smtClean="0"/>
              <a:t>ознайомлення </a:t>
            </a:r>
            <a:r>
              <a:rPr lang="uk-UA" dirty="0"/>
              <a:t>з методологією проведення клінічного вивчення лікарських препаратів відповідно окремих його фаз та згідно принципів належної клінічної практики (GCP) і з національною нормативною базою;</a:t>
            </a:r>
          </a:p>
          <a:p>
            <a:r>
              <a:rPr lang="uk-UA" dirty="0" smtClean="0"/>
              <a:t>ознайомлення </a:t>
            </a:r>
            <a:r>
              <a:rPr lang="uk-UA" dirty="0"/>
              <a:t>з основоположними етичними нормами проведення клінічних досліджень лікарських засобів відповідно Нюрнберзького кодексу, </a:t>
            </a:r>
            <a:r>
              <a:rPr lang="uk-UA" dirty="0" err="1"/>
              <a:t>Гельсинської</a:t>
            </a:r>
            <a:r>
              <a:rPr lang="uk-UA" dirty="0"/>
              <a:t> декларації та ін.;</a:t>
            </a:r>
          </a:p>
          <a:p>
            <a:r>
              <a:rPr lang="uk-UA" dirty="0" smtClean="0"/>
              <a:t>ознайомлення </a:t>
            </a:r>
            <a:r>
              <a:rPr lang="uk-UA" dirty="0"/>
              <a:t>з основними видами медичної документації при проведенні клінічних випробувань;</a:t>
            </a:r>
          </a:p>
          <a:p>
            <a:pPr lvl="0"/>
            <a:r>
              <a:rPr lang="uk-UA" dirty="0"/>
              <a:t>вивчення обов’язків сторін випробування при проведенні клінічних випробувань (спонсора, дослідника та ін.);</a:t>
            </a:r>
          </a:p>
          <a:p>
            <a:r>
              <a:rPr lang="uk-UA" dirty="0" smtClean="0"/>
              <a:t>засвоєння </a:t>
            </a:r>
            <a:r>
              <a:rPr lang="uk-UA" dirty="0"/>
              <a:t>навичок придбання, аналізу та подання інформації про фармакологічні властивості лікарських препаратів на основі принципів доказової медицини;</a:t>
            </a:r>
          </a:p>
          <a:p>
            <a:r>
              <a:rPr lang="uk-UA" dirty="0" smtClean="0"/>
              <a:t>засвоєння </a:t>
            </a:r>
            <a:r>
              <a:rPr lang="uk-UA" dirty="0"/>
              <a:t>загальної методології та принципів вибору лікарських препаратів для ефективної та безпечної лікарської терапії на основі даних систематичних оглядів та мета-аналізу;</a:t>
            </a:r>
          </a:p>
          <a:p>
            <a:r>
              <a:rPr lang="uk-UA" dirty="0" smtClean="0"/>
              <a:t>вивчення </a:t>
            </a:r>
            <a:r>
              <a:rPr lang="uk-UA" dirty="0"/>
              <a:t>правил реєстрації побічної дії лікарських засобів при проведенні клінічного дослідження лікарських препаратів, факторів ризику розвитку та клінічних проявів побічної дії лікарських засобів та їх комбінацій;</a:t>
            </a:r>
          </a:p>
          <a:p>
            <a:pPr lvl="0"/>
            <a:r>
              <a:rPr lang="uk-UA" dirty="0" smtClean="0"/>
              <a:t>засвоєння </a:t>
            </a:r>
            <a:r>
              <a:rPr lang="uk-UA" dirty="0"/>
              <a:t>принципів оцінки ефективності та безпеки використання лікарських засобів різних фармакологічних груп під час їх застосування в клініці на основі даних </a:t>
            </a:r>
            <a:r>
              <a:rPr lang="uk-UA" dirty="0" err="1"/>
              <a:t>рандомізованих</a:t>
            </a:r>
            <a:r>
              <a:rPr lang="uk-UA" dirty="0"/>
              <a:t> клінічних досліджень. </a:t>
            </a:r>
          </a:p>
        </p:txBody>
      </p:sp>
    </p:spTree>
    <p:extLst>
      <p:ext uri="{BB962C8B-B14F-4D97-AF65-F5344CB8AC3E}">
        <p14:creationId xmlns:p14="http://schemas.microsoft.com/office/powerpoint/2010/main" val="380970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577" y="116632"/>
            <a:ext cx="7776863" cy="1143000"/>
          </a:xfrm>
        </p:spPr>
        <p:txBody>
          <a:bodyPr/>
          <a:lstStyle/>
          <a:p>
            <a:r>
              <a:rPr lang="uk-UA" dirty="0" smtClean="0">
                <a:solidFill>
                  <a:schemeClr val="tx1"/>
                </a:solidFill>
              </a:rPr>
              <a:t>Студент повинен знати: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196752"/>
            <a:ext cx="8568952" cy="5472608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uk-UA" dirty="0"/>
              <a:t>основи деонтології та етики спілкування з медичним персоналом та пацієнтами / здоровими добровольцями під час проведення клінічного випробування;</a:t>
            </a:r>
          </a:p>
          <a:p>
            <a:pPr lvl="0"/>
            <a:r>
              <a:rPr lang="uk-UA" dirty="0"/>
              <a:t>загальні принципи проведення клінічного вивчення лікарських засобів відповідно вимог належної клінічної практики (GCP);</a:t>
            </a:r>
          </a:p>
          <a:p>
            <a:pPr lvl="0"/>
            <a:r>
              <a:rPr lang="uk-UA" dirty="0"/>
              <a:t>документацію, яка використовується при клінічному дослідженні лікарських засобів;</a:t>
            </a:r>
          </a:p>
          <a:p>
            <a:pPr lvl="0"/>
            <a:r>
              <a:rPr lang="uk-UA" dirty="0"/>
              <a:t>етичні принципи проведення клінічних досліджень;</a:t>
            </a:r>
          </a:p>
          <a:p>
            <a:pPr lvl="0"/>
            <a:r>
              <a:rPr lang="uk-UA" dirty="0"/>
              <a:t>прояви можливої побічної дії різних лікарських засобів та методику їх реєстрації та повідомлення при проведенні клінічних випробувань;</a:t>
            </a:r>
          </a:p>
          <a:p>
            <a:pPr lvl="0"/>
            <a:r>
              <a:rPr lang="uk-UA" dirty="0"/>
              <a:t>можливі механізми взаємодії лікарських препаратів, призначених пацієнтам, враховуючи історію розвитку хвороби, клінічний діагноз;</a:t>
            </a:r>
          </a:p>
          <a:p>
            <a:pPr lvl="0"/>
            <a:r>
              <a:rPr lang="uk-UA" dirty="0"/>
              <a:t>принципи вибору, разом з лікарем, оптимальних направлень фармакотерапії у конкретного пацієнта на основі принципів доказової медицини;</a:t>
            </a:r>
          </a:p>
          <a:p>
            <a:pPr lvl="0"/>
            <a:r>
              <a:rPr lang="uk-UA" dirty="0"/>
              <a:t>методологію здійснення контролю якості клінічних досліджень;</a:t>
            </a:r>
          </a:p>
          <a:p>
            <a:pPr lvl="0"/>
            <a:r>
              <a:rPr lang="uk-UA" dirty="0"/>
              <a:t>порядок інформування лікарів на основі принципів доказової медицини про особливості </a:t>
            </a:r>
            <a:r>
              <a:rPr lang="uk-UA" dirty="0" err="1"/>
              <a:t>фармакодинаміки</a:t>
            </a:r>
            <a:r>
              <a:rPr lang="uk-UA" dirty="0"/>
              <a:t> та фармакокінетики нових лікарських засобів, що з'являються на фармацевтичному ринку</a:t>
            </a:r>
            <a:r>
              <a:rPr lang="uk-UA" dirty="0" smtClean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768019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188640"/>
            <a:ext cx="7776864" cy="1143000"/>
          </a:xfrm>
        </p:spPr>
        <p:txBody>
          <a:bodyPr/>
          <a:lstStyle/>
          <a:p>
            <a:r>
              <a:rPr lang="uk-UA" dirty="0" smtClean="0">
                <a:solidFill>
                  <a:schemeClr val="tx1"/>
                </a:solidFill>
              </a:rPr>
              <a:t>Студент повинен вміти:</a:t>
            </a: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241376"/>
            <a:ext cx="8712968" cy="5616624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uk-UA" dirty="0"/>
              <a:t>правильно вести відповідну документацію клінічних випробувань;</a:t>
            </a:r>
          </a:p>
          <a:p>
            <a:pPr lvl="0"/>
            <a:r>
              <a:rPr lang="uk-UA" dirty="0"/>
              <a:t>оцінювати адекватність підбору препарату порівняння, а також дози та способу його введення;</a:t>
            </a:r>
          </a:p>
          <a:p>
            <a:pPr lvl="0"/>
            <a:r>
              <a:rPr lang="uk-UA" dirty="0"/>
              <a:t>обирати разом з лікарем оптимальні направлення фармакотерапії у конкретного пацієнта на основі принципів доказової медицини;</a:t>
            </a:r>
          </a:p>
          <a:p>
            <a:pPr lvl="0"/>
            <a:r>
              <a:rPr lang="uk-UA" dirty="0"/>
              <a:t>дотримуватись стандартів якості проведення клінічних досліджень для забезпечення достовірності та повноти одержуваних даних;</a:t>
            </a:r>
          </a:p>
          <a:p>
            <a:pPr lvl="0"/>
            <a:r>
              <a:rPr lang="uk-UA" dirty="0"/>
              <a:t>володіти навичками роботи з документами клінічного вивчення лікарських засобів (протоколом, формою інформованої згоди, індивідуальною реєстраційною формою, звітом про проведення клінічних досліджень);</a:t>
            </a:r>
          </a:p>
          <a:p>
            <a:pPr lvl="0"/>
            <a:r>
              <a:rPr lang="uk-UA" dirty="0"/>
              <a:t>проводити моніторинг побічної дії лікарських засобів під час клінічного дослідження лікарських препаратів, виявляти фактори ризику розвитку та клінічних проявів побічної дії лікарських засобів або їх комбінацій;</a:t>
            </a:r>
          </a:p>
          <a:p>
            <a:pPr lvl="0"/>
            <a:r>
              <a:rPr lang="uk-UA" dirty="0"/>
              <a:t>дотримуватись правил фармацевтичної етики і деонтології; вирішувати комплекс питань, що пов'язані із взаєминами з лікарем і пацієнтом / здоровим добровольцем, а також іншими спеціалістами, які залучені до процесу клінічної апробації лікарських препаратів; </a:t>
            </a:r>
          </a:p>
          <a:p>
            <a:pPr lvl="0"/>
            <a:r>
              <a:rPr lang="uk-UA" dirty="0"/>
              <a:t>проводити інформаційну роботу серед медичних працівників</a:t>
            </a:r>
            <a:r>
              <a:rPr lang="uk-UA" dirty="0" smtClean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005364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404664"/>
            <a:ext cx="7920880" cy="5544616"/>
          </a:xfrm>
        </p:spPr>
        <p:txBody>
          <a:bodyPr/>
          <a:lstStyle/>
          <a:p>
            <a:pPr marL="45720" indent="0">
              <a:buNone/>
            </a:pPr>
            <a:r>
              <a:rPr lang="uk-UA" sz="2000" b="1" dirty="0"/>
              <a:t>На вивчення дисципліни відводиться 30 год</a:t>
            </a:r>
            <a:r>
              <a:rPr lang="uk-UA" sz="2000" b="1" dirty="0" smtClean="0"/>
              <a:t>.</a:t>
            </a:r>
          </a:p>
          <a:p>
            <a:r>
              <a:rPr lang="uk-UA" sz="2000" dirty="0" smtClean="0"/>
              <a:t>60</a:t>
            </a:r>
            <a:r>
              <a:rPr lang="uk-UA" sz="2000" dirty="0"/>
              <a:t>% аудиторних </a:t>
            </a:r>
            <a:r>
              <a:rPr lang="uk-UA" sz="2000" dirty="0" smtClean="0"/>
              <a:t>годин</a:t>
            </a:r>
          </a:p>
          <a:p>
            <a:r>
              <a:rPr lang="uk-UA" sz="2000" dirty="0" smtClean="0"/>
              <a:t>40</a:t>
            </a:r>
            <a:r>
              <a:rPr lang="uk-UA" sz="2000" dirty="0"/>
              <a:t>% - самостійна робота </a:t>
            </a:r>
            <a:r>
              <a:rPr lang="uk-UA" sz="2000" dirty="0" smtClean="0"/>
              <a:t>студента</a:t>
            </a:r>
          </a:p>
          <a:p>
            <a:pPr marL="45720" indent="0" algn="ctr">
              <a:buNone/>
            </a:pPr>
            <a:endParaRPr lang="uk-UA" sz="2000" b="1" dirty="0" smtClean="0"/>
          </a:p>
          <a:p>
            <a:pPr marL="45720" indent="0" algn="ctr">
              <a:buNone/>
            </a:pPr>
            <a:r>
              <a:rPr lang="uk-UA" sz="2000" b="1" dirty="0" smtClean="0"/>
              <a:t>Орієнтовний план практичних занять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2681787"/>
              </p:ext>
            </p:extLst>
          </p:nvPr>
        </p:nvGraphicFramePr>
        <p:xfrm>
          <a:off x="1259632" y="2564904"/>
          <a:ext cx="6336704" cy="33401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11457"/>
                <a:gridCol w="5725247"/>
              </a:tblGrid>
              <a:tr h="360040"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№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 м і с т   теми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66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Фази проведення клінічних </a:t>
                      </a:r>
                      <a:r>
                        <a:rPr lang="uk-UA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випробовувань</a:t>
                      </a: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66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Організація і проведення клінічних </a:t>
                      </a:r>
                      <a:r>
                        <a:rPr lang="uk-UA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випробовувань</a:t>
                      </a: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лікарських засобів. Основні документи клінічних </a:t>
                      </a:r>
                      <a:r>
                        <a:rPr lang="uk-UA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випробовувань</a:t>
                      </a: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66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uk-UA" sz="14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Моніторинг, аудит і інспекція клінічних </a:t>
                      </a:r>
                      <a:r>
                        <a:rPr lang="uk-UA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випробовувань</a:t>
                      </a: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66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Основні положення дослідження </a:t>
                      </a:r>
                      <a:r>
                        <a:rPr lang="uk-UA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біоеквівалентності</a:t>
                      </a:r>
                      <a:r>
                        <a:rPr lang="uk-UA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Основні </a:t>
                      </a: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положення належної клінічної та належної аптечної практики.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66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Основи</a:t>
                      </a:r>
                      <a:r>
                        <a:rPr lang="uk-UA" sz="1400" baseline="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доказової медицини.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966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Диференційний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залік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655370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76</TotalTime>
  <Words>861</Words>
  <Application>Microsoft Office PowerPoint</Application>
  <PresentationFormat>Экран (4:3)</PresentationFormat>
  <Paragraphs>64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Воздушный поток</vt:lpstr>
      <vt:lpstr>Клінічні випробування лікарських засобів  елективний курс</vt:lpstr>
      <vt:lpstr>Презентация PowerPoint</vt:lpstr>
      <vt:lpstr>Презентация PowerPoint</vt:lpstr>
      <vt:lpstr>Презентация PowerPoint</vt:lpstr>
      <vt:lpstr>Клінічні випробування в Україні</vt:lpstr>
      <vt:lpstr>Мета:</vt:lpstr>
      <vt:lpstr>Завдання:</vt:lpstr>
      <vt:lpstr>Студент повинен знати:</vt:lpstr>
      <vt:lpstr>Студент повинен вміти: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Клінічні випробування лікарських засобів</dc:title>
  <dc:creator>user</dc:creator>
  <cp:lastModifiedBy>user</cp:lastModifiedBy>
  <cp:revision>13</cp:revision>
  <dcterms:created xsi:type="dcterms:W3CDTF">2020-12-16T12:44:23Z</dcterms:created>
  <dcterms:modified xsi:type="dcterms:W3CDTF">2020-12-21T11:33:34Z</dcterms:modified>
</cp:coreProperties>
</file>