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427" r:id="rId2"/>
    <p:sldId id="429" r:id="rId3"/>
    <p:sldId id="428" r:id="rId4"/>
    <p:sldId id="258" r:id="rId5"/>
    <p:sldId id="423" r:id="rId6"/>
    <p:sldId id="425" r:id="rId7"/>
    <p:sldId id="419" r:id="rId8"/>
    <p:sldId id="421" r:id="rId9"/>
    <p:sldId id="389" r:id="rId10"/>
    <p:sldId id="394" r:id="rId11"/>
    <p:sldId id="398" r:id="rId12"/>
    <p:sldId id="361" r:id="rId13"/>
    <p:sldId id="430" r:id="rId14"/>
    <p:sldId id="431" r:id="rId15"/>
    <p:sldId id="432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CC0066"/>
    <a:srgbClr val="FF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294" autoAdjust="0"/>
    <p:restoredTop sz="94624" autoAdjust="0"/>
  </p:normalViewPr>
  <p:slideViewPr>
    <p:cSldViewPr>
      <p:cViewPr>
        <p:scale>
          <a:sx n="90" d="100"/>
          <a:sy n="90" d="100"/>
        </p:scale>
        <p:origin x="-2160" y="-46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Прямая соединительная линия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Прямая соединительная линия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4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5" name="Прямая соединительная линия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6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Овал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Овал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Овал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22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AECA17-01FF-4DDB-9B77-47A87ECC9A66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23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4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65A17E-3715-42C0-B7C9-73DAA07017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591DE45-EFBD-4CA1-BDD1-1F97D399AE5D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5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247F57F-2FEF-4684-805C-6ABC2DDA80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Прямоугольник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Прямоугольник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Прямая соединительная линия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Прямая соединительная линия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Прямая соединительная линия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3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Овал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Овал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Овал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Овал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Прямая соединительная линия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6615A8-4CC6-4118-B481-CE8AEE89792E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21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1DC91B-EC10-4A4F-8003-7F5E3958F7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C9423-7AF2-461D-A3A8-A6A4F3802894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95BFB4-84ED-45C6-BC86-4499A888DE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5A18C-51F7-4F3F-80DA-515CC2F76023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CCAEDD-96C0-4521-AFA8-566BA6B8DDE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494B617-0FCE-4209-B983-FD0D0C7954EE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4EBE536-34CA-41BF-8AFE-20471AD635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5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E34A32-6962-406D-8604-7B9AE9DBCAAA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9965B0-89BE-46A7-8755-FB72EECC66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6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7" name="Прямая соединительная линия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8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1" name="Овал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2" name="Дата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DD992ED5-FE91-405D-B539-B41E364105DB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13" name="Номер слайда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823BEF6-4339-462C-AA5C-4446F981E5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Овал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11" name="Прямая соединительная линия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4ED28156-B2FD-4391-A0ED-A9A82E1DFF6B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13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7AA30AA5-2B15-405B-AE2F-9C61DC2F71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4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EE7C69-6A27-45D3-9D75-D5A3432307E9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0ADA6A-007E-4B26-A4E2-C5A83C45FA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09BCA8-0986-4B45-8E60-DD8309D02E31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D7F895-641A-4F2B-AF91-54C5E25A1F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</a:endParaRPr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28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fld id="{4DC5AE0D-8828-4983-93B8-4ECEE67A160C}" type="datetimeFigureOut">
              <a:rPr lang="ru-RU"/>
              <a:pPr>
                <a:defRPr/>
              </a:pPr>
              <a:t>22.12.2020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F491BD6C-CA78-4CE7-9F39-D7849CB18F8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  <p:sldLayoutId id="2147483817" r:id="rId2"/>
    <p:sldLayoutId id="2147483818" r:id="rId3"/>
    <p:sldLayoutId id="2147483815" r:id="rId4"/>
    <p:sldLayoutId id="2147483814" r:id="rId5"/>
    <p:sldLayoutId id="2147483819" r:id="rId6"/>
    <p:sldLayoutId id="2147483813" r:id="rId7"/>
    <p:sldLayoutId id="2147483820" r:id="rId8"/>
    <p:sldLayoutId id="2147483821" r:id="rId9"/>
    <p:sldLayoutId id="2147483812" r:id="rId10"/>
    <p:sldLayoutId id="214748381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2428868"/>
            <a:ext cx="8572560" cy="1357322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ВЗА</a:t>
            </a:r>
            <a:r>
              <a:rPr lang="uk-UA" sz="3200" b="1" dirty="0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Є</a:t>
            </a:r>
            <a:r>
              <a:rPr lang="ru-RU" sz="32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МОДІЯ ЛІК</a:t>
            </a:r>
            <a:r>
              <a:rPr lang="uk-UA" sz="3200" b="1" dirty="0" smtClean="0">
                <a:solidFill>
                  <a:srgbClr val="0099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ІВ НА ЕТАПАХ ФАРМАКОКІНЕТИКИ</a:t>
            </a:r>
            <a:endParaRPr lang="uk-UA" sz="3200" b="1" dirty="0">
              <a:solidFill>
                <a:srgbClr val="0099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619672" y="4000504"/>
            <a:ext cx="6305128" cy="2473448"/>
          </a:xfrm>
        </p:spPr>
        <p:txBody>
          <a:bodyPr/>
          <a:lstStyle/>
          <a:p>
            <a:pPr marL="0" indent="0" algn="ctr">
              <a:buNone/>
              <a:defRPr/>
            </a:pPr>
            <a:endParaRPr lang="ru-RU" sz="3200" b="1" dirty="0" smtClean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algn="ctr">
              <a:buNone/>
              <a:defRPr/>
            </a:pPr>
            <a:r>
              <a:rPr lang="ru-RU" sz="3200" b="1" dirty="0" err="1" smtClean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Елективний</a:t>
            </a:r>
            <a:r>
              <a:rPr lang="ru-RU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курс для </a:t>
            </a:r>
            <a:r>
              <a:rPr lang="ru-RU" sz="2800" b="1" dirty="0" err="1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студентів</a:t>
            </a:r>
            <a:endParaRPr lang="ru-RU" sz="2800" b="1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0" indent="0" algn="ctr">
              <a:buNone/>
              <a:defRPr/>
            </a:pPr>
            <a:r>
              <a:rPr lang="ru-RU" dirty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кафедра </a:t>
            </a:r>
            <a:r>
              <a:rPr lang="ru-RU" dirty="0" err="1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клінічної</a:t>
            </a:r>
            <a:r>
              <a:rPr lang="ru-RU" dirty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dirty="0" err="1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фармації</a:t>
            </a:r>
            <a:r>
              <a:rPr lang="ru-RU" dirty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та </a:t>
            </a:r>
            <a:r>
              <a:rPr lang="ru-RU" dirty="0" err="1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клінічної</a:t>
            </a:r>
            <a:r>
              <a:rPr lang="ru-RU" dirty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ru-RU" dirty="0" err="1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фармакології</a:t>
            </a:r>
            <a:endParaRPr lang="ru-RU" dirty="0">
              <a:solidFill>
                <a:srgbClr val="000066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endParaRPr lang="uk-UA" dirty="0"/>
          </a:p>
        </p:txBody>
      </p:sp>
      <p:pic>
        <p:nvPicPr>
          <p:cNvPr id="4" name="Picture 2" descr="C:\Users\User\Downloads\1306678916_gripp-i-antibiotik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63" y="1"/>
            <a:ext cx="4001059" cy="2755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97795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908720"/>
            <a:ext cx="7467600" cy="5565232"/>
          </a:xfrm>
        </p:spPr>
        <p:txBody>
          <a:bodyPr/>
          <a:lstStyle/>
          <a:p>
            <a:r>
              <a:rPr lang="uk-UA" sz="2800" dirty="0"/>
              <a:t>ЦІЛІ  - РОЗУМІННЯ СТУДЕНТАМИ  ВИМОГ щодо ВЗАЄМОДІЇ ЛІКАРСЬКИХ ЗАСОБІВ </a:t>
            </a:r>
          </a:p>
          <a:p>
            <a:r>
              <a:rPr lang="uk-UA" sz="2800" dirty="0"/>
              <a:t> В ЗАЛЕЖНОСТІ  ВІД ЕТАПІВ ФАРМАКОКІНЕТИКИ – ВСМОКТУВАННЯ, ТРАНСПОРТУ, МЕТАБОЛІЗМУ та ВИВЕДЕННЯ з ОРГАНІЗМУ</a:t>
            </a:r>
          </a:p>
          <a:p>
            <a:r>
              <a:rPr lang="uk-UA" sz="2800" dirty="0"/>
              <a:t>РЕЗУЛЬТАТИ НАВЧАННЯ:</a:t>
            </a:r>
            <a:r>
              <a:rPr lang="uk-UA" dirty="0"/>
              <a:t>  Студенти повинні оволодіти правилами поєднання лікарських засобів в залежності  від віку пацієнтів, </a:t>
            </a:r>
            <a:r>
              <a:rPr lang="uk-UA" dirty="0" err="1"/>
              <a:t>коморбідності</a:t>
            </a:r>
            <a:r>
              <a:rPr lang="uk-UA" dirty="0"/>
              <a:t>, стану видільних органів 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5440717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7931224" cy="5493224"/>
          </a:xfrm>
        </p:spPr>
        <p:txBody>
          <a:bodyPr/>
          <a:lstStyle/>
          <a:p>
            <a:r>
              <a:rPr lang="uk-UA" sz="3600" dirty="0"/>
              <a:t>ФОРМИ  НАВЧАННЯ:  обсяг – </a:t>
            </a:r>
            <a:endParaRPr lang="uk-UA" sz="3600" dirty="0" smtClean="0"/>
          </a:p>
          <a:p>
            <a:r>
              <a:rPr lang="uk-UA" sz="3600" dirty="0"/>
              <a:t> </a:t>
            </a:r>
            <a:r>
              <a:rPr lang="uk-UA" sz="3600" dirty="0" smtClean="0"/>
              <a:t>             до </a:t>
            </a:r>
            <a:r>
              <a:rPr lang="uk-UA" sz="3600" dirty="0"/>
              <a:t>30 годин</a:t>
            </a:r>
          </a:p>
          <a:p>
            <a:r>
              <a:rPr lang="uk-UA" sz="3600" dirty="0"/>
              <a:t>     Практичні заняття – 18 </a:t>
            </a:r>
            <a:r>
              <a:rPr lang="uk-UA" sz="3600" dirty="0" smtClean="0"/>
              <a:t>годин</a:t>
            </a:r>
          </a:p>
          <a:p>
            <a:endParaRPr lang="uk-UA" sz="3600" dirty="0"/>
          </a:p>
          <a:p>
            <a:r>
              <a:rPr lang="uk-UA" sz="3600" dirty="0"/>
              <a:t>    Самостійна робота </a:t>
            </a:r>
            <a:r>
              <a:rPr lang="uk-UA" sz="3600" dirty="0" smtClean="0"/>
              <a:t>студентів</a:t>
            </a:r>
            <a:r>
              <a:rPr lang="en-US" sz="3600" dirty="0" smtClean="0"/>
              <a:t> – </a:t>
            </a:r>
            <a:endParaRPr lang="uk-UA" sz="3600" dirty="0" smtClean="0"/>
          </a:p>
          <a:p>
            <a:r>
              <a:rPr lang="uk-UA" sz="3600" dirty="0" smtClean="0"/>
              <a:t>     </a:t>
            </a:r>
            <a:r>
              <a:rPr lang="en-US" sz="3600" dirty="0" smtClean="0"/>
              <a:t>            </a:t>
            </a:r>
            <a:r>
              <a:rPr lang="uk-UA" sz="3600" dirty="0" smtClean="0"/>
              <a:t>12 годин</a:t>
            </a:r>
            <a:endParaRPr lang="uk-UA" sz="3600" dirty="0"/>
          </a:p>
          <a:p>
            <a:endParaRPr lang="uk-UA" sz="3600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142907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1788"/>
            <a:ext cx="7467600" cy="1143000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5400" b="1" cap="none" dirty="0" smtClean="0">
                <a:ln/>
                <a:solidFill>
                  <a:schemeClr val="accent3"/>
                </a:solidFill>
              </a:rPr>
              <a:t>ВЗАЄМОДІЯ ЛЗ</a:t>
            </a:r>
            <a:endParaRPr lang="ru-RU" sz="5400" b="1" cap="none" dirty="0">
              <a:ln/>
              <a:solidFill>
                <a:schemeClr val="accent3"/>
              </a:solidFill>
            </a:endParaRPr>
          </a:p>
        </p:txBody>
      </p:sp>
      <p:sp>
        <p:nvSpPr>
          <p:cNvPr id="15362" name="Объект 1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uk-UA" smtClean="0"/>
              <a:t>Одночасне застосування двох і більше ЛЗ </a:t>
            </a:r>
          </a:p>
          <a:p>
            <a:pPr eaLnBrk="1" hangingPunct="1">
              <a:buFont typeface="Wingdings" pitchFamily="2" charset="2"/>
              <a:buNone/>
            </a:pPr>
            <a:r>
              <a:rPr lang="uk-UA" smtClean="0"/>
              <a:t>з НОВИМ ефектом, які відрізняються кількісно або якісно  від застосування кожного з них окремо = ЗМІНА ІНТЕНСИВНОСТІ  ВПЛИВУ</a:t>
            </a:r>
          </a:p>
          <a:p>
            <a:pPr eaLnBrk="1" hangingPunct="1">
              <a:buFont typeface="Wingdings" pitchFamily="2" charset="2"/>
              <a:buNone/>
            </a:pPr>
            <a:r>
              <a:rPr lang="uk-UA" smtClean="0"/>
              <a:t>А+Б= АДДИТИВНИЙ ЕФЕКТ = БІЛЬШЕ, НІЖ ВІД КОЖНОГО, АЛЕ МЕНЬШЕ СУМИ</a:t>
            </a:r>
          </a:p>
          <a:p>
            <a:pPr eaLnBrk="1" hangingPunct="1">
              <a:buFont typeface="Wingdings" pitchFamily="2" charset="2"/>
              <a:buNone/>
            </a:pPr>
            <a:r>
              <a:rPr lang="uk-UA" smtClean="0"/>
              <a:t>А+Б= СИНЕРГІЗМ, СУМАЦІЯ = ЕФЕКТИ ДОРІВНЮЮТЬ СУМІ </a:t>
            </a:r>
          </a:p>
          <a:p>
            <a:pPr eaLnBrk="1" hangingPunct="1">
              <a:buFont typeface="Wingdings" pitchFamily="2" charset="2"/>
              <a:buNone/>
            </a:pPr>
            <a:r>
              <a:rPr lang="uk-UA" smtClean="0"/>
              <a:t>А+Б= ПОТЕНЦІЮВАННЯ = ЕФЕКТИ БІЛЬШЕ СУМИ</a:t>
            </a:r>
          </a:p>
          <a:p>
            <a:pPr eaLnBrk="1" hangingPunct="1">
              <a:buFont typeface="Wingdings" pitchFamily="2" charset="2"/>
              <a:buNone/>
            </a:pPr>
            <a:r>
              <a:rPr lang="uk-UA" smtClean="0"/>
              <a:t>А+Б= АНТАГОНІЗМ</a:t>
            </a:r>
          </a:p>
          <a:p>
            <a:pPr eaLnBrk="1" hangingPunct="1">
              <a:buFont typeface="Wingdings" pitchFamily="2" charset="2"/>
              <a:buNone/>
            </a:pPr>
            <a:endParaRPr lang="uk-UA" smtClean="0"/>
          </a:p>
          <a:p>
            <a:pPr eaLnBrk="1" hangingPunct="1">
              <a:buFont typeface="Wingdings" pitchFamily="2" charset="2"/>
              <a:buNone/>
            </a:pPr>
            <a:endParaRPr lang="uk-UA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980728"/>
            <a:ext cx="7467600" cy="1143000"/>
          </a:xfrm>
        </p:spPr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4800" b="1" cap="none" dirty="0" smtClean="0">
                <a:ln/>
                <a:solidFill>
                  <a:schemeClr val="accent3"/>
                </a:solidFill>
              </a:rPr>
              <a:t>ФАРМАЦЕВТИЧНА ВЗАЄМОДІЯ</a:t>
            </a:r>
            <a:endParaRPr lang="ru-RU" sz="4800" b="1" cap="none" dirty="0">
              <a:ln/>
              <a:solidFill>
                <a:schemeClr val="accent3"/>
              </a:solidFill>
            </a:endParaRPr>
          </a:p>
        </p:txBody>
      </p:sp>
      <p:sp>
        <p:nvSpPr>
          <p:cNvPr id="21506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eaLnBrk="1" hangingPunct="1"/>
            <a:endParaRPr lang="uk-UA" dirty="0" smtClean="0"/>
          </a:p>
          <a:p>
            <a:pPr eaLnBrk="1" hangingPunct="1"/>
            <a:endParaRPr lang="uk-UA" sz="3200" b="1" dirty="0" smtClean="0"/>
          </a:p>
          <a:p>
            <a:pPr eaLnBrk="1" hangingPunct="1"/>
            <a:r>
              <a:rPr lang="uk-UA" sz="3200" b="1" dirty="0" smtClean="0"/>
              <a:t>З СОРБЕНТАМИ – АДСОРБЦІЯ НА ПОВЕРХНІ</a:t>
            </a:r>
          </a:p>
          <a:p>
            <a:pPr eaLnBrk="1" hangingPunct="1"/>
            <a:r>
              <a:rPr lang="uk-UA" sz="3200" b="1" dirty="0" smtClean="0"/>
              <a:t>З ХЕЛАТОРАМИ – ЗВ’ЯЗОК ВАЖКИХ МЕТАЛІВ</a:t>
            </a:r>
          </a:p>
          <a:p>
            <a:pPr eaLnBrk="1" hangingPunct="1"/>
            <a:r>
              <a:rPr lang="uk-UA" sz="3200" b="1" dirty="0" smtClean="0"/>
              <a:t>З АНТИДОТАМИ – НЕЙТРАЛІЗАЦІЯ ЕФЕКТІВ ЛЗ</a:t>
            </a:r>
            <a:endParaRPr lang="ru-RU" sz="3200" b="1" dirty="0" smtClean="0"/>
          </a:p>
        </p:txBody>
      </p:sp>
    </p:spTree>
    <p:extLst>
      <p:ext uri="{BB962C8B-B14F-4D97-AF65-F5344CB8AC3E}">
        <p14:creationId xmlns:p14="http://schemas.microsoft.com/office/powerpoint/2010/main" val="1973169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 sz="quarter" idx="4294967295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4800" b="1" dirty="0" err="1" smtClean="0">
                <a:solidFill>
                  <a:srgbClr val="FF0000"/>
                </a:solidFill>
              </a:rPr>
              <a:t>Вза</a:t>
            </a:r>
            <a:r>
              <a:rPr lang="uk-UA" sz="4800" b="1" dirty="0" smtClean="0">
                <a:solidFill>
                  <a:srgbClr val="FF0000"/>
                </a:solidFill>
              </a:rPr>
              <a:t>є</a:t>
            </a:r>
            <a:r>
              <a:rPr lang="ru-RU" sz="4800" b="1" dirty="0" err="1" smtClean="0">
                <a:solidFill>
                  <a:srgbClr val="FF0000"/>
                </a:solidFill>
              </a:rPr>
              <a:t>модія</a:t>
            </a:r>
            <a:r>
              <a:rPr lang="ru-RU" sz="4800" b="1" dirty="0" smtClean="0">
                <a:solidFill>
                  <a:srgbClr val="FF0000"/>
                </a:solidFill>
              </a:rPr>
              <a:t> ЛЗ</a:t>
            </a:r>
            <a:endParaRPr lang="ru-RU" sz="4800" dirty="0" smtClean="0">
              <a:solidFill>
                <a:srgbClr val="FF0000"/>
              </a:solidFill>
            </a:endParaRPr>
          </a:p>
        </p:txBody>
      </p:sp>
      <p:sp>
        <p:nvSpPr>
          <p:cNvPr id="16386" name="Rectangle 15"/>
          <p:cNvSpPr>
            <a:spLocks noGrp="1" noChangeArrowheads="1"/>
          </p:cNvSpPr>
          <p:nvPr>
            <p:ph sz="quarter" idx="4294967295"/>
          </p:nvPr>
        </p:nvSpPr>
        <p:spPr>
          <a:xfrm>
            <a:off x="755576" y="2132856"/>
            <a:ext cx="7704856" cy="4972149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►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Вза</a:t>
            </a:r>
            <a:r>
              <a:rPr lang="uk-UA" sz="3600" b="1" dirty="0" smtClean="0"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модія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етапі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всмоктування</a:t>
            </a:r>
            <a:endParaRPr lang="ru-RU" sz="3600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►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Транспорт в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крові</a:t>
            </a:r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 та тканях</a:t>
            </a:r>
          </a:p>
          <a:p>
            <a:pPr eaLnBrk="1" hangingPunct="1">
              <a:buNone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►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Взамодія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етапі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>
                <a:latin typeface="Times New Roman" pitchFamily="18" charset="0"/>
                <a:cs typeface="Times New Roman" pitchFamily="18" charset="0"/>
              </a:rPr>
              <a:t>елімінації</a:t>
            </a:r>
            <a:r>
              <a:rPr lang="ru-RU" sz="36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eaLnBrk="1" hangingPunct="1">
              <a:buNone/>
            </a:pPr>
            <a:r>
              <a:rPr lang="ru-RU" sz="3600" b="1" dirty="0" err="1" smtClean="0"/>
              <a:t>Біотрансформація</a:t>
            </a:r>
            <a:r>
              <a:rPr lang="ru-RU" sz="3600" b="1" dirty="0" smtClean="0"/>
              <a:t> ферментами</a:t>
            </a:r>
          </a:p>
          <a:p>
            <a:pPr eaLnBrk="1" hangingPunct="1">
              <a:buNone/>
            </a:pP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► </a:t>
            </a:r>
            <a:r>
              <a:rPr lang="ru-RU" sz="3200" b="1" dirty="0" err="1" smtClean="0"/>
              <a:t>Виділення</a:t>
            </a:r>
            <a:endParaRPr lang="ru-RU" sz="3200" b="1" dirty="0" smtClean="0"/>
          </a:p>
          <a:p>
            <a:pPr eaLnBrk="1" hangingPunct="1">
              <a:buNone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267744" y="1193155"/>
            <a:ext cx="515956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spcBef>
                <a:spcPts val="600"/>
              </a:spcBef>
              <a:buClr>
                <a:srgbClr val="FE8637"/>
              </a:buClr>
              <a:buSzPct val="70000"/>
              <a:buFont typeface="Courier New" panose="02070309020205020404" pitchFamily="49" charset="0"/>
              <a:buChar char="o"/>
            </a:pPr>
            <a:r>
              <a:rPr lang="ru-RU" sz="3200" b="1" u="sng" dirty="0" err="1" smtClean="0">
                <a:solidFill>
                  <a:prstClr val="black"/>
                </a:solidFill>
                <a:latin typeface="Century Schoolbook"/>
              </a:rPr>
              <a:t>Фармакокінетична</a:t>
            </a:r>
            <a:endParaRPr lang="ru-RU" sz="3200" b="1" u="sng" dirty="0">
              <a:solidFill>
                <a:prstClr val="black"/>
              </a:solidFill>
              <a:latin typeface="Century Schoolbook"/>
            </a:endParaRPr>
          </a:p>
        </p:txBody>
      </p:sp>
    </p:spTree>
    <p:extLst>
      <p:ext uri="{BB962C8B-B14F-4D97-AF65-F5344CB8AC3E}">
        <p14:creationId xmlns:p14="http://schemas.microsoft.com/office/powerpoint/2010/main" val="381479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613" cy="11430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>
              <a:lnSpc>
                <a:spcPct val="115000"/>
              </a:lnSpc>
              <a:spcBef>
                <a:spcPts val="1500"/>
              </a:spcBef>
              <a:defRPr/>
            </a:pPr>
            <a:r>
              <a:rPr lang="uk-UA" sz="3200" b="1" cap="none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ТРАНСПОРТ В </a:t>
            </a:r>
            <a:r>
              <a:rPr lang="ru-RU" sz="3200" b="1" cap="none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КРОВІ  ТА ТКАНЯХ</a:t>
            </a:r>
            <a:r>
              <a:rPr lang="ru-RU" sz="3600" b="1" cap="none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/>
            </a:r>
            <a:br>
              <a:rPr lang="ru-RU" sz="3600" b="1" cap="none" smtClean="0">
                <a:latin typeface="Calibri" pitchFamily="34" charset="0"/>
                <a:ea typeface="Calibri" pitchFamily="34" charset="0"/>
                <a:cs typeface="Times New Roman" pitchFamily="18" charset="0"/>
              </a:rPr>
            </a:br>
            <a:endParaRPr lang="ru-RU" sz="3600" b="1" cap="none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4994" name="Объект 2"/>
          <p:cNvSpPr>
            <a:spLocks noGrp="1"/>
          </p:cNvSpPr>
          <p:nvPr>
            <p:ph idx="1"/>
          </p:nvPr>
        </p:nvSpPr>
        <p:spPr>
          <a:xfrm>
            <a:off x="0" y="990600"/>
            <a:ext cx="9144000" cy="5638800"/>
          </a:xfrm>
        </p:spPr>
        <p:txBody>
          <a:bodyPr/>
          <a:lstStyle/>
          <a:p>
            <a:r>
              <a:rPr lang="ru-RU" dirty="0" smtClean="0"/>
              <a:t>Лише! не </a:t>
            </a:r>
            <a:r>
              <a:rPr lang="ru-RU" dirty="0" err="1" smtClean="0"/>
              <a:t>пов'язаний</a:t>
            </a:r>
            <a:r>
              <a:rPr lang="ru-RU" dirty="0" smtClean="0"/>
              <a:t> з </a:t>
            </a:r>
            <a:r>
              <a:rPr lang="ru-RU" dirty="0" err="1" smtClean="0"/>
              <a:t>білком</a:t>
            </a:r>
            <a:r>
              <a:rPr lang="ru-RU" dirty="0" smtClean="0"/>
              <a:t> препарат </a:t>
            </a:r>
            <a:r>
              <a:rPr lang="ru-RU" dirty="0" err="1" smtClean="0"/>
              <a:t>надає</a:t>
            </a:r>
            <a:r>
              <a:rPr lang="ru-RU" dirty="0" smtClean="0"/>
              <a:t> </a:t>
            </a:r>
            <a:r>
              <a:rPr lang="ru-RU" dirty="0" err="1" smtClean="0"/>
              <a:t>активну</a:t>
            </a:r>
            <a:r>
              <a:rPr lang="ru-RU" dirty="0" smtClean="0"/>
              <a:t> (</a:t>
            </a:r>
            <a:r>
              <a:rPr lang="ru-RU" b="1" dirty="0" smtClean="0"/>
              <a:t>ВІЛЬНА</a:t>
            </a:r>
            <a:r>
              <a:rPr lang="ru-RU" dirty="0" smtClean="0"/>
              <a:t> !! форма)	</a:t>
            </a:r>
            <a:r>
              <a:rPr lang="ru-RU" dirty="0" err="1" smtClean="0"/>
              <a:t>фармакологічну</a:t>
            </a:r>
            <a:r>
              <a:rPr lang="ru-RU" dirty="0" smtClean="0"/>
              <a:t> </a:t>
            </a:r>
            <a:r>
              <a:rPr lang="ru-RU" dirty="0" err="1" smtClean="0"/>
              <a:t>дію</a:t>
            </a:r>
            <a:r>
              <a:rPr lang="ru-RU" dirty="0" smtClean="0"/>
              <a:t> .</a:t>
            </a:r>
          </a:p>
          <a:p>
            <a:pPr>
              <a:buFont typeface="Wingdings" pitchFamily="2" charset="2"/>
              <a:buNone/>
            </a:pPr>
            <a:r>
              <a:rPr lang="ru-RU" dirty="0" smtClean="0"/>
              <a:t>   </a:t>
            </a:r>
            <a:r>
              <a:rPr lang="ru-RU" dirty="0" err="1" smtClean="0"/>
              <a:t>Існує</a:t>
            </a:r>
            <a:r>
              <a:rPr lang="ru-RU" dirty="0" smtClean="0"/>
              <a:t> </a:t>
            </a:r>
            <a:r>
              <a:rPr lang="ru-RU" dirty="0" err="1" smtClean="0"/>
              <a:t>динамічна</a:t>
            </a:r>
            <a:r>
              <a:rPr lang="ru-RU" dirty="0" smtClean="0"/>
              <a:t> </a:t>
            </a:r>
            <a:r>
              <a:rPr lang="ru-RU" dirty="0" err="1" smtClean="0"/>
              <a:t>рівновага</a:t>
            </a:r>
            <a:r>
              <a:rPr lang="ru-RU" dirty="0" smtClean="0"/>
              <a:t> </a:t>
            </a:r>
            <a:r>
              <a:rPr lang="ru-RU" dirty="0" err="1" smtClean="0"/>
              <a:t>між</a:t>
            </a:r>
            <a:r>
              <a:rPr lang="ru-RU" dirty="0" smtClean="0"/>
              <a:t> </a:t>
            </a:r>
            <a:r>
              <a:rPr lang="ru-RU" dirty="0" err="1" smtClean="0"/>
              <a:t>вільною</a:t>
            </a:r>
            <a:r>
              <a:rPr lang="ru-RU" dirty="0" smtClean="0"/>
              <a:t> і </a:t>
            </a:r>
            <a:r>
              <a:rPr lang="ru-RU" dirty="0" err="1" smtClean="0"/>
              <a:t>зв'язаною</a:t>
            </a:r>
            <a:r>
              <a:rPr lang="ru-RU" dirty="0" smtClean="0"/>
              <a:t> </a:t>
            </a:r>
            <a:r>
              <a:rPr lang="ru-RU" dirty="0" err="1" smtClean="0"/>
              <a:t>фракцією</a:t>
            </a:r>
            <a:r>
              <a:rPr lang="ru-RU" dirty="0" smtClean="0"/>
              <a:t> ЛС,  </a:t>
            </a:r>
            <a:r>
              <a:rPr lang="ru-RU" dirty="0" err="1" smtClean="0"/>
              <a:t>переносники</a:t>
            </a:r>
            <a:r>
              <a:rPr lang="ru-RU" dirty="0" smtClean="0"/>
              <a:t> – </a:t>
            </a:r>
            <a:r>
              <a:rPr lang="ru-RU" dirty="0" err="1" smtClean="0"/>
              <a:t>альбумін</a:t>
            </a:r>
            <a:r>
              <a:rPr lang="ru-RU" dirty="0" smtClean="0"/>
              <a:t>, глобулины, альфа-1-глікопротеїни, ЛП, </a:t>
            </a:r>
            <a:r>
              <a:rPr lang="ru-RU" dirty="0" err="1" smtClean="0"/>
              <a:t>специфічні</a:t>
            </a:r>
            <a:r>
              <a:rPr lang="ru-RU" dirty="0" smtClean="0"/>
              <a:t> </a:t>
            </a:r>
            <a:r>
              <a:rPr lang="ru-RU" dirty="0" err="1" smtClean="0"/>
              <a:t>білки</a:t>
            </a:r>
            <a:r>
              <a:rPr lang="ru-RU" dirty="0" smtClean="0"/>
              <a:t> (</a:t>
            </a:r>
            <a:r>
              <a:rPr lang="ru-RU" dirty="0" err="1" smtClean="0"/>
              <a:t>ретінол-транспортний</a:t>
            </a:r>
            <a:r>
              <a:rPr lang="ru-RU" dirty="0" smtClean="0"/>
              <a:t> </a:t>
            </a:r>
            <a:r>
              <a:rPr lang="ru-RU" dirty="0" err="1" smtClean="0"/>
              <a:t>білок</a:t>
            </a:r>
            <a:r>
              <a:rPr lang="ru-RU" dirty="0" smtClean="0"/>
              <a:t> </a:t>
            </a:r>
            <a:r>
              <a:rPr lang="ru-RU" dirty="0" err="1" smtClean="0"/>
              <a:t>тощо</a:t>
            </a:r>
            <a:r>
              <a:rPr lang="ru-RU" dirty="0" smtClean="0"/>
              <a:t>).</a:t>
            </a:r>
          </a:p>
          <a:p>
            <a:pPr>
              <a:buFont typeface="Wingdings" pitchFamily="2" charset="2"/>
              <a:buNone/>
            </a:pPr>
            <a:r>
              <a:rPr lang="ru-RU" dirty="0" smtClean="0"/>
              <a:t>   </a:t>
            </a:r>
            <a:r>
              <a:rPr lang="ru-RU" dirty="0" err="1" smtClean="0"/>
              <a:t>Зв</a:t>
            </a:r>
            <a:r>
              <a:rPr lang="ru-RU" dirty="0" err="1" smtClean="0">
                <a:latin typeface="Tahoma" pitchFamily="34" charset="0"/>
                <a:cs typeface="Tahoma" pitchFamily="34" charset="0"/>
              </a:rPr>
              <a:t>'</a:t>
            </a:r>
            <a:r>
              <a:rPr lang="ru-RU" dirty="0" err="1" smtClean="0"/>
              <a:t>язок</a:t>
            </a:r>
            <a:r>
              <a:rPr lang="ru-RU" dirty="0" smtClean="0"/>
              <a:t> з </a:t>
            </a:r>
            <a:r>
              <a:rPr lang="ru-RU" dirty="0" err="1" smtClean="0"/>
              <a:t>білками</a:t>
            </a:r>
            <a:r>
              <a:rPr lang="ru-RU" dirty="0" smtClean="0"/>
              <a:t>:  в молекулах </a:t>
            </a:r>
            <a:r>
              <a:rPr lang="ru-RU" dirty="0" err="1" smtClean="0"/>
              <a:t>альбуміна</a:t>
            </a:r>
            <a:r>
              <a:rPr lang="ru-RU" dirty="0" smtClean="0"/>
              <a:t> є точки </a:t>
            </a:r>
            <a:r>
              <a:rPr lang="ru-RU" dirty="0" err="1" smtClean="0"/>
              <a:t>зв</a:t>
            </a:r>
            <a:r>
              <a:rPr lang="ru-RU" dirty="0" err="1" smtClean="0">
                <a:latin typeface="Tahoma" pitchFamily="34" charset="0"/>
                <a:cs typeface="Tahoma" pitchFamily="34" charset="0"/>
              </a:rPr>
              <a:t>'</a:t>
            </a:r>
            <a:r>
              <a:rPr lang="ru-RU" dirty="0" err="1" smtClean="0"/>
              <a:t>язування</a:t>
            </a:r>
            <a:r>
              <a:rPr lang="ru-RU" dirty="0" smtClean="0"/>
              <a:t> ("</a:t>
            </a:r>
            <a:r>
              <a:rPr lang="ru-RU" dirty="0" err="1" smtClean="0"/>
              <a:t>німі</a:t>
            </a:r>
            <a:r>
              <a:rPr lang="ru-RU" dirty="0" smtClean="0"/>
              <a:t>" </a:t>
            </a:r>
            <a:r>
              <a:rPr lang="ru-RU" dirty="0" err="1" smtClean="0"/>
              <a:t>рецептори</a:t>
            </a:r>
            <a:r>
              <a:rPr lang="ru-RU" dirty="0" smtClean="0"/>
              <a:t> – описано 10 </a:t>
            </a:r>
            <a:r>
              <a:rPr lang="ru-RU" dirty="0" err="1" smtClean="0"/>
              <a:t>точок</a:t>
            </a:r>
            <a:r>
              <a:rPr lang="ru-RU" dirty="0" smtClean="0"/>
              <a:t> </a:t>
            </a:r>
            <a:r>
              <a:rPr lang="ru-RU" dirty="0" err="1" smtClean="0"/>
              <a:t>зв</a:t>
            </a:r>
            <a:r>
              <a:rPr lang="ru-RU" dirty="0" err="1" smtClean="0">
                <a:latin typeface="Tahoma" pitchFamily="34" charset="0"/>
                <a:cs typeface="Tahoma" pitchFamily="34" charset="0"/>
              </a:rPr>
              <a:t>'</a:t>
            </a:r>
            <a:r>
              <a:rPr lang="ru-RU" dirty="0" err="1" smtClean="0"/>
              <a:t>язування</a:t>
            </a:r>
            <a:r>
              <a:rPr lang="ru-RU" dirty="0" smtClean="0"/>
              <a:t>, для  </a:t>
            </a:r>
            <a:r>
              <a:rPr lang="ru-RU" dirty="0" err="1" smtClean="0"/>
              <a:t>дігітоксину</a:t>
            </a:r>
            <a:r>
              <a:rPr lang="ru-RU" dirty="0" smtClean="0"/>
              <a:t>, </a:t>
            </a:r>
            <a:r>
              <a:rPr lang="ru-RU" dirty="0" err="1" smtClean="0"/>
              <a:t>варфарину</a:t>
            </a:r>
            <a:r>
              <a:rPr lang="ru-RU" dirty="0" smtClean="0"/>
              <a:t>, </a:t>
            </a:r>
            <a:r>
              <a:rPr lang="ru-RU" dirty="0" err="1" smtClean="0"/>
              <a:t>сібазону</a:t>
            </a:r>
            <a:r>
              <a:rPr lang="ru-RU" dirty="0" smtClean="0"/>
              <a:t> </a:t>
            </a:r>
            <a:r>
              <a:rPr lang="ru-RU" dirty="0" err="1" smtClean="0"/>
              <a:t>тощо</a:t>
            </a:r>
            <a:r>
              <a:rPr lang="ru-RU" dirty="0" smtClean="0"/>
              <a:t>)</a:t>
            </a:r>
          </a:p>
          <a:p>
            <a:r>
              <a:rPr lang="ru-RU" dirty="0" err="1" smtClean="0"/>
              <a:t>Міцність</a:t>
            </a:r>
            <a:r>
              <a:rPr lang="ru-RU" dirty="0" smtClean="0"/>
              <a:t> </a:t>
            </a:r>
            <a:r>
              <a:rPr lang="ru-RU" dirty="0" err="1" smtClean="0"/>
              <a:t>зв'язків</a:t>
            </a:r>
            <a:r>
              <a:rPr lang="ru-RU" dirty="0" smtClean="0"/>
              <a:t> </a:t>
            </a:r>
            <a:r>
              <a:rPr lang="ru-RU" dirty="0" err="1" smtClean="0"/>
              <a:t>різна</a:t>
            </a:r>
            <a:r>
              <a:rPr lang="ru-RU" dirty="0" smtClean="0"/>
              <a:t>, по </a:t>
            </a:r>
            <a:r>
              <a:rPr lang="ru-RU" dirty="0" err="1" smtClean="0"/>
              <a:t>зменшенню</a:t>
            </a:r>
            <a:r>
              <a:rPr lang="ru-RU" dirty="0" smtClean="0"/>
              <a:t> </a:t>
            </a:r>
            <a:r>
              <a:rPr lang="ru-RU" dirty="0" err="1" smtClean="0"/>
              <a:t>міцності</a:t>
            </a:r>
            <a:r>
              <a:rPr lang="ru-RU" dirty="0" smtClean="0"/>
              <a:t>: </a:t>
            </a:r>
            <a:r>
              <a:rPr lang="ru-RU" dirty="0" err="1" smtClean="0"/>
              <a:t>ковалентна</a:t>
            </a:r>
            <a:r>
              <a:rPr lang="ru-RU" dirty="0" smtClean="0"/>
              <a:t>, </a:t>
            </a:r>
            <a:r>
              <a:rPr lang="ru-RU" dirty="0" err="1" smtClean="0"/>
              <a:t>іонна</a:t>
            </a:r>
            <a:r>
              <a:rPr lang="ru-RU" dirty="0" smtClean="0"/>
              <a:t>, </a:t>
            </a:r>
            <a:r>
              <a:rPr lang="ru-RU" dirty="0" err="1" smtClean="0"/>
              <a:t>воднева</a:t>
            </a:r>
            <a:r>
              <a:rPr lang="ru-RU" dirty="0" smtClean="0"/>
              <a:t>, </a:t>
            </a:r>
            <a:r>
              <a:rPr lang="ru-RU" dirty="0" err="1" smtClean="0"/>
              <a:t>ван</a:t>
            </a:r>
            <a:r>
              <a:rPr lang="ru-RU" dirty="0" smtClean="0"/>
              <a:t>-дер-</a:t>
            </a:r>
            <a:r>
              <a:rPr lang="ru-RU" dirty="0" err="1" smtClean="0"/>
              <a:t>ваальсареві</a:t>
            </a:r>
            <a:r>
              <a:rPr lang="ru-RU" dirty="0" smtClean="0"/>
              <a:t> </a:t>
            </a:r>
            <a:r>
              <a:rPr lang="ru-RU" dirty="0" err="1" smtClean="0"/>
              <a:t>зв'язки</a:t>
            </a:r>
            <a:endParaRPr lang="ru-RU" dirty="0" smtClean="0"/>
          </a:p>
          <a:p>
            <a:r>
              <a:rPr lang="ru-RU" dirty="0" smtClean="0"/>
              <a:t>При </a:t>
            </a:r>
            <a:r>
              <a:rPr lang="ru-RU" dirty="0" err="1" smtClean="0"/>
              <a:t>конкуренції</a:t>
            </a:r>
            <a:r>
              <a:rPr lang="ru-RU" dirty="0" smtClean="0"/>
              <a:t> за точку </a:t>
            </a:r>
            <a:r>
              <a:rPr lang="ru-RU" dirty="0" err="1" smtClean="0"/>
              <a:t>зв</a:t>
            </a:r>
            <a:r>
              <a:rPr lang="ru-RU" dirty="0" err="1" smtClean="0">
                <a:latin typeface="Tahoma" pitchFamily="34" charset="0"/>
                <a:cs typeface="Tahoma" pitchFamily="34" charset="0"/>
              </a:rPr>
              <a:t>'</a:t>
            </a:r>
            <a:r>
              <a:rPr lang="ru-RU" dirty="0" err="1" smtClean="0"/>
              <a:t>язку</a:t>
            </a:r>
            <a:r>
              <a:rPr lang="ru-RU" dirty="0" smtClean="0"/>
              <a:t>  </a:t>
            </a:r>
            <a:r>
              <a:rPr lang="ru-RU" dirty="0" err="1" smtClean="0"/>
              <a:t>перемагає</a:t>
            </a:r>
            <a:r>
              <a:rPr lang="ru-RU" dirty="0" smtClean="0"/>
              <a:t> </a:t>
            </a:r>
            <a:r>
              <a:rPr lang="ru-RU" b="1" dirty="0" smtClean="0"/>
              <a:t>СИЛЬНІШИЙ</a:t>
            </a:r>
            <a:r>
              <a:rPr lang="ru-RU" dirty="0" smtClean="0"/>
              <a:t>  </a:t>
            </a:r>
            <a:r>
              <a:rPr lang="ru-RU" b="1" dirty="0" smtClean="0"/>
              <a:t>ЛЗ</a:t>
            </a:r>
            <a:r>
              <a:rPr lang="ru-RU" dirty="0" smtClean="0"/>
              <a:t>, </a:t>
            </a:r>
            <a:r>
              <a:rPr lang="ru-RU" dirty="0" err="1" smtClean="0"/>
              <a:t>тобто</a:t>
            </a:r>
            <a:r>
              <a:rPr lang="ru-RU" dirty="0" smtClean="0"/>
              <a:t>  той,  </a:t>
            </a:r>
            <a:r>
              <a:rPr lang="ru-RU" dirty="0" err="1" smtClean="0"/>
              <a:t>що</a:t>
            </a:r>
            <a:r>
              <a:rPr lang="ru-RU" dirty="0" smtClean="0"/>
              <a:t> </a:t>
            </a:r>
            <a:r>
              <a:rPr lang="ru-RU" dirty="0" err="1" smtClean="0"/>
              <a:t>більше</a:t>
            </a:r>
            <a:r>
              <a:rPr lang="ru-RU" dirty="0" smtClean="0"/>
              <a:t> </a:t>
            </a:r>
            <a:r>
              <a:rPr lang="ru-RU" dirty="0" err="1" smtClean="0"/>
              <a:t>зв'язується</a:t>
            </a:r>
            <a:r>
              <a:rPr lang="ru-RU" dirty="0" smtClean="0"/>
              <a:t> з </a:t>
            </a:r>
            <a:r>
              <a:rPr lang="ru-RU" dirty="0" err="1" smtClean="0"/>
              <a:t>білком</a:t>
            </a:r>
            <a:r>
              <a:rPr lang="ru-RU" dirty="0" smtClean="0"/>
              <a:t> та </a:t>
            </a:r>
            <a:r>
              <a:rPr lang="ru-RU" dirty="0" err="1" smtClean="0"/>
              <a:t>витісняє</a:t>
            </a:r>
            <a:r>
              <a:rPr lang="ru-RU" dirty="0" smtClean="0"/>
              <a:t> </a:t>
            </a:r>
            <a:r>
              <a:rPr lang="ru-RU" dirty="0" err="1" smtClean="0"/>
              <a:t>інші</a:t>
            </a:r>
            <a:r>
              <a:rPr lang="ru-RU" dirty="0" smtClean="0"/>
              <a:t> у </a:t>
            </a:r>
            <a:r>
              <a:rPr lang="ru-RU" dirty="0" err="1" smtClean="0"/>
              <a:t>вільну</a:t>
            </a:r>
            <a:r>
              <a:rPr lang="ru-RU" dirty="0" smtClean="0"/>
              <a:t> </a:t>
            </a:r>
            <a:r>
              <a:rPr lang="ru-RU" dirty="0" err="1" smtClean="0"/>
              <a:t>фракцію</a:t>
            </a:r>
            <a:endParaRPr lang="ru-RU" dirty="0" smtClean="0"/>
          </a:p>
          <a:p>
            <a:endParaRPr lang="ru-RU" sz="2000" dirty="0" smtClean="0"/>
          </a:p>
        </p:txBody>
      </p:sp>
    </p:spTree>
    <p:extLst>
      <p:ext uri="{BB962C8B-B14F-4D97-AF65-F5344CB8AC3E}">
        <p14:creationId xmlns:p14="http://schemas.microsoft.com/office/powerpoint/2010/main" val="1387181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uk-UA" sz="4800" b="1" cap="none" dirty="0" smtClean="0">
                <a:ln/>
                <a:solidFill>
                  <a:schemeClr val="accent3"/>
                </a:solidFill>
              </a:rPr>
              <a:t>БІОТРАНСФОРМАЦІЯ</a:t>
            </a:r>
            <a:endParaRPr lang="ru-RU" sz="4800" b="1" cap="none" dirty="0">
              <a:ln/>
              <a:solidFill>
                <a:schemeClr val="accent3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51719"/>
            <a:ext cx="7467600" cy="4873625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90000"/>
              </a:lnSpc>
            </a:pPr>
            <a:r>
              <a:rPr lang="uk-UA" sz="2200" dirty="0" smtClean="0"/>
              <a:t>БІОТРАНСФОРМАЦІЯ – зміни хімічної будови лікарських засобів в біологічному середовищі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uk-UA" sz="2200" dirty="0" smtClean="0"/>
              <a:t>ЗНАЧЕННЯ  при ВЗАЄМОДІЇ визначається ЕТАПАМИ: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uk-UA" sz="2200" dirty="0" smtClean="0"/>
              <a:t>1 ЕТАП = </a:t>
            </a:r>
            <a:r>
              <a:rPr lang="uk-UA" sz="2200" b="1" dirty="0" smtClean="0"/>
              <a:t>НЕСИНТЕТИЧНИЙ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uk-UA" sz="2200" dirty="0" smtClean="0"/>
              <a:t>                 </a:t>
            </a:r>
            <a:r>
              <a:rPr lang="uk-UA" sz="2200" dirty="0" err="1" smtClean="0"/>
              <a:t>мікросомальне</a:t>
            </a:r>
            <a:r>
              <a:rPr lang="uk-UA" sz="2200" dirty="0" smtClean="0"/>
              <a:t> окиснення в МОС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uk-UA" sz="22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uk-UA" sz="2200" dirty="0" smtClean="0"/>
              <a:t>2 ЕТАП = </a:t>
            </a:r>
            <a:r>
              <a:rPr lang="uk-UA" sz="2200" b="1" dirty="0" smtClean="0"/>
              <a:t>СИНТЕТИЧНИЙ</a:t>
            </a:r>
            <a:r>
              <a:rPr lang="uk-UA" sz="2200" dirty="0" smtClean="0"/>
              <a:t> (</a:t>
            </a:r>
            <a:r>
              <a:rPr lang="uk-UA" sz="2200" b="1" dirty="0" smtClean="0"/>
              <a:t>КОНЬЮГАЦІЯ</a:t>
            </a:r>
            <a:r>
              <a:rPr lang="uk-UA" sz="2200" dirty="0" smtClean="0"/>
              <a:t>)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uk-UA" sz="2200" dirty="0" smtClean="0"/>
              <a:t>                 обумовлений ферментами, які приєднують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uk-UA" sz="2200" dirty="0" smtClean="0"/>
              <a:t>+ </a:t>
            </a:r>
            <a:r>
              <a:rPr lang="uk-UA" sz="2200" dirty="0" err="1" smtClean="0"/>
              <a:t>глюкуронову</a:t>
            </a:r>
            <a:r>
              <a:rPr lang="uk-UA" sz="2200" dirty="0" smtClean="0"/>
              <a:t> кислоту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uk-UA" sz="2200" dirty="0" smtClean="0"/>
              <a:t>+ сульфати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uk-UA" sz="2200" dirty="0" smtClean="0"/>
              <a:t>+ </a:t>
            </a:r>
            <a:r>
              <a:rPr lang="uk-UA" sz="2200" dirty="0" err="1" smtClean="0"/>
              <a:t>глутатіон</a:t>
            </a:r>
            <a:endParaRPr lang="uk-UA" sz="2200" dirty="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uk-UA" sz="2200" dirty="0" smtClean="0"/>
              <a:t>+ оцтову кислоту (</a:t>
            </a:r>
            <a:r>
              <a:rPr lang="uk-UA" sz="2200" dirty="0" err="1" smtClean="0"/>
              <a:t>ацетилювання</a:t>
            </a:r>
            <a:r>
              <a:rPr lang="uk-UA" sz="2200" dirty="0" smtClean="0"/>
              <a:t>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uk-UA" sz="2200" dirty="0" smtClean="0"/>
              <a:t>+ </a:t>
            </a:r>
            <a:r>
              <a:rPr lang="uk-UA" sz="2200" dirty="0" err="1" smtClean="0"/>
              <a:t>метильні</a:t>
            </a:r>
            <a:r>
              <a:rPr lang="uk-UA" sz="2200" dirty="0" smtClean="0"/>
              <a:t> групи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ru-RU" sz="2200" dirty="0" smtClean="0"/>
          </a:p>
        </p:txBody>
      </p:sp>
    </p:spTree>
    <p:extLst>
      <p:ext uri="{BB962C8B-B14F-4D97-AF65-F5344CB8AC3E}">
        <p14:creationId xmlns:p14="http://schemas.microsoft.com/office/powerpoint/2010/main" val="1315416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457200" y="341784"/>
            <a:ext cx="7467600" cy="11430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>
              <a:defRPr/>
            </a:pPr>
            <a:r>
              <a:rPr lang="uk-UA" sz="3600" b="1" cap="none" smtClean="0">
                <a:solidFill>
                  <a:srgbClr val="FF0000"/>
                </a:solidFill>
              </a:rPr>
              <a:t>ІНДУКЦІЯ МІКРОСОМАЛЬНИХ ФЕРМЕНТІВ</a:t>
            </a:r>
            <a:endParaRPr lang="ru-RU" sz="3600" b="1" cap="none" smtClean="0">
              <a:solidFill>
                <a:srgbClr val="FF0000"/>
              </a:solidFill>
            </a:endParaRPr>
          </a:p>
        </p:txBody>
      </p:sp>
      <p:sp>
        <p:nvSpPr>
          <p:cNvPr id="92162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uk-UA" sz="2800" dirty="0" smtClean="0"/>
              <a:t>Саме Індуктори –  які здатні активувати активність ферментів МОС, збільшувати кількість цитохрому Р-450, (в 25-50 разів), впливають на </a:t>
            </a:r>
            <a:r>
              <a:rPr lang="uk-UA" sz="2800" b="1" dirty="0" smtClean="0"/>
              <a:t>ВЗАЄМОДІЮ  ЛЗ </a:t>
            </a:r>
            <a:r>
              <a:rPr lang="uk-UA" sz="2800" dirty="0" smtClean="0"/>
              <a:t>з наслідками:</a:t>
            </a:r>
          </a:p>
          <a:p>
            <a:r>
              <a:rPr lang="uk-UA" sz="2800" dirty="0" smtClean="0"/>
              <a:t> прискорюють метаболізм ряду субстратів і ЛЗ в МОС, викликають швидке руйнування  другого ЛЗ, </a:t>
            </a:r>
          </a:p>
          <a:p>
            <a:pPr>
              <a:buFont typeface="Wingdings" pitchFamily="2" charset="2"/>
              <a:buNone/>
            </a:pPr>
            <a:r>
              <a:rPr lang="uk-UA" sz="2800" dirty="0" smtClean="0"/>
              <a:t>   зниження його концентрації і відсутність ефекту із-за низької терапевтичної концентрації</a:t>
            </a:r>
          </a:p>
          <a:p>
            <a:pPr>
              <a:buFont typeface="Wingdings" pitchFamily="2" charset="2"/>
              <a:buNone/>
            </a:pPr>
            <a:endParaRPr lang="uk-UA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Rectangle 2"/>
          <p:cNvSpPr>
            <a:spLocks noGrp="1"/>
          </p:cNvSpPr>
          <p:nvPr>
            <p:ph type="title" idx="4294967295"/>
          </p:nvPr>
        </p:nvSpPr>
        <p:spPr bwMode="auto"/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>
              <a:defRPr/>
            </a:pPr>
            <a:r>
              <a:rPr lang="uk-UA" sz="3600" b="1" cap="none" smtClean="0">
                <a:solidFill>
                  <a:srgbClr val="FF0000"/>
                </a:solidFill>
              </a:rPr>
              <a:t>ІНГІБІТОРИ ФЕРМЕНТІВ МОС (ДЕПРЕСОРИ)</a:t>
            </a:r>
            <a:endParaRPr lang="ru-RU" sz="3600" b="1" cap="none" smtClean="0">
              <a:solidFill>
                <a:srgbClr val="FF0000"/>
              </a:solidFill>
            </a:endParaRPr>
          </a:p>
        </p:txBody>
      </p:sp>
      <p:sp>
        <p:nvSpPr>
          <p:cNvPr id="99330" name="Rectangle 3"/>
          <p:cNvSpPr>
            <a:spLocks noGrp="1"/>
          </p:cNvSpPr>
          <p:nvPr>
            <p:ph type="body" idx="4294967295"/>
          </p:nvPr>
        </p:nvSpPr>
        <p:spPr>
          <a:xfrm>
            <a:off x="250825" y="1600200"/>
            <a:ext cx="8569325" cy="4873625"/>
          </a:xfrm>
        </p:spPr>
        <p:txBody>
          <a:bodyPr/>
          <a:lstStyle/>
          <a:p>
            <a:r>
              <a:rPr lang="uk-UA" sz="2000" dirty="0" smtClean="0"/>
              <a:t>ПРИГНІЧУЮТЬ  АКТИВНІСТЬ ферментів, ГАЛЬМУЮТЬ виведення, кліренс  ЛЗ,</a:t>
            </a:r>
            <a:r>
              <a:rPr lang="uk-UA" sz="2000" dirty="0"/>
              <a:t> </a:t>
            </a:r>
            <a:r>
              <a:rPr lang="uk-UA" sz="2000" dirty="0" smtClean="0"/>
              <a:t>  сприяють накопиченню ЛЗ,      ІНТОКСИКАЦІЇ  та ПЕРЕДОЗУВАННЮ.</a:t>
            </a:r>
          </a:p>
          <a:p>
            <a:pPr>
              <a:buFont typeface="Wingdings" pitchFamily="2" charset="2"/>
              <a:buNone/>
            </a:pPr>
            <a:r>
              <a:rPr lang="uk-UA" sz="2000" b="1" u="sng" dirty="0" smtClean="0"/>
              <a:t>Лікарські інгібітори (викликають ризики токсичності інших ЛЗ)   </a:t>
            </a:r>
          </a:p>
          <a:p>
            <a:pPr>
              <a:buFont typeface="Wingdings" pitchFamily="2" charset="2"/>
              <a:buNone/>
            </a:pPr>
            <a:r>
              <a:rPr lang="uk-UA" sz="2000" dirty="0" smtClean="0"/>
              <a:t> ► </a:t>
            </a:r>
            <a:r>
              <a:rPr lang="uk-UA" sz="2000" dirty="0" err="1" smtClean="0"/>
              <a:t>анаприлін</a:t>
            </a:r>
            <a:r>
              <a:rPr lang="uk-UA" sz="2000" dirty="0" smtClean="0"/>
              <a:t>, </a:t>
            </a:r>
            <a:r>
              <a:rPr lang="uk-UA" sz="2000" dirty="0" err="1" smtClean="0"/>
              <a:t>віскен</a:t>
            </a:r>
            <a:r>
              <a:rPr lang="uk-UA" sz="2000" dirty="0" smtClean="0"/>
              <a:t>, </a:t>
            </a:r>
            <a:r>
              <a:rPr lang="uk-UA" sz="2000" dirty="0" err="1" smtClean="0"/>
              <a:t>верапаміл</a:t>
            </a:r>
            <a:endParaRPr lang="uk-UA" sz="2000" dirty="0" smtClean="0"/>
          </a:p>
          <a:p>
            <a:pPr>
              <a:buFont typeface="Wingdings" pitchFamily="2" charset="2"/>
              <a:buNone/>
            </a:pPr>
            <a:r>
              <a:rPr lang="uk-UA" sz="2000" dirty="0" smtClean="0"/>
              <a:t> ► місцеві анестетики / </a:t>
            </a:r>
            <a:r>
              <a:rPr lang="uk-UA" sz="2000" dirty="0" err="1" smtClean="0"/>
              <a:t>совкаїн</a:t>
            </a:r>
            <a:r>
              <a:rPr lang="uk-UA" sz="2000" dirty="0" smtClean="0"/>
              <a:t>, бенкаїн/</a:t>
            </a:r>
          </a:p>
          <a:p>
            <a:pPr>
              <a:buFont typeface="Wingdings" pitchFamily="2" charset="2"/>
              <a:buNone/>
            </a:pPr>
            <a:r>
              <a:rPr lang="uk-UA" sz="2000" dirty="0" smtClean="0"/>
              <a:t> ► наркотичні анальгетики</a:t>
            </a:r>
          </a:p>
          <a:p>
            <a:pPr>
              <a:buFont typeface="Wingdings" pitchFamily="2" charset="2"/>
              <a:buNone/>
            </a:pPr>
            <a:r>
              <a:rPr lang="uk-UA" sz="2000" dirty="0" smtClean="0"/>
              <a:t> ► аміназин, </a:t>
            </a:r>
            <a:r>
              <a:rPr lang="uk-UA" sz="2000" dirty="0" err="1" smtClean="0"/>
              <a:t>метронідазол</a:t>
            </a:r>
            <a:r>
              <a:rPr lang="uk-UA" sz="2000" dirty="0" smtClean="0"/>
              <a:t>, левоміцетин, </a:t>
            </a:r>
            <a:r>
              <a:rPr lang="uk-UA" sz="2000" dirty="0" err="1" smtClean="0"/>
              <a:t>макроліди</a:t>
            </a:r>
            <a:r>
              <a:rPr lang="uk-UA" sz="2000" dirty="0" smtClean="0"/>
              <a:t>,    </a:t>
            </a:r>
          </a:p>
          <a:p>
            <a:pPr>
              <a:buFont typeface="Wingdings" pitchFamily="2" charset="2"/>
              <a:buNone/>
            </a:pPr>
            <a:r>
              <a:rPr lang="uk-UA" sz="2000" dirty="0" smtClean="0"/>
              <a:t>        </a:t>
            </a:r>
            <a:r>
              <a:rPr lang="uk-UA" sz="2000" dirty="0" err="1" smtClean="0"/>
              <a:t>прогестерон</a:t>
            </a:r>
            <a:r>
              <a:rPr lang="uk-UA" sz="2000" dirty="0" smtClean="0"/>
              <a:t>, стероїдні контрацептиви</a:t>
            </a:r>
          </a:p>
          <a:p>
            <a:pPr>
              <a:buFont typeface="Wingdings" pitchFamily="2" charset="2"/>
              <a:buNone/>
            </a:pPr>
            <a:r>
              <a:rPr lang="uk-UA" sz="2000" dirty="0" smtClean="0"/>
              <a:t>► актиноміцин, </a:t>
            </a:r>
            <a:r>
              <a:rPr lang="uk-UA" sz="2000" dirty="0" err="1" smtClean="0"/>
              <a:t>аллопуринол</a:t>
            </a:r>
            <a:r>
              <a:rPr lang="uk-UA" sz="2000" dirty="0" smtClean="0"/>
              <a:t>, </a:t>
            </a:r>
            <a:r>
              <a:rPr lang="uk-UA" sz="2000" dirty="0" err="1" smtClean="0"/>
              <a:t>ізоніазид</a:t>
            </a:r>
            <a:r>
              <a:rPr lang="uk-UA" sz="2000" dirty="0" smtClean="0"/>
              <a:t>, </a:t>
            </a:r>
            <a:r>
              <a:rPr lang="uk-UA" sz="2000" dirty="0" err="1" smtClean="0"/>
              <a:t>іпразин</a:t>
            </a:r>
            <a:r>
              <a:rPr lang="uk-UA" sz="2000" dirty="0" smtClean="0"/>
              <a:t>, </a:t>
            </a:r>
            <a:r>
              <a:rPr lang="uk-UA" sz="2000" dirty="0" err="1" smtClean="0"/>
              <a:t>імізин</a:t>
            </a:r>
            <a:r>
              <a:rPr lang="uk-UA" sz="2000" dirty="0" smtClean="0"/>
              <a:t>,   </a:t>
            </a:r>
          </a:p>
          <a:p>
            <a:pPr>
              <a:buFont typeface="Wingdings" pitchFamily="2" charset="2"/>
              <a:buNone/>
            </a:pPr>
            <a:r>
              <a:rPr lang="uk-UA" sz="2000" dirty="0" smtClean="0"/>
              <a:t>        ПАСК, </a:t>
            </a:r>
            <a:r>
              <a:rPr lang="uk-UA" sz="2000" dirty="0" err="1" smtClean="0"/>
              <a:t>клофібрат</a:t>
            </a:r>
            <a:r>
              <a:rPr lang="uk-UA" sz="2000" dirty="0" smtClean="0"/>
              <a:t>,    кумарини</a:t>
            </a:r>
          </a:p>
          <a:p>
            <a:pPr>
              <a:buFont typeface="Wingdings" pitchFamily="2" charset="2"/>
              <a:buNone/>
            </a:pPr>
            <a:r>
              <a:rPr lang="uk-UA" sz="2000" dirty="0" smtClean="0"/>
              <a:t> ► </a:t>
            </a:r>
            <a:r>
              <a:rPr lang="uk-UA" sz="2000" dirty="0" err="1" smtClean="0"/>
              <a:t>тетурам</a:t>
            </a:r>
            <a:r>
              <a:rPr lang="uk-UA" sz="2000" dirty="0" smtClean="0"/>
              <a:t>, 5-фторурацил, </a:t>
            </a:r>
            <a:r>
              <a:rPr lang="uk-UA" sz="2000" dirty="0" err="1" smtClean="0"/>
              <a:t>циклосерин</a:t>
            </a:r>
            <a:r>
              <a:rPr lang="uk-UA" sz="2000" dirty="0" smtClean="0"/>
              <a:t> та інші</a:t>
            </a:r>
          </a:p>
          <a:p>
            <a:pPr>
              <a:buFont typeface="Wingdings" pitchFamily="2" charset="2"/>
              <a:buNone/>
            </a:pPr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/>
          <a:lstStyle/>
          <a:p>
            <a:pPr algn="ctr">
              <a:defRPr/>
            </a:pPr>
            <a:r>
              <a:rPr lang="ru-RU" sz="4000" b="1" dirty="0" smtClean="0">
                <a:solidFill>
                  <a:srgbClr val="FF0000"/>
                </a:solidFill>
              </a:rPr>
              <a:t>НИРКОВИЙ КЛІРЕНС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107522" name="Объект 2"/>
          <p:cNvSpPr>
            <a:spLocks noGrp="1"/>
          </p:cNvSpPr>
          <p:nvPr>
            <p:ph idx="1"/>
          </p:nvPr>
        </p:nvSpPr>
        <p:spPr>
          <a:xfrm>
            <a:off x="467618" y="1295400"/>
            <a:ext cx="8424862" cy="5301952"/>
          </a:xfrm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ru-RU" sz="2000" dirty="0" smtClean="0"/>
              <a:t>ПРИ ВЗАЄМОДІЇ  ЛЗ    МАЮТЬ    ЗНАЧЕННЯ</a:t>
            </a:r>
          </a:p>
          <a:p>
            <a:pPr marL="0" indent="0">
              <a:buFont typeface="Wingdings" pitchFamily="2" charset="2"/>
              <a:buNone/>
            </a:pPr>
            <a:r>
              <a:rPr lang="ru-RU" sz="2000" dirty="0" smtClean="0"/>
              <a:t>1. Роль </a:t>
            </a:r>
            <a:r>
              <a:rPr lang="ru-RU" sz="2000" dirty="0" err="1" smtClean="0"/>
              <a:t>кровообігу</a:t>
            </a:r>
            <a:r>
              <a:rPr lang="ru-RU" sz="2000" dirty="0" smtClean="0"/>
              <a:t> і </a:t>
            </a:r>
            <a:r>
              <a:rPr lang="ru-RU" sz="2000" dirty="0" err="1" smtClean="0"/>
              <a:t>фільтрації</a:t>
            </a:r>
            <a:r>
              <a:rPr lang="ru-RU" sz="2000" dirty="0" smtClean="0"/>
              <a:t> – </a:t>
            </a:r>
            <a:r>
              <a:rPr lang="ru-RU" sz="2000" dirty="0" err="1" smtClean="0"/>
              <a:t>всі</a:t>
            </a:r>
            <a:r>
              <a:rPr lang="ru-RU" sz="2000" dirty="0" smtClean="0"/>
              <a:t> </a:t>
            </a:r>
            <a:r>
              <a:rPr lang="ru-RU" sz="2000" dirty="0" err="1" smtClean="0"/>
              <a:t>вазодилататори</a:t>
            </a:r>
            <a:r>
              <a:rPr lang="ru-RU" sz="2000" dirty="0" smtClean="0"/>
              <a:t> </a:t>
            </a:r>
            <a:r>
              <a:rPr lang="ru-RU" sz="2000" dirty="0" err="1" smtClean="0"/>
              <a:t>підсилюють</a:t>
            </a:r>
            <a:r>
              <a:rPr lang="ru-RU" sz="2000" dirty="0" smtClean="0"/>
              <a:t>  </a:t>
            </a:r>
            <a:r>
              <a:rPr lang="ru-RU" sz="2000" dirty="0" err="1" smtClean="0"/>
              <a:t>кліренс</a:t>
            </a:r>
            <a:r>
              <a:rPr lang="ru-RU" sz="2000" dirty="0" smtClean="0"/>
              <a:t> ЛЗ</a:t>
            </a:r>
          </a:p>
          <a:p>
            <a:pPr marL="0" indent="0">
              <a:buFont typeface="Wingdings" pitchFamily="2" charset="2"/>
              <a:buNone/>
            </a:pPr>
            <a:r>
              <a:rPr lang="ru-RU" sz="2000" dirty="0" smtClean="0"/>
              <a:t>2.  Роль </a:t>
            </a:r>
            <a:r>
              <a:rPr lang="ru-RU" sz="2000" dirty="0" err="1" smtClean="0"/>
              <a:t>рН</a:t>
            </a:r>
            <a:r>
              <a:rPr lang="ru-RU" sz="2000" dirty="0" smtClean="0"/>
              <a:t> </a:t>
            </a:r>
            <a:r>
              <a:rPr lang="ru-RU" sz="2000" dirty="0" err="1" smtClean="0"/>
              <a:t>сечі</a:t>
            </a:r>
            <a:r>
              <a:rPr lang="ru-RU" sz="2000" dirty="0" smtClean="0"/>
              <a:t> – </a:t>
            </a:r>
            <a:r>
              <a:rPr lang="ru-RU" sz="2000" dirty="0" err="1" smtClean="0"/>
              <a:t>якщо</a:t>
            </a:r>
            <a:r>
              <a:rPr lang="ru-RU" sz="2000" dirty="0" smtClean="0"/>
              <a:t> </a:t>
            </a:r>
            <a:r>
              <a:rPr lang="ru-RU" sz="2000" dirty="0" err="1" smtClean="0"/>
              <a:t>рН</a:t>
            </a:r>
            <a:r>
              <a:rPr lang="ru-RU" sz="2000" dirty="0" smtClean="0"/>
              <a:t> </a:t>
            </a:r>
            <a:r>
              <a:rPr lang="ru-RU" sz="2000" dirty="0" err="1" smtClean="0"/>
              <a:t>сечі</a:t>
            </a:r>
            <a:r>
              <a:rPr lang="ru-RU" sz="2000" dirty="0" smtClean="0"/>
              <a:t> </a:t>
            </a:r>
            <a:r>
              <a:rPr lang="ru-RU" sz="2000" dirty="0" err="1" smtClean="0"/>
              <a:t>і</a:t>
            </a:r>
            <a:r>
              <a:rPr lang="ru-RU" sz="2000" dirty="0" smtClean="0"/>
              <a:t> ЛЗ </a:t>
            </a:r>
            <a:r>
              <a:rPr lang="ru-RU" sz="2000" dirty="0" err="1" smtClean="0"/>
              <a:t>співпадають=ЗАТРИМКА</a:t>
            </a:r>
            <a:r>
              <a:rPr lang="ru-RU" sz="2000" dirty="0" smtClean="0"/>
              <a:t> ЛЗ                      </a:t>
            </a:r>
          </a:p>
          <a:p>
            <a:pPr marL="0" indent="0">
              <a:buFont typeface="Wingdings" pitchFamily="2" charset="2"/>
              <a:buNone/>
            </a:pPr>
            <a:r>
              <a:rPr lang="ru-RU" sz="2000" dirty="0" smtClean="0"/>
              <a:t>                               </a:t>
            </a:r>
            <a:r>
              <a:rPr lang="ru-RU" sz="2000" dirty="0" err="1" smtClean="0"/>
              <a:t>якщо</a:t>
            </a:r>
            <a:r>
              <a:rPr lang="ru-RU" sz="2000" dirty="0" smtClean="0"/>
              <a:t> </a:t>
            </a:r>
            <a:r>
              <a:rPr lang="ru-RU" sz="2000" dirty="0" err="1" smtClean="0"/>
              <a:t>рН</a:t>
            </a:r>
            <a:r>
              <a:rPr lang="ru-RU" sz="2000" dirty="0" smtClean="0"/>
              <a:t> </a:t>
            </a:r>
            <a:r>
              <a:rPr lang="ru-RU" sz="2000" dirty="0" err="1" smtClean="0"/>
              <a:t>сечі</a:t>
            </a:r>
            <a:r>
              <a:rPr lang="ru-RU" sz="2000" dirty="0" smtClean="0"/>
              <a:t> </a:t>
            </a:r>
            <a:r>
              <a:rPr lang="ru-RU" sz="2000" dirty="0" err="1" smtClean="0"/>
              <a:t>і</a:t>
            </a:r>
            <a:r>
              <a:rPr lang="ru-RU" sz="2000" dirty="0" smtClean="0"/>
              <a:t> ЛС </a:t>
            </a:r>
            <a:r>
              <a:rPr lang="ru-RU" sz="2000" dirty="0" err="1" smtClean="0"/>
              <a:t>протилежні=ВИВЕДЕННЯ</a:t>
            </a:r>
            <a:r>
              <a:rPr lang="ru-RU" sz="2000" dirty="0" smtClean="0"/>
              <a:t>  </a:t>
            </a:r>
          </a:p>
          <a:p>
            <a:pPr marL="0" indent="0">
              <a:buFont typeface="Wingdings" pitchFamily="2" charset="2"/>
              <a:buNone/>
            </a:pPr>
            <a:r>
              <a:rPr lang="ru-RU" sz="2000" dirty="0" smtClean="0"/>
              <a:t>3. Роль СЕКРЕЦІЇ  в </a:t>
            </a:r>
            <a:r>
              <a:rPr lang="ru-RU" sz="2000" dirty="0" err="1" smtClean="0"/>
              <a:t>канальцях</a:t>
            </a:r>
            <a:r>
              <a:rPr lang="ru-RU" sz="2000" dirty="0" smtClean="0"/>
              <a:t> </a:t>
            </a:r>
            <a:r>
              <a:rPr lang="ru-RU" sz="2000" dirty="0" err="1" smtClean="0"/>
              <a:t>нирок</a:t>
            </a:r>
            <a:r>
              <a:rPr lang="ru-RU" sz="2000" dirty="0" smtClean="0"/>
              <a:t>: </a:t>
            </a:r>
            <a:r>
              <a:rPr lang="ru-RU" sz="2000" dirty="0" err="1" smtClean="0"/>
              <a:t>конкуренція</a:t>
            </a:r>
            <a:r>
              <a:rPr lang="ru-RU" sz="2000" dirty="0" smtClean="0"/>
              <a:t> за </a:t>
            </a:r>
            <a:r>
              <a:rPr lang="ru-RU" sz="2000" dirty="0" err="1" smtClean="0"/>
              <a:t>секрецію</a:t>
            </a:r>
            <a:r>
              <a:rPr lang="ru-RU" sz="2000" dirty="0" smtClean="0"/>
              <a:t> </a:t>
            </a:r>
            <a:r>
              <a:rPr lang="ru-RU" sz="2000" dirty="0" err="1" smtClean="0"/>
              <a:t>створює</a:t>
            </a:r>
            <a:r>
              <a:rPr lang="ru-RU" sz="2000" dirty="0" smtClean="0"/>
              <a:t> НЕБЕЗПЕЧНУ   ВЗАЄМОДІЮ:</a:t>
            </a:r>
          </a:p>
          <a:p>
            <a:pPr marL="0" indent="0">
              <a:buFont typeface="Wingdings" pitchFamily="2" charset="2"/>
              <a:buNone/>
            </a:pPr>
            <a:r>
              <a:rPr lang="ru-RU" sz="2000" dirty="0" smtClean="0"/>
              <a:t> - </a:t>
            </a:r>
            <a:r>
              <a:rPr lang="ru-RU" sz="2000" dirty="0" err="1" smtClean="0"/>
              <a:t>потужні</a:t>
            </a:r>
            <a:r>
              <a:rPr lang="ru-RU" sz="2000" dirty="0" smtClean="0"/>
              <a:t> </a:t>
            </a:r>
            <a:r>
              <a:rPr lang="ru-RU" sz="2000" dirty="0" err="1" smtClean="0"/>
              <a:t>діуретіки</a:t>
            </a:r>
            <a:r>
              <a:rPr lang="ru-RU" sz="2000" dirty="0" smtClean="0"/>
              <a:t> + НПЗЗ = </a:t>
            </a:r>
            <a:r>
              <a:rPr lang="ru-RU" sz="2000" dirty="0" err="1" smtClean="0"/>
              <a:t>ризик</a:t>
            </a:r>
            <a:r>
              <a:rPr lang="ru-RU" sz="2000" dirty="0" smtClean="0"/>
              <a:t> ГНН за 5-7 </a:t>
            </a:r>
            <a:r>
              <a:rPr lang="ru-RU" sz="2000" dirty="0" err="1" smtClean="0"/>
              <a:t>днів</a:t>
            </a:r>
            <a:r>
              <a:rPr lang="ru-RU" sz="2000" dirty="0" smtClean="0"/>
              <a:t> </a:t>
            </a:r>
          </a:p>
          <a:p>
            <a:pPr marL="0" indent="0">
              <a:buFont typeface="Wingdings" pitchFamily="2" charset="2"/>
              <a:buNone/>
            </a:pPr>
            <a:r>
              <a:rPr lang="ru-RU" sz="2000" dirty="0" smtClean="0"/>
              <a:t>-  </a:t>
            </a:r>
            <a:r>
              <a:rPr lang="ru-RU" sz="2000" dirty="0" err="1" smtClean="0"/>
              <a:t>аміноглікозіди</a:t>
            </a:r>
            <a:r>
              <a:rPr lang="ru-RU" sz="2000" dirty="0" smtClean="0"/>
              <a:t> + НПЗЗ, </a:t>
            </a:r>
            <a:r>
              <a:rPr lang="ru-RU" sz="2000" dirty="0" err="1" smtClean="0"/>
              <a:t>або</a:t>
            </a:r>
            <a:r>
              <a:rPr lang="ru-RU" sz="2000" dirty="0" smtClean="0"/>
              <a:t> </a:t>
            </a:r>
            <a:r>
              <a:rPr lang="ru-RU" sz="2000" dirty="0" err="1" smtClean="0"/>
              <a:t>цефалоспоріни</a:t>
            </a:r>
            <a:r>
              <a:rPr lang="ru-RU" sz="2000" dirty="0" smtClean="0"/>
              <a:t>, </a:t>
            </a:r>
            <a:r>
              <a:rPr lang="ru-RU" sz="2000" dirty="0" err="1" smtClean="0"/>
              <a:t>або</a:t>
            </a:r>
            <a:r>
              <a:rPr lang="ru-RU" sz="2000" dirty="0" smtClean="0"/>
              <a:t>  </a:t>
            </a:r>
            <a:r>
              <a:rPr lang="ru-RU" sz="2000" dirty="0" err="1" smtClean="0"/>
              <a:t>потужні</a:t>
            </a:r>
            <a:r>
              <a:rPr lang="ru-RU" sz="2000" dirty="0" smtClean="0"/>
              <a:t> </a:t>
            </a:r>
            <a:r>
              <a:rPr lang="ru-RU" sz="2000" dirty="0" err="1" smtClean="0"/>
              <a:t>діуретики</a:t>
            </a:r>
            <a:r>
              <a:rPr lang="ru-RU" sz="2000" dirty="0" smtClean="0"/>
              <a:t>, </a:t>
            </a:r>
          </a:p>
          <a:p>
            <a:pPr marL="0" indent="0">
              <a:buFont typeface="Wingdings" pitchFamily="2" charset="2"/>
              <a:buNone/>
            </a:pPr>
            <a:r>
              <a:rPr lang="ru-RU" sz="2000" dirty="0" smtClean="0"/>
              <a:t> -  </a:t>
            </a:r>
            <a:r>
              <a:rPr lang="ru-RU" sz="2000" dirty="0" err="1" smtClean="0"/>
              <a:t>або</a:t>
            </a:r>
            <a:r>
              <a:rPr lang="ru-RU" sz="2000" dirty="0" smtClean="0"/>
              <a:t> </a:t>
            </a:r>
            <a:r>
              <a:rPr lang="ru-RU" sz="2000" dirty="0" err="1" smtClean="0"/>
              <a:t>амінопеніцилліни</a:t>
            </a:r>
            <a:r>
              <a:rPr lang="ru-RU" sz="2000" dirty="0" smtClean="0"/>
              <a:t> + </a:t>
            </a:r>
            <a:r>
              <a:rPr lang="ru-RU" sz="2000" dirty="0" err="1" smtClean="0"/>
              <a:t>цефалоспоріни</a:t>
            </a:r>
            <a:r>
              <a:rPr lang="ru-RU" sz="2000" dirty="0" smtClean="0"/>
              <a:t> = </a:t>
            </a:r>
            <a:r>
              <a:rPr lang="ru-RU" sz="2000" dirty="0" err="1" smtClean="0"/>
              <a:t>ризик</a:t>
            </a:r>
            <a:r>
              <a:rPr lang="ru-RU" sz="2000" dirty="0" smtClean="0"/>
              <a:t> </a:t>
            </a:r>
            <a:r>
              <a:rPr lang="ru-RU" sz="2000" dirty="0" err="1" smtClean="0"/>
              <a:t>нефротоксичності</a:t>
            </a:r>
            <a:r>
              <a:rPr lang="ru-RU" sz="2000" dirty="0" smtClean="0"/>
              <a:t> </a:t>
            </a:r>
          </a:p>
          <a:p>
            <a:pPr marL="0" indent="0">
              <a:buFont typeface="Wingdings" pitchFamily="2" charset="2"/>
              <a:buNone/>
            </a:pPr>
            <a:r>
              <a:rPr lang="ru-RU" sz="2000" dirty="0" smtClean="0"/>
              <a:t>-  </a:t>
            </a:r>
            <a:r>
              <a:rPr lang="ru-RU" sz="2000" dirty="0" err="1" smtClean="0"/>
              <a:t>Хінідин</a:t>
            </a:r>
            <a:r>
              <a:rPr lang="ru-RU" sz="2000" dirty="0" smtClean="0"/>
              <a:t> + СГ = </a:t>
            </a:r>
            <a:r>
              <a:rPr lang="ru-RU" sz="2000" dirty="0" err="1" smtClean="0"/>
              <a:t>підвищення</a:t>
            </a:r>
            <a:r>
              <a:rPr lang="ru-RU" sz="2000" dirty="0" smtClean="0"/>
              <a:t> </a:t>
            </a:r>
            <a:r>
              <a:rPr lang="ru-RU" sz="2000" dirty="0" err="1" smtClean="0"/>
              <a:t>концентрації</a:t>
            </a:r>
            <a:r>
              <a:rPr lang="ru-RU" sz="2000" dirty="0" smtClean="0"/>
              <a:t> СГ в 2 рази </a:t>
            </a:r>
          </a:p>
          <a:p>
            <a:pPr marL="0" indent="0">
              <a:buFont typeface="Wingdings" pitchFamily="2" charset="2"/>
              <a:buNone/>
            </a:pPr>
            <a:r>
              <a:rPr lang="ru-RU" sz="2000" dirty="0" smtClean="0"/>
              <a:t>-  </a:t>
            </a:r>
            <a:r>
              <a:rPr lang="ru-RU" sz="2000" dirty="0" err="1" smtClean="0"/>
              <a:t>Кордарон</a:t>
            </a:r>
            <a:r>
              <a:rPr lang="ru-RU" sz="2000" dirty="0" smtClean="0"/>
              <a:t> +  </a:t>
            </a:r>
            <a:r>
              <a:rPr lang="ru-RU" sz="2000" dirty="0" err="1" smtClean="0"/>
              <a:t>верапаміл</a:t>
            </a:r>
            <a:r>
              <a:rPr lang="ru-RU" sz="2000" dirty="0" smtClean="0"/>
              <a:t>, </a:t>
            </a:r>
            <a:r>
              <a:rPr lang="ru-RU" sz="2000" dirty="0" err="1" smtClean="0"/>
              <a:t>ніфедіпін</a:t>
            </a:r>
            <a:r>
              <a:rPr lang="ru-RU" sz="2000" dirty="0" smtClean="0"/>
              <a:t> + </a:t>
            </a:r>
            <a:r>
              <a:rPr lang="ru-RU" sz="2000" dirty="0" err="1" smtClean="0"/>
              <a:t>дігоксин</a:t>
            </a:r>
            <a:r>
              <a:rPr lang="ru-RU" sz="2000" dirty="0" smtClean="0"/>
              <a:t> = </a:t>
            </a:r>
            <a:r>
              <a:rPr lang="ru-RU" sz="2000" dirty="0" err="1" smtClean="0"/>
              <a:t>підвищення</a:t>
            </a:r>
            <a:r>
              <a:rPr lang="ru-RU" sz="2000" dirty="0" smtClean="0"/>
              <a:t>     </a:t>
            </a:r>
            <a:r>
              <a:rPr lang="ru-RU" sz="2000" dirty="0" err="1" smtClean="0"/>
              <a:t>концентрації</a:t>
            </a:r>
            <a:r>
              <a:rPr lang="ru-RU" sz="2000" dirty="0" smtClean="0"/>
              <a:t> СГ, </a:t>
            </a:r>
            <a:r>
              <a:rPr lang="ru-RU" sz="2000" dirty="0" err="1" smtClean="0"/>
              <a:t>зменшити</a:t>
            </a:r>
            <a:r>
              <a:rPr lang="ru-RU" sz="2000" dirty="0" smtClean="0"/>
              <a:t> </a:t>
            </a:r>
            <a:r>
              <a:rPr lang="ru-RU" sz="2000" dirty="0" err="1" smtClean="0"/>
              <a:t>дози</a:t>
            </a:r>
            <a:r>
              <a:rPr lang="ru-RU" sz="2000" dirty="0" smtClean="0"/>
              <a:t> СГ!!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ru-RU" sz="5400" b="1" dirty="0" err="1" smtClean="0">
                <a:solidFill>
                  <a:srgbClr val="FF0000"/>
                </a:solidFill>
              </a:rPr>
              <a:t>Вза</a:t>
            </a:r>
            <a:r>
              <a:rPr lang="uk-UA" sz="5400" b="1" dirty="0" smtClean="0">
                <a:solidFill>
                  <a:srgbClr val="FF0000"/>
                </a:solidFill>
              </a:rPr>
              <a:t>є</a:t>
            </a:r>
            <a:r>
              <a:rPr lang="ru-RU" sz="5400" b="1" dirty="0" err="1" smtClean="0">
                <a:solidFill>
                  <a:srgbClr val="FF0000"/>
                </a:solidFill>
              </a:rPr>
              <a:t>модія</a:t>
            </a:r>
            <a:r>
              <a:rPr lang="ru-RU" sz="5400" b="1" dirty="0" smtClean="0">
                <a:solidFill>
                  <a:srgbClr val="FF0000"/>
                </a:solidFill>
              </a:rPr>
              <a:t> ЛЗ</a:t>
            </a:r>
            <a:endParaRPr lang="ru-RU" sz="5400" dirty="0">
              <a:solidFill>
                <a:srgbClr val="FF0000"/>
              </a:solidFill>
            </a:endParaRPr>
          </a:p>
        </p:txBody>
      </p:sp>
      <p:sp>
        <p:nvSpPr>
          <p:cNvPr id="114690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5069160"/>
          </a:xfrm>
        </p:spPr>
        <p:txBody>
          <a:bodyPr/>
          <a:lstStyle/>
          <a:p>
            <a:pPr eaLnBrk="1" hangingPunct="1"/>
            <a:r>
              <a:rPr lang="ru-RU" b="1" u="sng" dirty="0" err="1" smtClean="0"/>
              <a:t>Наступний</a:t>
            </a:r>
            <a:r>
              <a:rPr lang="ru-RU" b="1" u="sng" dirty="0" smtClean="0"/>
              <a:t> </a:t>
            </a:r>
            <a:r>
              <a:rPr lang="ru-RU" b="1" u="sng" dirty="0" err="1" smtClean="0"/>
              <a:t>варіант</a:t>
            </a:r>
            <a:r>
              <a:rPr lang="ru-RU" b="1" u="sng" dirty="0" smtClean="0"/>
              <a:t> </a:t>
            </a:r>
            <a:r>
              <a:rPr lang="ru-RU" b="1" u="sng" dirty="0" err="1" smtClean="0"/>
              <a:t>взаємодії</a:t>
            </a:r>
            <a:r>
              <a:rPr lang="ru-RU" b="1" u="sng" dirty="0" smtClean="0"/>
              <a:t> -         ФАРМАКОДИНАМІЧНА = </a:t>
            </a:r>
            <a:r>
              <a:rPr lang="ru-RU" b="1" u="sng" dirty="0" err="1" smtClean="0"/>
              <a:t>поєднання</a:t>
            </a:r>
            <a:r>
              <a:rPr lang="ru-RU" b="1" u="sng" dirty="0" smtClean="0"/>
              <a:t> </a:t>
            </a:r>
            <a:r>
              <a:rPr lang="ru-RU" b="1" u="sng" dirty="0" err="1" smtClean="0"/>
              <a:t>ефектів</a:t>
            </a:r>
            <a:r>
              <a:rPr lang="ru-RU" b="1" u="sng" dirty="0" smtClean="0"/>
              <a:t> ЛЗ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►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Взаємодія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в рецепторах: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▪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сумація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ефектів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▪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потенціювання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ефектів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▪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конкурентний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антагонізм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   ▪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неконкурентний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антагонізм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►В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системі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первинних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вторинних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посередників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цАМФ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цГМФ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►В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еферентних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клітинних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органних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системах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►В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фізіологічних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системах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організму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               </a:t>
            </a:r>
            <a:r>
              <a:rPr lang="uk-UA" b="1" dirty="0" smtClean="0">
                <a:solidFill>
                  <a:srgbClr val="002060"/>
                </a:solidFill>
              </a:rPr>
              <a:t>ЗНАЧЕННЯ ЕТАПІВ ФАРМАКОКІНЕТИКИ для ВЗАЄМОДІЇ </a:t>
            </a:r>
            <a:endParaRPr lang="uk-UA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 smtClean="0"/>
              <a:t>Розуміння ефективності та безпеки ЛЗ  актуально відповідно для різних категорій пацієнтів:</a:t>
            </a:r>
          </a:p>
          <a:p>
            <a:r>
              <a:rPr lang="uk-UA" dirty="0" smtClean="0"/>
              <a:t>- в залежності від віку та активності ферментів</a:t>
            </a:r>
          </a:p>
          <a:p>
            <a:r>
              <a:rPr lang="uk-UA" dirty="0" smtClean="0"/>
              <a:t>- в залежності від взаємного впливу ЛЗ один до одного в межах </a:t>
            </a:r>
            <a:r>
              <a:rPr lang="uk-UA" dirty="0" err="1" smtClean="0"/>
              <a:t>поліпрагмазїї</a:t>
            </a:r>
            <a:endParaRPr lang="uk-UA" dirty="0" smtClean="0"/>
          </a:p>
          <a:p>
            <a:r>
              <a:rPr lang="uk-UA" dirty="0" smtClean="0"/>
              <a:t>- в залежності від стану видільних органів</a:t>
            </a:r>
          </a:p>
          <a:p>
            <a:r>
              <a:rPr lang="uk-UA" dirty="0" smtClean="0"/>
              <a:t>Варіанти  наслідків взаємодії широко відомі  та потребують  їх  знання, з метою збільшення ефективності фармакотерапії або її безпеки.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4525941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</a:rPr>
              <a:t>НАСЛІДКИ  ВЗАЄМОДІЇ</a:t>
            </a:r>
            <a:endParaRPr lang="uk-UA" sz="3600" b="1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uk-UA" dirty="0" smtClean="0"/>
              <a:t>Результати взаємодії ЛЗ  вирішують ДОЛЮ ЛЮДИНИ – від народження до летальних наслідків</a:t>
            </a:r>
          </a:p>
          <a:p>
            <a:r>
              <a:rPr lang="uk-UA" dirty="0" smtClean="0"/>
              <a:t>Результати взаємодії впливають на ефективність терапії в ДЕСЯТКИ РАЗІВ – </a:t>
            </a:r>
          </a:p>
          <a:p>
            <a:r>
              <a:rPr lang="uk-UA" dirty="0" smtClean="0"/>
              <a:t>Із збільшенням до ТОКСИЧНОСТІ </a:t>
            </a:r>
          </a:p>
          <a:p>
            <a:r>
              <a:rPr lang="uk-UA" dirty="0" smtClean="0"/>
              <a:t>Із  ВІДСУТНІСТЮ ефектів і втрати контролю над терапією</a:t>
            </a:r>
          </a:p>
          <a:p>
            <a:r>
              <a:rPr lang="uk-UA" dirty="0" smtClean="0"/>
              <a:t>РОЗУМІННЯ ЦИХ НАСЛІДКІВ СТУДЕНТАМ </a:t>
            </a:r>
            <a:r>
              <a:rPr lang="uk-UA" dirty="0" smtClean="0"/>
              <a:t>ОБОВ’ЯЗКОВЕ </a:t>
            </a:r>
            <a:r>
              <a:rPr lang="uk-UA" dirty="0" smtClean="0"/>
              <a:t>!!!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38053472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83" y="692696"/>
            <a:ext cx="9036496" cy="4968552"/>
          </a:xfrm>
        </p:spPr>
      </p:pic>
    </p:spTree>
    <p:extLst>
      <p:ext uri="{BB962C8B-B14F-4D97-AF65-F5344CB8AC3E}">
        <p14:creationId xmlns:p14="http://schemas.microsoft.com/office/powerpoint/2010/main" val="6654071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Эркер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1759</TotalTime>
  <Words>698</Words>
  <Application>Microsoft Office PowerPoint</Application>
  <PresentationFormat>Экран (4:3)</PresentationFormat>
  <Paragraphs>100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Эркер</vt:lpstr>
      <vt:lpstr>ВЗАЄМОДІЯ ЛІКІВ НА ЕТАПАХ ФАРМАКОКІНЕТИКИ</vt:lpstr>
      <vt:lpstr>Презентация PowerPoint</vt:lpstr>
      <vt:lpstr>Презентация PowerPoint</vt:lpstr>
      <vt:lpstr>ВЗАЄМОДІЯ ЛЗ</vt:lpstr>
      <vt:lpstr>ФАРМАЦЕВТИЧНА ВЗАЄМОДІЯ</vt:lpstr>
      <vt:lpstr>Взаємодія ЛЗ</vt:lpstr>
      <vt:lpstr>ТРАНСПОРТ В КРОВІ  ТА ТКАНЯХ </vt:lpstr>
      <vt:lpstr>БІОТРАНСФОРМАЦІЯ</vt:lpstr>
      <vt:lpstr>ІНДУКЦІЯ МІКРОСОМАЛЬНИХ ФЕРМЕНТІВ</vt:lpstr>
      <vt:lpstr>ІНГІБІТОРИ ФЕРМЕНТІВ МОС (ДЕПРЕСОРИ)</vt:lpstr>
      <vt:lpstr>НИРКОВИЙ КЛІРЕНС</vt:lpstr>
      <vt:lpstr>Взаємодія ЛЗ</vt:lpstr>
      <vt:lpstr>               ЗНАЧЕННЯ ЕТАПІВ ФАРМАКОКІНЕТИКИ для ВЗАЄМОДІЇ </vt:lpstr>
      <vt:lpstr>НАСЛІДКИ  ВЗАЄМОДІЇ</vt:lpstr>
      <vt:lpstr>Презентация PowerPoint</vt:lpstr>
    </vt:vector>
  </TitlesOfParts>
  <Company>Curnos™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165</cp:revision>
  <dcterms:created xsi:type="dcterms:W3CDTF">2012-02-23T09:31:19Z</dcterms:created>
  <dcterms:modified xsi:type="dcterms:W3CDTF">2020-12-22T09:27:04Z</dcterms:modified>
</cp:coreProperties>
</file>