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48" y="-2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3;n"/>
          <p:cNvSpPr>
            <a:spLocks noGrp="1" noRo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15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uk-UA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Google Shape;51;p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5362" name="Google Shape;52;p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Google Shape;56;g3d0f4c71ab9_0_216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7410" name="Google Shape;57;g3d0f4c71ab9_0_21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Google Shape;61;g3d0f4c71ab9_0_221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9458" name="Google Shape;62;g3d0f4c71ab9_0_22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Google Shape;68;g3d0f4c71ab9_0_232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1506" name="Google Shape;69;g3d0f4c71ab9_0_23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Google Shape;73;g3d0f4c71ab9_1_0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3554" name="Google Shape;74;g3d0f4c71ab9_1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Google Shape;78;g3d0f4c71ab9_1_7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5602" name="Google Shape;79;g3d0f4c71ab9_1_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Google Shape;85;g3d0f4c71ab9_1_16:notes"/>
          <p:cNvSpPr>
            <a:spLocks noGrp="1" noRo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7650" name="Google Shape;86;g3d0f4c71ab9_1_1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uk-UA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anchor="b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anchor="ctr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anchor="b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anchor="ctr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6;p9"/>
          <p:cNvSpPr>
            <a:spLocks noChangeArrowheads="1"/>
          </p:cNvSpPr>
          <p:nvPr/>
        </p:nvSpPr>
        <p:spPr bwMode="auto">
          <a:xfrm>
            <a:off x="4572000" y="0"/>
            <a:ext cx="4572000" cy="51435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uk-UA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anchor="b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anchor="ctr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" name="Google Shape;40;p9"/>
          <p:cNvSpPr txBox="1">
            <a:spLocks noGrp="1"/>
          </p:cNvSpPr>
          <p:nvPr>
            <p:ph type="sldNum" idx="10"/>
          </p:nvPr>
        </p:nvSpPr>
        <p:spPr bwMode="auto">
          <a:xfrm>
            <a:off x="8472488" y="4662488"/>
            <a:ext cx="549275" cy="3937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charset="0"/>
              <a:buNone/>
              <a:defRPr sz="1000">
                <a:solidFill>
                  <a:srgbClr val="595959"/>
                </a:solidFill>
              </a:defRPr>
            </a:lvl1pPr>
          </a:lstStyle>
          <a:p>
            <a:fld id="{D4443CFC-8AEC-4E85-B756-664E29EFC7CB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anchor="ctr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anchor="b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311150" y="444500"/>
            <a:ext cx="8521700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uk-UA" smtClean="0">
              <a:sym typeface="Arial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311150" y="1152525"/>
            <a:ext cx="85217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uk-UA" smtClean="0">
              <a:sym typeface="Arial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/>
        </p:nvSpPr>
        <p:spPr bwMode="auto">
          <a:xfrm>
            <a:off x="8472488" y="4662488"/>
            <a:ext cx="54927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algn="r">
              <a:buClr>
                <a:srgbClr val="000000"/>
              </a:buClr>
              <a:buFont typeface="Arial" charset="0"/>
              <a:buNone/>
            </a:pPr>
            <a:fld id="{25A4D23B-F102-4AD1-97CB-00B1F4B46FB7}" type="slidenum">
              <a:rPr lang="uk-UA" sz="1000">
                <a:solidFill>
                  <a:srgbClr val="595959"/>
                </a:solidFill>
              </a:rPr>
              <a:pPr algn="r">
                <a:buClr>
                  <a:srgbClr val="000000"/>
                </a:buClr>
                <a:buFont typeface="Arial" charset="0"/>
                <a:buNone/>
              </a:pPr>
              <a:t>‹#›</a:t>
            </a:fld>
            <a:endParaRPr lang="uk-UA" sz="1000">
              <a:solidFill>
                <a:srgbClr val="595959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69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71" r:id="rId8"/>
    <p:sldLayoutId id="2147483663" r:id="rId9"/>
    <p:sldLayoutId id="2147483662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algn="r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МОЗ України</a:t>
            </a:r>
          </a:p>
          <a:p>
            <a:pPr algn="r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ВНМУ ім. М. І. Пирогова</a:t>
            </a:r>
          </a:p>
          <a:p>
            <a:pPr algn="r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кафедра філософії та суспільних наук</a:t>
            </a:r>
          </a:p>
          <a:p>
            <a:pPr algn="r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uk-UA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9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ПРЕЗЕНТАЦІЯ ВИБІРКОВОЇ ДИСЦИПЛІНИ</a:t>
            </a:r>
          </a:p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uk-UA" sz="190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uk-UA" sz="190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34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ІСТОРІЯ ТА КУЛЬТУРА ПОДІЛЛЯ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uk-UA" sz="340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algn="r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5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/>
            </a:r>
            <a:br>
              <a:rPr lang="uk-UA" sz="15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uk-UA" sz="1500" i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!!! для студентів всіх курсів та спеціальностей!!!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9144000" cy="5045075"/>
          </a:xfrm>
        </p:spPr>
        <p:txBody>
          <a:bodyPr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sz="1800" smtClean="0">
              <a:solidFill>
                <a:srgbClr val="595959"/>
              </a:solidFill>
              <a:latin typeface="Arial" charset="0"/>
              <a:cs typeface="Arial" charset="0"/>
            </a:endParaRPr>
          </a:p>
          <a:p>
            <a:pPr marL="0" indent="0" algn="r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800" i="1" smtClean="0">
                <a:latin typeface="Arial" charset="0"/>
                <a:cs typeface="Arial" charset="0"/>
              </a:rPr>
              <a:t>Загальна характеристика предмету:</a:t>
            </a:r>
          </a:p>
          <a:p>
            <a:pPr marL="0" indent="0" algn="ctr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sz="18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algn="ctr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“</a:t>
            </a:r>
            <a:r>
              <a:rPr lang="uk-UA" sz="30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ІСТОРІЯ ТА КУЛЬТУРА ПОДІЛЛЯ</a:t>
            </a:r>
            <a:r>
              <a:rPr lang="uk-UA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”</a:t>
            </a:r>
          </a:p>
          <a:p>
            <a:pPr marL="0" indent="0" eaLnBrk="1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i="1" smtClean="0">
                <a:solidFill>
                  <a:srgbClr val="595959"/>
                </a:solidFill>
                <a:latin typeface="Arial" charset="0"/>
                <a:cs typeface="Arial" charset="0"/>
              </a:rPr>
              <a:t>СТАТУС ДИСЦИПЛІНИ:                                        </a:t>
            </a:r>
            <a:r>
              <a:rPr lang="uk-UA" sz="1600" b="1" smtClean="0">
                <a:solidFill>
                  <a:srgbClr val="595959"/>
                </a:solidFill>
                <a:latin typeface="Arial" charset="0"/>
                <a:cs typeface="Arial" charset="0"/>
              </a:rPr>
              <a:t>вибіркова (ВК).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i="1" smtClean="0">
                <a:solidFill>
                  <a:srgbClr val="595959"/>
                </a:solidFill>
                <a:latin typeface="Arial" charset="0"/>
                <a:cs typeface="Arial" charset="0"/>
              </a:rPr>
              <a:t>ЗАГАЛЬНИЙ ОБСЯГ:    </a:t>
            </a:r>
            <a:r>
              <a:rPr lang="uk-UA" b="1" smtClean="0">
                <a:solidFill>
                  <a:srgbClr val="595959"/>
                </a:solidFill>
                <a:latin typeface="Arial" charset="0"/>
                <a:cs typeface="Arial" charset="0"/>
              </a:rPr>
              <a:t>                                         </a:t>
            </a:r>
            <a:r>
              <a:rPr lang="uk-UA" sz="1600" b="1" smtClean="0">
                <a:solidFill>
                  <a:srgbClr val="595959"/>
                </a:solidFill>
                <a:latin typeface="Arial" charset="0"/>
                <a:cs typeface="Arial" charset="0"/>
              </a:rPr>
              <a:t>90 годин (3 кредити ECTS).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i="1" smtClean="0">
                <a:solidFill>
                  <a:srgbClr val="595959"/>
                </a:solidFill>
                <a:latin typeface="Arial" charset="0"/>
                <a:cs typeface="Arial" charset="0"/>
              </a:rPr>
              <a:t>ПЕРІОД, ЩО ВИВЧАЄТЬСЯ:</a:t>
            </a:r>
            <a:r>
              <a:rPr lang="uk-UA" sz="1600" b="1" smtClean="0">
                <a:solidFill>
                  <a:srgbClr val="595959"/>
                </a:solidFill>
                <a:latin typeface="Arial" charset="0"/>
                <a:cs typeface="Arial" charset="0"/>
              </a:rPr>
              <a:t>                            від найдавніших часів до сьогодення.  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i="1" smtClean="0">
              <a:solidFill>
                <a:srgbClr val="595959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i="1" smtClean="0">
                <a:solidFill>
                  <a:srgbClr val="595959"/>
                </a:solidFill>
                <a:latin typeface="Arial" charset="0"/>
                <a:cs typeface="Arial" charset="0"/>
              </a:rPr>
              <a:t>СТРУКТУРА ГОДИН:                                            </a:t>
            </a:r>
            <a:r>
              <a:rPr lang="uk-UA" sz="1600" smtClean="0">
                <a:solidFill>
                  <a:srgbClr val="595959"/>
                </a:solidFill>
                <a:latin typeface="Arial" charset="0"/>
                <a:cs typeface="Arial" charset="0"/>
              </a:rPr>
              <a:t>лекції - 14 годин [7 занять];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600" smtClean="0">
                <a:solidFill>
                  <a:srgbClr val="595959"/>
                </a:solidFill>
                <a:latin typeface="Arial" charset="0"/>
                <a:cs typeface="Arial" charset="0"/>
              </a:rPr>
              <a:t>                                                                     практичні - 16 годин [8 занять];  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600" smtClean="0">
                <a:solidFill>
                  <a:srgbClr val="595959"/>
                </a:solidFill>
                <a:latin typeface="Arial" charset="0"/>
                <a:cs typeface="Arial" charset="0"/>
              </a:rPr>
              <a:t>                                                                     самостійна робота - 60 годин.   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smtClean="0">
              <a:solidFill>
                <a:srgbClr val="595959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mtClean="0">
                <a:solidFill>
                  <a:srgbClr val="595959"/>
                </a:solidFill>
                <a:latin typeface="Arial" charset="0"/>
                <a:cs typeface="Arial" charset="0"/>
              </a:rPr>
              <a:t>ФОРМА ПІДСУМКОВОГО КОНТРОЛЮ:           </a:t>
            </a:r>
            <a:r>
              <a:rPr lang="uk-UA" sz="1600" smtClean="0">
                <a:solidFill>
                  <a:srgbClr val="595959"/>
                </a:solidFill>
                <a:latin typeface="Arial" charset="0"/>
                <a:cs typeface="Arial" charset="0"/>
              </a:rPr>
              <a:t>   залік</a:t>
            </a:r>
          </a:p>
          <a:p>
            <a:pPr marL="0" indent="0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sz="1800" smtClean="0">
              <a:solidFill>
                <a:srgbClr val="595959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rgbClr val="595959"/>
              </a:buClr>
              <a:buFont typeface="Arial" charset="0"/>
              <a:buNone/>
            </a:pPr>
            <a:endParaRPr lang="uk-UA" sz="1800" smtClean="0">
              <a:solidFill>
                <a:srgbClr val="595959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1176338" y="806450"/>
            <a:ext cx="3359150" cy="341630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300" b="1" i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Актуальність:</a:t>
            </a:r>
          </a:p>
          <a:p>
            <a:pPr marL="0" indent="0" algn="ctr" eaLnBrk="1" hangingPunct="1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0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Чому це важливо зараз:</a:t>
            </a:r>
          </a:p>
          <a:p>
            <a:pPr marL="0" indent="0" eaLnBrk="1" hangingPunct="1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Tx/>
              <a:buFont typeface="Times New Roman" pitchFamily="18" charset="0"/>
              <a:buChar char="●"/>
            </a:pPr>
            <a:r>
              <a:rPr lang="uk-UA" sz="10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Суб’єктність:</a:t>
            </a:r>
            <a:r>
              <a:rPr lang="uk-UA" sz="10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Розуміння шляху Поділля від «порубіжжя» до самостійного гравця в координатах «Схід-Захід».</a:t>
            </a:r>
          </a:p>
          <a:p>
            <a:pPr marL="0" indent="0" eaLnBrk="1" hangingPunct="1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Tx/>
              <a:buFont typeface="Times New Roman" pitchFamily="18" charset="0"/>
              <a:buChar char="●"/>
            </a:pPr>
            <a:r>
              <a:rPr lang="uk-UA" sz="10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Інституційна пам’ять:</a:t>
            </a:r>
            <a:r>
              <a:rPr lang="uk-UA" sz="10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Фундамент для розбудови сучасного самоврядування та локальних громад на основі історичного досвіду.</a:t>
            </a:r>
          </a:p>
          <a:p>
            <a:pPr marL="0" indent="0" eaLnBrk="1" hangingPunct="1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Tx/>
              <a:buFont typeface="Times New Roman" pitchFamily="18" charset="0"/>
              <a:buChar char="●"/>
            </a:pPr>
            <a:r>
              <a:rPr lang="uk-UA" sz="10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Культурний код:</a:t>
            </a:r>
            <a:r>
              <a:rPr lang="uk-UA" sz="10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Захист та ідентифікація унікальних рис подільського мистецтва й архітектури в епоху глобалізації.</a:t>
            </a:r>
          </a:p>
          <a:p>
            <a:pPr marL="0" indent="0" eaLnBrk="1" hangingPunct="1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Tx/>
              <a:buFont typeface="Times New Roman" pitchFamily="18" charset="0"/>
              <a:buChar char="●"/>
            </a:pPr>
            <a:r>
              <a:rPr lang="uk-UA" sz="10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Інформаційна броня:</a:t>
            </a:r>
            <a:r>
              <a:rPr lang="uk-UA" sz="10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Навички критичного аналізу джерел для протидії історичним маніпуляціям та фейкам про минуле регіону.</a:t>
            </a:r>
          </a:p>
          <a:p>
            <a:pPr marL="0" indent="0" algn="r" eaLnBrk="1" hangingPunct="1">
              <a:lnSpc>
                <a:spcPct val="90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sz="1100" b="1" i="1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algn="r" eaLnBrk="1" hangingPunct="1">
              <a:lnSpc>
                <a:spcPct val="105000"/>
              </a:lnSpc>
              <a:spcBef>
                <a:spcPct val="0"/>
              </a:spcBef>
              <a:spcAft>
                <a:spcPts val="1200"/>
              </a:spcAft>
              <a:buClr>
                <a:srgbClr val="595959"/>
              </a:buClr>
              <a:buFont typeface="Arial" charset="0"/>
              <a:buNone/>
            </a:pPr>
            <a:endParaRPr lang="uk-UA" sz="1300" b="1" i="1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311150" y="0"/>
            <a:ext cx="8521700" cy="5730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500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АКТУАЛЬНІСТЬ ТА МЕТА КУРСУ</a:t>
            </a:r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2"/>
          </p:nvPr>
        </p:nvSpPr>
        <p:spPr>
          <a:xfrm>
            <a:off x="4800600" y="787400"/>
            <a:ext cx="3768725" cy="3106738"/>
          </a:xfrm>
        </p:spPr>
        <p:txBody>
          <a:bodyPr anchor="ctr"/>
          <a:lstStyle/>
          <a:p>
            <a:pPr marL="0" indent="0" algn="ctr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b="1" i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Мета:</a:t>
            </a:r>
          </a:p>
          <a:p>
            <a:pPr marL="0" indent="0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None/>
            </a:pPr>
            <a:r>
              <a:rPr lang="uk-UA" sz="11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Візія:</a:t>
            </a:r>
            <a:r>
              <a:rPr lang="uk-UA" sz="11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Сформувати систему знань про Поділля як унікальний культурно-історичний простір у складі європейської цивілізації.</a:t>
            </a:r>
          </a:p>
          <a:p>
            <a:pPr marL="0" indent="0" eaLnBrk="1" hangingPunct="1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ts val="1100"/>
            </a:pPr>
            <a:r>
              <a:rPr lang="uk-UA" sz="11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Державність:</a:t>
            </a:r>
            <a:r>
              <a:rPr lang="uk-UA" sz="11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Еволюція устрою, традиції Магдебурзького права та подільський внесок у незалежність України.</a:t>
            </a:r>
          </a:p>
          <a:p>
            <a:pPr marL="0" indent="0" eaLnBrk="1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SzPts val="1100"/>
            </a:pPr>
            <a:r>
              <a:rPr lang="uk-UA" sz="11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Економіка:</a:t>
            </a:r>
            <a:r>
              <a:rPr lang="uk-UA" sz="11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Від ремісничих цехів та подільського містечка до сучасних ринкових трансформацій.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SzPts val="1100"/>
              <a:buFont typeface="Arial" charset="0"/>
              <a:buNone/>
            </a:pPr>
            <a:endParaRPr lang="uk-UA" sz="1100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SzPts val="1100"/>
            </a:pPr>
            <a:r>
              <a:rPr lang="uk-UA" sz="11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Культура:</a:t>
            </a:r>
            <a:r>
              <a:rPr lang="uk-UA" sz="11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Архітектурний код (замки, храми), етнографічна палітра та видатні постаті краю.</a:t>
            </a:r>
          </a:p>
          <a:p>
            <a:pPr marL="0" indent="0" eaLnBrk="1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SzPts val="1100"/>
              <a:buFont typeface="Arial" charset="0"/>
              <a:buNone/>
            </a:pPr>
            <a:endParaRPr lang="uk-UA" sz="1100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  <a:buSzPts val="1100"/>
            </a:pPr>
            <a:r>
              <a:rPr lang="uk-UA" sz="1100" b="1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Цінності:</a:t>
            </a:r>
            <a:r>
              <a:rPr lang="uk-UA" sz="1100" smtClean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Досвід мультикультурного співжиття та гартування ідентичності в умовах боротьби за суверенітет.</a:t>
            </a:r>
          </a:p>
          <a:p>
            <a:pPr marL="0" indent="0" eaLnBrk="1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endParaRPr lang="uk-UA" sz="1200" b="1" i="1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7121525" cy="5143500"/>
          </a:xfrm>
        </p:spPr>
        <p:txBody>
          <a:bodyPr/>
          <a:lstStyle/>
          <a:p>
            <a:pPr marL="3238500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ПРЕДМЕТ ТА ЗАВДАННЯ ДИСЦИПЛІНИ</a:t>
            </a:r>
          </a:p>
          <a:p>
            <a:pPr marL="3238500"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uk-UA" sz="1800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3238500"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1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Предмет вивчення:</a:t>
            </a:r>
            <a:r>
              <a:rPr lang="uk-UA" sz="1100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Поділля як унікальний історико-культурний мікрокосм - від фортифікаційних шедеврів та магнатських резиденцій до сучасного обличчя регіону в контексті європейської інтеграції.</a:t>
            </a:r>
          </a:p>
          <a:p>
            <a:pPr marL="3238500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3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Ключові завдання:</a:t>
            </a:r>
          </a:p>
          <a:p>
            <a:pPr marL="3238500" algn="l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Char char="千"/>
            </a:pPr>
            <a:r>
              <a:rPr lang="uk-UA" sz="11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Розкодувати «Генетичний код» краю:</a:t>
            </a:r>
            <a:r>
              <a:rPr lang="uk-UA" sz="11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Дослідити, як на Поділлі гартувалися традиції самоврядування (Магдебурзьке право) та формувалася еліта.</a:t>
            </a:r>
          </a:p>
          <a:p>
            <a:pPr marL="3238500" algn="l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Char char="千"/>
            </a:pPr>
            <a:r>
              <a:rPr lang="uk-UA" sz="11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Дослідити «Подільський феномен»:</a:t>
            </a:r>
            <a:r>
              <a:rPr lang="uk-UA" sz="11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Зрозуміти, як регіон став унікальним прикладом діалогу культур, релігій та архітектурних стилів.</a:t>
            </a:r>
          </a:p>
          <a:p>
            <a:pPr marL="3238500" algn="l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Char char="千"/>
            </a:pPr>
            <a:r>
              <a:rPr lang="uk-UA" sz="11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Проаналізувати трансформації:</a:t>
            </a:r>
            <a:r>
              <a:rPr lang="uk-UA" sz="11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Відстежити шлях від оборонного порубіжжя Європи до потужного аграрного та інноваційного хабу сучасної України.</a:t>
            </a:r>
          </a:p>
          <a:p>
            <a:pPr marL="3238500" algn="l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Char char="千"/>
            </a:pPr>
            <a:r>
              <a:rPr lang="uk-UA" sz="11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Сформувати власну візію:</a:t>
            </a:r>
            <a:r>
              <a:rPr lang="uk-UA" sz="11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Навчитися використовувати історичний бекграунд Поділля для створення сучасних брендів, проєктів та зміцнення власної ідентичності.</a:t>
            </a:r>
          </a:p>
          <a:p>
            <a:pPr marL="3238500" algn="l" eaLnBrk="1" hangingPunct="1"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endParaRPr lang="uk-UA" sz="11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>
            <a:spLocks noGrp="1"/>
          </p:cNvSpPr>
          <p:nvPr>
            <p:ph type="subTitle" idx="1"/>
          </p:nvPr>
        </p:nvSpPr>
        <p:spPr>
          <a:xfrm>
            <a:off x="215900" y="-123825"/>
            <a:ext cx="8428038" cy="4829175"/>
          </a:xfrm>
        </p:spPr>
        <p:txBody>
          <a:bodyPr lIns="630000"/>
          <a:lstStyle/>
          <a:p>
            <a:pPr eaLnBrk="1" hangingPunct="1">
              <a:lnSpc>
                <a:spcPct val="95000"/>
              </a:lnSpc>
              <a:spcBef>
                <a:spcPts val="1400"/>
              </a:spcBef>
              <a:spcAft>
                <a:spcPct val="0"/>
              </a:spcAft>
              <a:buClr>
                <a:srgbClr val="595959"/>
              </a:buClr>
            </a:pPr>
            <a:endParaRPr lang="uk-UA" sz="1600" b="1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ts val="14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6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КЛЮЧОВІ ТЕМАТИЧНІ БЛОКИ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Код Поділля: Генезис та символи.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Розгадуємо таємницю назви регіону, вивчаємо «сонячну» геральдику та перші карти, що зафіксували образ краю в очах Європи.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Архаїка та Русь: Естетика прадавніх цивілізацій.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Від трипільських ритмів до Пониззя у складі Руського королівства. Як матеріальний світ давнини сформував архітектурний ландшафт Поділля.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Епоха Литовського прориву: Замки та вольності.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Феномен князів Коріатовичів. Як за одну добу Поділля перетворилося на край фортець, європейського самоврядування та релігійної мозаїки.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Козацька земля та виклики Руїни.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Поділля у XVII столітті: мілітарна трансформація суспільства, шляхетська демократія та виживання краю в умовах демографічного колапсу.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Культурний опір та етнокод подолян.</a:t>
            </a:r>
            <a:r>
              <a:rPr lang="uk-UA" sz="1200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Як традиційна родина, громада та духовні цінності стали бронею проти колоніального тиску імперій у XVIII–XIX століттях.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Поділля – Центр Державності (1917–1921).</a:t>
            </a:r>
            <a:r>
              <a:rPr lang="uk-UA" sz="1200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Коли Кам’янець та Вінниця були столицями України. Політичні драми, отаманщина та інтелектуальний вибух Української революції.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вогні тоталітаризмів та ідеологічних воєн.</a:t>
            </a:r>
            <a:r>
              <a:rPr lang="uk-UA" sz="1200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Трагедія ХХ століття: від соціальної інженерії та нищення пам’яток до дисидентського руху та збереження національного «Я» в умовах окупацій.</a:t>
            </a:r>
          </a:p>
          <a:p>
            <a:pPr algn="l" eaLnBrk="1" hangingPunct="1">
              <a:lnSpc>
                <a:spcPct val="9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r>
              <a:rPr lang="uk-UA" sz="12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Сучасне Поділля: Революції та Меморіалізація.</a:t>
            </a:r>
            <a:r>
              <a:rPr lang="uk-UA" sz="1200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uk-UA" sz="1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Відновлення незалежності, регіональний вимір Майданів та формування нової культури пам’яті про російсько-українську війну.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</a:pPr>
            <a:endParaRPr lang="uk-UA" sz="1700" smtClean="0">
              <a:solidFill>
                <a:srgbClr val="595959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>
            <a:spLocks noGrp="1"/>
          </p:cNvSpPr>
          <p:nvPr>
            <p:ph type="body" idx="1"/>
          </p:nvPr>
        </p:nvSpPr>
        <p:spPr>
          <a:xfrm>
            <a:off x="649288" y="1019175"/>
            <a:ext cx="3868737" cy="3671888"/>
          </a:xfrm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marL="0" indent="0" algn="ctr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Font typeface="Arial" charset="0"/>
              <a:buNone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Після завершення курсу студент буде знати:</a:t>
            </a:r>
          </a:p>
          <a:p>
            <a:pPr marL="0" indent="0" algn="ctr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None/>
            </a:pPr>
            <a:endParaRPr lang="uk-UA" sz="1200" b="1" i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Генетичний код регіону: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Ключові етапи формування Поділля як суб’єкта європейської історії від Руського королівства до сучасності.</a:t>
            </a:r>
          </a:p>
          <a:p>
            <a:pPr marL="0" indent="0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Механізми стійкості: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Як подільська громада зберігала ідентичність в умовах колоніального тиску та тоталітарних режимів.</a:t>
            </a: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  <a:buFont typeface="Arial" charset="0"/>
              <a:buNone/>
            </a:pPr>
            <a:endParaRPr lang="uk-UA" sz="1200" i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Культурний ландшафт: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Унікальні архітектурні, мистецькі та ментальні риси краю, що відрізняють його на мапі України та світу.</a:t>
            </a:r>
          </a:p>
          <a:p>
            <a:pPr marL="0" indent="0"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595959"/>
              </a:buClr>
              <a:buFont typeface="Arial" charset="0"/>
              <a:buNone/>
            </a:pPr>
            <a:endParaRPr lang="uk-UA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82" name="Google Shape;82;p18"/>
          <p:cNvSpPr txBox="1">
            <a:spLocks noGrp="1"/>
          </p:cNvSpPr>
          <p:nvPr>
            <p:ph type="title"/>
          </p:nvPr>
        </p:nvSpPr>
        <p:spPr>
          <a:xfrm>
            <a:off x="311150" y="122238"/>
            <a:ext cx="8521700" cy="573087"/>
          </a:xfrm>
        </p:spPr>
        <p:txBody>
          <a:bodyPr/>
          <a:lstStyle/>
          <a:p>
            <a:pPr algn="r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500" i="1" smtClean="0">
                <a:latin typeface="Arial" charset="0"/>
                <a:cs typeface="Arial" charset="0"/>
              </a:rPr>
              <a:t>        </a:t>
            </a:r>
            <a:r>
              <a:rPr lang="uk-UA" sz="2500" b="1" smtClean="0">
                <a:latin typeface="Arial" charset="0"/>
                <a:cs typeface="Arial" charset="0"/>
              </a:rPr>
              <a:t>Очікувані результати навчання:</a:t>
            </a:r>
          </a:p>
        </p:txBody>
      </p:sp>
      <p:sp>
        <p:nvSpPr>
          <p:cNvPr id="83" name="Google Shape;83;p18"/>
          <p:cNvSpPr txBox="1">
            <a:spLocks noGrp="1"/>
          </p:cNvSpPr>
          <p:nvPr>
            <p:ph type="body" idx="2"/>
          </p:nvPr>
        </p:nvSpPr>
        <p:spPr>
          <a:xfrm>
            <a:off x="4822825" y="860425"/>
            <a:ext cx="4124325" cy="3916363"/>
          </a:xfrm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SzPts val="1100"/>
              <a:buFont typeface="Arial" charset="0"/>
              <a:buNone/>
            </a:pPr>
            <a:r>
              <a:rPr lang="uk-UA" sz="1000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Студент буде вміти:</a:t>
            </a:r>
          </a:p>
          <a:p>
            <a:pPr marL="0" indent="0" eaLnBrk="1" hangingPunct="1">
              <a:lnSpc>
                <a:spcPct val="115000"/>
              </a:lnSpc>
              <a:spcBef>
                <a:spcPts val="60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Працювати з «місцями пам’яті»: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Фахово інтерпретувати локальну історію, розрізняючи справжню спадщину від нав’язаних імперських міфів.</a:t>
            </a:r>
          </a:p>
          <a:p>
            <a:pPr marL="0" indent="0" eaLnBrk="1" hangingPunct="1">
              <a:lnSpc>
                <a:spcPct val="115000"/>
              </a:lnSpc>
              <a:spcBef>
                <a:spcPts val="600"/>
              </a:spcBef>
              <a:spcAft>
                <a:spcPct val="0"/>
              </a:spcAft>
              <a:buSzPts val="1200"/>
            </a:pPr>
            <a:endParaRPr lang="uk-UA" sz="1200" i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Здійснювати кейс-аналіз: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Використовувати історичний досвід подільського самоврядування (Магдебурзьке право) для розв'язання сучасних управлінських та соціальних завдань.</a:t>
            </a: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</a:pPr>
            <a:endParaRPr lang="uk-UA" sz="1200" i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Будувати ціннісну опору: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Трансформувати знання про боротьбу та успіхи предків у власну професійну етику та громадянську позицію.</a:t>
            </a: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</a:pPr>
            <a:endParaRPr lang="uk-UA" sz="1200" i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200"/>
            </a:pPr>
            <a:r>
              <a:rPr lang="uk-UA" sz="12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Протидіяти маніпуляціям:</a:t>
            </a:r>
            <a:r>
              <a:rPr lang="uk-UA" sz="12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Критично оцінювати сучасний медіаконтент про минуле регіону, вибудовуючи власну інформаційну гігієну.</a:t>
            </a:r>
          </a:p>
          <a:p>
            <a:pPr marL="0" indent="0"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595959"/>
              </a:buClr>
              <a:buFont typeface="Arial" charset="0"/>
              <a:buNone/>
            </a:pPr>
            <a:endParaRPr lang="uk-UA" sz="1200" i="1" smtClean="0">
              <a:solidFill>
                <a:srgbClr val="59595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9"/>
          <p:cNvSpPr txBox="1">
            <a:spLocks noGrp="1"/>
          </p:cNvSpPr>
          <p:nvPr>
            <p:ph type="title"/>
          </p:nvPr>
        </p:nvSpPr>
        <p:spPr>
          <a:xfrm>
            <a:off x="2609850" y="263525"/>
            <a:ext cx="5580063" cy="442913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uk-UA" b="1" i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ЧОМУ ВАРТО ОБРАТИ ЦЕЙ КУРС?</a:t>
            </a:r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1"/>
          </p:nvPr>
        </p:nvSpPr>
        <p:spPr>
          <a:xfrm>
            <a:off x="1386650" y="878775"/>
            <a:ext cx="7586400" cy="4030800"/>
          </a:xfrm>
          <a:effectLst>
            <a:outerShdw blurRad="300038" dist="19050" dir="11760000" algn="bl" rotWithShape="0">
              <a:srgbClr val="000000">
                <a:alpha val="50000"/>
              </a:srgbClr>
            </a:outerShdw>
          </a:effectLst>
        </p:spPr>
        <p:txBody>
          <a:bodyPr>
            <a:noAutofit/>
          </a:bodyPr>
          <a:lstStyle/>
          <a:p>
            <a:pPr marL="0" indent="0" eaLnBrk="1" fontAlgn="auto" hangingPunct="1">
              <a:lnSpc>
                <a:spcPct val="80000"/>
              </a:lnSpc>
              <a:buClr>
                <a:schemeClr val="dk2"/>
              </a:buClr>
              <a:buSzPts val="935"/>
              <a:buFont typeface="Arial"/>
              <a:buNone/>
              <a:defRPr/>
            </a:pPr>
            <a:r>
              <a:rPr lang="uk" sz="1205" b="1" i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PRO ПОДІЛЛЯ: ІНСТРУКЦІЯ З ЕКСПЛУАТАЦІЇ ПРОСТОРУ</a:t>
            </a:r>
            <a:endParaRPr sz="1205" b="1" i="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 eaLnBrk="1" fontAlgn="auto" hangingPunct="1">
              <a:lnSpc>
                <a:spcPct val="80000"/>
              </a:lnSpc>
              <a:buClr>
                <a:schemeClr val="dk2"/>
              </a:buClr>
              <a:buSzPts val="935"/>
              <a:buFont typeface="Arial"/>
              <a:buNone/>
              <a:defRPr/>
            </a:pPr>
            <a:endParaRPr sz="1205" b="1" i="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 eaLnBrk="1" fontAlgn="auto" hangingPunct="1">
              <a:lnSpc>
                <a:spcPct val="80000"/>
              </a:lnSpc>
              <a:buClr>
                <a:schemeClr val="dk2"/>
              </a:buClr>
              <a:buSzPts val="935"/>
              <a:buFont typeface="Arial"/>
              <a:buNone/>
              <a:defRPr/>
            </a:pPr>
            <a:r>
              <a:rPr lang="uk" sz="1120" i="1">
                <a:solidFill>
                  <a:schemeClr val="dk1"/>
                </a:solidFill>
                <a:highlight>
                  <a:schemeClr val="lt2"/>
                </a:highlight>
                <a:sym typeface="Arial"/>
              </a:rPr>
              <a:t>ЧОМУ ТОБІ ТОЧНО СЮДИ?</a:t>
            </a:r>
            <a:endParaRPr sz="1120" i="1">
              <a:solidFill>
                <a:schemeClr val="dk1"/>
              </a:solidFill>
              <a:highlight>
                <a:schemeClr val="lt2"/>
              </a:highlight>
              <a:sym typeface="Arial"/>
            </a:endParaRPr>
          </a:p>
          <a:p>
            <a:pPr marL="0" indent="0" algn="just" eaLnBrk="1" fontAlgn="auto" hangingPunct="1">
              <a:lnSpc>
                <a:spcPct val="80000"/>
              </a:lnSpc>
              <a:buClr>
                <a:schemeClr val="dk2"/>
              </a:buClr>
              <a:buSzPts val="935"/>
              <a:buFont typeface="Arial"/>
              <a:buNone/>
              <a:defRPr/>
            </a:pPr>
            <a:endParaRPr sz="1296" i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165" eaLnBrk="1" fontAlgn="auto" hangingPunct="1">
              <a:lnSpc>
                <a:spcPct val="95000"/>
              </a:lnSpc>
              <a:spcBef>
                <a:spcPts val="1200"/>
              </a:spcBef>
              <a:buClr>
                <a:schemeClr val="dk1"/>
              </a:buClr>
              <a:buSzPts val="1190"/>
              <a:buFont typeface="Arial"/>
              <a:buChar char="●"/>
              <a:defRPr/>
            </a:pPr>
            <a:r>
              <a:rPr lang="uk" sz="1381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Це не «провінція», а HUB.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Поділля </a:t>
            </a:r>
            <a:r>
              <a:rPr lang="uk" sz="1211" b="1" i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перехрестя цивілізацій, що віками диктувало моду на самоврядування всій Східній Європі.</a:t>
            </a:r>
            <a:endParaRPr sz="138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6350" eaLnBrk="1" fontAlgn="auto" hangingPunct="1">
              <a:lnSpc>
                <a:spcPct val="95000"/>
              </a:lnSpc>
              <a:spcBef>
                <a:spcPts val="1000"/>
              </a:spcBef>
              <a:buClr>
                <a:schemeClr val="dk1"/>
              </a:buClr>
              <a:buSzPts val="1382"/>
              <a:buFont typeface="Arial"/>
              <a:buChar char="●"/>
              <a:defRPr/>
            </a:pPr>
            <a:r>
              <a:rPr lang="uk" sz="1381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Текстура міста: Читання між рядків.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Навчимо бачити за фасадами кам’яниць реальні політичні драми та стратегічні рішення, про які мовчать підручники.</a:t>
            </a:r>
            <a:endParaRPr sz="138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6350" eaLnBrk="1" fontAlgn="auto" hangingPunct="1">
              <a:lnSpc>
                <a:spcPct val="95000"/>
              </a:lnSpc>
              <a:spcBef>
                <a:spcPts val="1000"/>
              </a:spcBef>
              <a:buClr>
                <a:schemeClr val="dk1"/>
              </a:buClr>
              <a:buSzPts val="1382"/>
              <a:buFont typeface="Arial"/>
              <a:buChar char="●"/>
              <a:defRPr/>
            </a:pPr>
            <a:r>
              <a:rPr lang="uk" sz="1381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Інтелектуальний бронежилет.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Дослідимо, як досвід «щита Європи» трансформувався у сучасну незламність та волонтерський феномен регіону.</a:t>
            </a:r>
            <a:endParaRPr sz="138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165" eaLnBrk="1" fontAlgn="auto" hangingPunct="1">
              <a:lnSpc>
                <a:spcPct val="95000"/>
              </a:lnSpc>
              <a:spcBef>
                <a:spcPts val="1000"/>
              </a:spcBef>
              <a:buClr>
                <a:schemeClr val="dk1"/>
              </a:buClr>
              <a:buSzPts val="1190"/>
              <a:buFont typeface="Arial"/>
              <a:buChar char="●"/>
              <a:defRPr/>
            </a:pPr>
            <a:r>
              <a:rPr lang="uk" sz="1381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Детокс від міфів.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Випалюємо імперські наративи про «окраїну». Повертаємо Поділлю статус самостійного гравця </a:t>
            </a:r>
            <a:r>
              <a:rPr lang="uk" sz="1211" b="1" i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гордого та європейського.</a:t>
            </a:r>
            <a:endParaRPr sz="138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165" eaLnBrk="1" fontAlgn="auto" hangingPunct="1">
              <a:lnSpc>
                <a:spcPct val="95000"/>
              </a:lnSpc>
              <a:spcBef>
                <a:spcPts val="1200"/>
              </a:spcBef>
              <a:buClr>
                <a:schemeClr val="dk1"/>
              </a:buClr>
              <a:buSzPts val="1190"/>
              <a:buFont typeface="Arial"/>
              <a:buChar char="●"/>
              <a:defRPr/>
            </a:pPr>
            <a:r>
              <a:rPr lang="uk" sz="1381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Твій стратегічний капітал.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Історія </a:t>
            </a:r>
            <a:r>
              <a:rPr lang="uk" sz="1211" b="1" i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uk" sz="138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це навичка бачити причинно-наслідкові зв’язки. Це фундамент для твоїх майбутніх проєктів та фахової впевненості.</a:t>
            </a:r>
            <a:endParaRPr sz="138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 algn="just" eaLnBrk="1" fontAlgn="auto" hangingPunct="1">
              <a:lnSpc>
                <a:spcPct val="80000"/>
              </a:lnSpc>
              <a:spcBef>
                <a:spcPts val="1000"/>
              </a:spcBef>
              <a:buClr>
                <a:schemeClr val="dk1"/>
              </a:buClr>
              <a:buSzPts val="935"/>
              <a:buFont typeface="Arial"/>
              <a:buNone/>
              <a:defRPr/>
            </a:pPr>
            <a:r>
              <a:rPr lang="uk" sz="1303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Доєднуйся і повертай собі право на власну історію: суб’єктність, драйв і жодних міфів </a:t>
            </a:r>
            <a:r>
              <a:rPr lang="uk" sz="1395" b="1" i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uk" sz="1303" b="1">
                <a:solidFill>
                  <a:schemeClr val="dk1"/>
                </a:solidFill>
                <a:highlight>
                  <a:schemeClr val="lt2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нудно не буде!</a:t>
            </a:r>
            <a:endParaRPr sz="1303" b="1">
              <a:solidFill>
                <a:schemeClr val="dk1"/>
              </a:solidFill>
              <a:highlight>
                <a:schemeClr val="lt2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 eaLnBrk="1" fontAlgn="auto" hangingPunct="1">
              <a:lnSpc>
                <a:spcPct val="80000"/>
              </a:lnSpc>
              <a:spcBef>
                <a:spcPts val="1000"/>
              </a:spcBef>
              <a:buClr>
                <a:schemeClr val="dk2"/>
              </a:buClr>
              <a:buSzPts val="935"/>
              <a:buFont typeface="Arial"/>
              <a:buNone/>
              <a:defRPr/>
            </a:pPr>
            <a:endParaRPr sz="1120" i="1">
              <a:solidFill>
                <a:schemeClr val="dk1"/>
              </a:solidFill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587</Words>
  <PresentationFormat>Экран (16:9)</PresentationFormat>
  <Paragraphs>72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Times New Roman</vt:lpstr>
      <vt:lpstr>Simple Light</vt:lpstr>
      <vt:lpstr>Simple Light</vt:lpstr>
      <vt:lpstr>Слайд 1</vt:lpstr>
      <vt:lpstr>Слайд 2</vt:lpstr>
      <vt:lpstr>АКТУАЛЬНІСТЬ ТА МЕТА КУРСУ</vt:lpstr>
      <vt:lpstr>Слайд 4</vt:lpstr>
      <vt:lpstr>Слайд 5</vt:lpstr>
      <vt:lpstr>        Очікувані результати навчання:</vt:lpstr>
      <vt:lpstr>ЧОМУ ВАРТО ОБРАТИ ЦЕЙ КУРС?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 Windows</cp:lastModifiedBy>
  <cp:revision>1</cp:revision>
  <dcterms:modified xsi:type="dcterms:W3CDTF">2026-03-19T01:12:43Z</dcterms:modified>
</cp:coreProperties>
</file>