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15.svg" ContentType="image/svg+xml"/>
  <Override PartName="/ppt/media/image17.svg" ContentType="image/svg+xml"/>
  <Override PartName="/ppt/media/image22.svg" ContentType="image/svg+xml"/>
  <Override PartName="/ppt/media/image27.svg" ContentType="image/svg+xml"/>
  <Override PartName="/ppt/media/image29.svg" ContentType="image/svg+xml"/>
  <Override PartName="/ppt/media/image3.svg" ContentType="image/svg+xml"/>
  <Override PartName="/ppt/media/image31.svg" ContentType="image/svg+xml"/>
  <Override PartName="/ppt/media/image33.svg" ContentType="image/svg+xml"/>
  <Override PartName="/ppt/media/image36.svg" ContentType="image/svg+xml"/>
  <Override PartName="/ppt/media/image38.svg" ContentType="image/svg+xml"/>
  <Override PartName="/ppt/media/image40.svg" ContentType="image/svg+xml"/>
  <Override PartName="/ppt/media/image42.svg" ContentType="image/svg+xml"/>
  <Override PartName="/ppt/media/image46.svg" ContentType="image/svg+xml"/>
  <Override PartName="/ppt/media/image48.svg" ContentType="image/svg+xml"/>
  <Override PartName="/ppt/media/image5.svg" ContentType="image/svg+xml"/>
  <Override PartName="/ppt/media/image50.svg" ContentType="image/svg+xml"/>
  <Override PartName="/ppt/media/image7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60" r:id="rId5"/>
    <p:sldId id="262" r:id="rId6"/>
    <p:sldId id="259" r:id="rId7"/>
    <p:sldId id="261" r:id="rId8"/>
    <p:sldId id="265" r:id="rId9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8.png"/><Relationship Id="rId7" Type="http://schemas.openxmlformats.org/officeDocument/2006/relationships/image" Target="../media/image7.svg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svg"/><Relationship Id="rId8" Type="http://schemas.openxmlformats.org/officeDocument/2006/relationships/image" Target="../media/image16.png"/><Relationship Id="rId7" Type="http://schemas.openxmlformats.org/officeDocument/2006/relationships/image" Target="../media/image15.svg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sv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7.svg"/><Relationship Id="rId10" Type="http://schemas.openxmlformats.org/officeDocument/2006/relationships/image" Target="../media/image18.png"/><Relationship Id="rId1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3.svg"/><Relationship Id="rId8" Type="http://schemas.openxmlformats.org/officeDocument/2006/relationships/image" Target="../media/image24.png"/><Relationship Id="rId7" Type="http://schemas.openxmlformats.org/officeDocument/2006/relationships/image" Target="../media/image7.svg"/><Relationship Id="rId6" Type="http://schemas.openxmlformats.org/officeDocument/2006/relationships/image" Target="../media/image18.png"/><Relationship Id="rId5" Type="http://schemas.openxmlformats.org/officeDocument/2006/relationships/image" Target="../media/image23.jpeg"/><Relationship Id="rId4" Type="http://schemas.openxmlformats.org/officeDocument/2006/relationships/image" Target="../media/image22.svg"/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1.svg"/><Relationship Id="rId8" Type="http://schemas.openxmlformats.org/officeDocument/2006/relationships/image" Target="../media/image30.png"/><Relationship Id="rId7" Type="http://schemas.openxmlformats.org/officeDocument/2006/relationships/image" Target="../media/image29.svg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Relationship Id="rId3" Type="http://schemas.openxmlformats.org/officeDocument/2006/relationships/image" Target="../media/image7.svg"/><Relationship Id="rId2" Type="http://schemas.openxmlformats.org/officeDocument/2006/relationships/image" Target="../media/image18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33.svg"/><Relationship Id="rId10" Type="http://schemas.openxmlformats.org/officeDocument/2006/relationships/image" Target="../media/image32.png"/><Relationship Id="rId1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38.svg"/><Relationship Id="rId8" Type="http://schemas.openxmlformats.org/officeDocument/2006/relationships/image" Target="../media/image37.png"/><Relationship Id="rId7" Type="http://schemas.openxmlformats.org/officeDocument/2006/relationships/image" Target="../media/image36.svg"/><Relationship Id="rId6" Type="http://schemas.openxmlformats.org/officeDocument/2006/relationships/image" Target="../media/image35.png"/><Relationship Id="rId5" Type="http://schemas.openxmlformats.org/officeDocument/2006/relationships/image" Target="../media/image7.svg"/><Relationship Id="rId4" Type="http://schemas.openxmlformats.org/officeDocument/2006/relationships/image" Target="../media/image18.png"/><Relationship Id="rId3" Type="http://schemas.openxmlformats.org/officeDocument/2006/relationships/image" Target="../media/image34.jpeg"/><Relationship Id="rId2" Type="http://schemas.openxmlformats.org/officeDocument/2006/relationships/image" Target="../media/image22.svg"/><Relationship Id="rId14" Type="http://schemas.openxmlformats.org/officeDocument/2006/relationships/slideLayout" Target="../slideLayouts/slideLayout7.xml"/><Relationship Id="rId13" Type="http://schemas.openxmlformats.org/officeDocument/2006/relationships/image" Target="../media/image42.svg"/><Relationship Id="rId12" Type="http://schemas.openxmlformats.org/officeDocument/2006/relationships/image" Target="../media/image41.png"/><Relationship Id="rId11" Type="http://schemas.openxmlformats.org/officeDocument/2006/relationships/image" Target="../media/image40.svg"/><Relationship Id="rId10" Type="http://schemas.openxmlformats.org/officeDocument/2006/relationships/image" Target="../media/image39.png"/><Relationship Id="rId1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7.svg"/><Relationship Id="rId6" Type="http://schemas.openxmlformats.org/officeDocument/2006/relationships/image" Target="../media/image44.png"/><Relationship Id="rId5" Type="http://schemas.openxmlformats.org/officeDocument/2006/relationships/image" Target="../media/image7.svg"/><Relationship Id="rId4" Type="http://schemas.openxmlformats.org/officeDocument/2006/relationships/image" Target="../media/image18.png"/><Relationship Id="rId3" Type="http://schemas.openxmlformats.org/officeDocument/2006/relationships/image" Target="../media/image43.jpeg"/><Relationship Id="rId2" Type="http://schemas.openxmlformats.org/officeDocument/2006/relationships/image" Target="../media/image22.svg"/><Relationship Id="rId1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47.png"/><Relationship Id="rId8" Type="http://schemas.openxmlformats.org/officeDocument/2006/relationships/image" Target="../media/image46.svg"/><Relationship Id="rId7" Type="http://schemas.openxmlformats.org/officeDocument/2006/relationships/image" Target="../media/image45.png"/><Relationship Id="rId6" Type="http://schemas.openxmlformats.org/officeDocument/2006/relationships/image" Target="../media/image17.svg"/><Relationship Id="rId5" Type="http://schemas.openxmlformats.org/officeDocument/2006/relationships/image" Target="../media/image44.png"/><Relationship Id="rId4" Type="http://schemas.openxmlformats.org/officeDocument/2006/relationships/image" Target="../media/image22.svg"/><Relationship Id="rId3" Type="http://schemas.openxmlformats.org/officeDocument/2006/relationships/image" Target="../media/image21.png"/><Relationship Id="rId2" Type="http://schemas.openxmlformats.org/officeDocument/2006/relationships/image" Target="../media/image7.svg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52.jpeg"/><Relationship Id="rId13" Type="http://schemas.openxmlformats.org/officeDocument/2006/relationships/image" Target="../media/image51.jpeg"/><Relationship Id="rId12" Type="http://schemas.openxmlformats.org/officeDocument/2006/relationships/image" Target="../media/image50.svg"/><Relationship Id="rId11" Type="http://schemas.openxmlformats.org/officeDocument/2006/relationships/image" Target="../media/image49.png"/><Relationship Id="rId10" Type="http://schemas.openxmlformats.org/officeDocument/2006/relationships/image" Target="../media/image48.svg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6504136" y="0"/>
            <a:ext cx="11802914" cy="10287000"/>
            <a:chOff x="0" y="0"/>
            <a:chExt cx="1239951" cy="108069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39951" cy="1080697"/>
            </a:xfrm>
            <a:custGeom>
              <a:avLst/>
              <a:gdLst/>
              <a:ahLst/>
              <a:cxnLst/>
              <a:rect l="l" t="t" r="r" b="b"/>
              <a:pathLst>
                <a:path w="1239951" h="1080697">
                  <a:moveTo>
                    <a:pt x="0" y="0"/>
                  </a:moveTo>
                  <a:lnTo>
                    <a:pt x="1239951" y="0"/>
                  </a:lnTo>
                  <a:lnTo>
                    <a:pt x="1239951" y="1080697"/>
                  </a:lnTo>
                  <a:lnTo>
                    <a:pt x="0" y="1080697"/>
                  </a:lnTo>
                  <a:close/>
                </a:path>
              </a:pathLst>
            </a:custGeom>
            <a:blipFill>
              <a:blip r:embed="rId1"/>
              <a:stretch>
                <a:fillRect r="-30615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0">
            <a:off x="0" y="0"/>
            <a:ext cx="12838823" cy="10287000"/>
            <a:chOff x="0" y="0"/>
            <a:chExt cx="3381418" cy="2709333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381418" cy="2709333"/>
            </a:xfrm>
            <a:custGeom>
              <a:avLst/>
              <a:gdLst/>
              <a:ahLst/>
              <a:cxnLst/>
              <a:rect l="l" t="t" r="r" b="b"/>
              <a:pathLst>
                <a:path w="3381418" h="2709333">
                  <a:moveTo>
                    <a:pt x="0" y="0"/>
                  </a:moveTo>
                  <a:lnTo>
                    <a:pt x="3381418" y="0"/>
                  </a:lnTo>
                  <a:lnTo>
                    <a:pt x="3381418" y="2709333"/>
                  </a:lnTo>
                  <a:lnTo>
                    <a:pt x="0" y="2709333"/>
                  </a:ln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50000">
                  <a:srgbClr val="E9EFEC">
                    <a:alpha val="100000"/>
                  </a:srgbClr>
                </a:gs>
                <a:gs pos="100000">
                  <a:srgbClr val="E9EFEC">
                    <a:alpha val="0"/>
                  </a:srgbClr>
                </a:gs>
              </a:gsLst>
              <a:lin ang="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381418" cy="274743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7" name="Freeform 7"/>
          <p:cNvSpPr/>
          <p:nvPr/>
        </p:nvSpPr>
        <p:spPr>
          <a:xfrm flipV="1">
            <a:off x="15525953" y="7524953"/>
            <a:ext cx="3466694" cy="3466694"/>
          </a:xfrm>
          <a:custGeom>
            <a:avLst/>
            <a:gdLst/>
            <a:ahLst/>
            <a:cxnLst/>
            <a:rect l="l" t="t" r="r" b="b"/>
            <a:pathLst>
              <a:path w="3466694" h="3466694">
                <a:moveTo>
                  <a:pt x="0" y="3466694"/>
                </a:moveTo>
                <a:lnTo>
                  <a:pt x="3466694" y="3466694"/>
                </a:lnTo>
                <a:lnTo>
                  <a:pt x="3466694" y="0"/>
                </a:lnTo>
                <a:lnTo>
                  <a:pt x="0" y="0"/>
                </a:lnTo>
                <a:lnTo>
                  <a:pt x="0" y="3466694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0">
            <a:off x="-656590" y="6618605"/>
            <a:ext cx="9020810" cy="2635885"/>
            <a:chOff x="0" y="0"/>
            <a:chExt cx="2375799" cy="60159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375799" cy="601595"/>
            </a:xfrm>
            <a:custGeom>
              <a:avLst/>
              <a:gdLst/>
              <a:ahLst/>
              <a:cxnLst/>
              <a:rect l="l" t="t" r="r" b="b"/>
              <a:pathLst>
                <a:path w="2375799" h="601595">
                  <a:moveTo>
                    <a:pt x="17165" y="0"/>
                  </a:moveTo>
                  <a:lnTo>
                    <a:pt x="2358634" y="0"/>
                  </a:lnTo>
                  <a:cubicBezTo>
                    <a:pt x="2363186" y="0"/>
                    <a:pt x="2367552" y="1808"/>
                    <a:pt x="2370772" y="5027"/>
                  </a:cubicBezTo>
                  <a:cubicBezTo>
                    <a:pt x="2373991" y="8247"/>
                    <a:pt x="2375799" y="12613"/>
                    <a:pt x="2375799" y="17165"/>
                  </a:cubicBezTo>
                  <a:lnTo>
                    <a:pt x="2375799" y="584430"/>
                  </a:lnTo>
                  <a:cubicBezTo>
                    <a:pt x="2375799" y="588983"/>
                    <a:pt x="2373991" y="593349"/>
                    <a:pt x="2370772" y="596568"/>
                  </a:cubicBezTo>
                  <a:cubicBezTo>
                    <a:pt x="2367552" y="599787"/>
                    <a:pt x="2363186" y="601595"/>
                    <a:pt x="2358634" y="601595"/>
                  </a:cubicBezTo>
                  <a:lnTo>
                    <a:pt x="17165" y="601595"/>
                  </a:lnTo>
                  <a:cubicBezTo>
                    <a:pt x="12613" y="601595"/>
                    <a:pt x="8247" y="599787"/>
                    <a:pt x="5027" y="596568"/>
                  </a:cubicBezTo>
                  <a:cubicBezTo>
                    <a:pt x="1808" y="593349"/>
                    <a:pt x="0" y="588983"/>
                    <a:pt x="0" y="584430"/>
                  </a:cubicBezTo>
                  <a:lnTo>
                    <a:pt x="0" y="17165"/>
                  </a:lnTo>
                  <a:cubicBezTo>
                    <a:pt x="0" y="12613"/>
                    <a:pt x="1808" y="8247"/>
                    <a:pt x="5027" y="5027"/>
                  </a:cubicBezTo>
                  <a:cubicBezTo>
                    <a:pt x="8247" y="1808"/>
                    <a:pt x="12613" y="0"/>
                    <a:pt x="1716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2375799" cy="6396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1" name="Group 11"/>
          <p:cNvGrpSpPr/>
          <p:nvPr/>
        </p:nvGrpSpPr>
        <p:grpSpPr>
          <a:xfrm rot="0">
            <a:off x="-707390" y="436880"/>
            <a:ext cx="10473055" cy="1184275"/>
            <a:chOff x="0" y="0"/>
            <a:chExt cx="1548434" cy="311848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4" name="Freeform 14"/>
          <p:cNvSpPr/>
          <p:nvPr/>
        </p:nvSpPr>
        <p:spPr>
          <a:xfrm>
            <a:off x="15139673" y="-1739671"/>
            <a:ext cx="4481465" cy="4114800"/>
          </a:xfrm>
          <a:custGeom>
            <a:avLst/>
            <a:gdLst/>
            <a:ahLst/>
            <a:cxnLst/>
            <a:rect l="l" t="t" r="r" b="b"/>
            <a:pathLst>
              <a:path w="4481465" h="4114800">
                <a:moveTo>
                  <a:pt x="0" y="0"/>
                </a:moveTo>
                <a:lnTo>
                  <a:pt x="4481465" y="0"/>
                </a:lnTo>
                <a:lnTo>
                  <a:pt x="4481465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1028700" y="701385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TextBox 16"/>
          <p:cNvSpPr txBox="1"/>
          <p:nvPr/>
        </p:nvSpPr>
        <p:spPr>
          <a:xfrm>
            <a:off x="1201420" y="3924300"/>
            <a:ext cx="7809230" cy="254254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altLang="en-US" sz="4800" b="1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Сучасн</a:t>
            </a:r>
            <a:r>
              <a:rPr lang="uk-UA" altLang="en-US" sz="4800" b="1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і аспекти оперативного акушерства</a:t>
            </a:r>
            <a:endParaRPr lang="uk-UA" altLang="en-US" sz="4800" b="1">
              <a:solidFill>
                <a:srgbClr val="16423C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690456" y="6886034"/>
            <a:ext cx="6239906" cy="20313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2000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228</a:t>
            </a:r>
            <a:r>
              <a:rPr lang="uk-UA" altLang="en-US" sz="2000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Педіатрія</a:t>
            </a:r>
            <a:endParaRPr lang="uk-UA" altLang="en-US" sz="2000" spc="-197">
              <a:solidFill>
                <a:schemeClr val="accent3">
                  <a:lumMod val="50000"/>
                </a:schemeClr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2000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2000" b="1" spc="-197">
              <a:solidFill>
                <a:schemeClr val="accent3">
                  <a:lumMod val="50000"/>
                </a:schemeClr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2000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2000" spc="-197">
              <a:solidFill>
                <a:schemeClr val="accent3">
                  <a:lumMod val="50000"/>
                </a:schemeClr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2000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2000" b="1" spc="-197">
                <a:solidFill>
                  <a:schemeClr val="accent3">
                    <a:lumMod val="50000"/>
                  </a:schemeClr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2000" b="1" spc="-197">
              <a:solidFill>
                <a:schemeClr val="accent3">
                  <a:lumMod val="50000"/>
                </a:schemeClr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863725" y="538480"/>
            <a:ext cx="7809230" cy="99187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ctr"/>
            <a:r>
              <a:rPr lang="uk-UA" altLang="en-US" sz="2000" b="1">
                <a:solidFill>
                  <a:schemeClr val="accent3">
                    <a:lumMod val="50000"/>
                  </a:schemeClr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solidFill>
                <a:schemeClr val="accent3">
                  <a:lumMod val="50000"/>
                </a:schemeClr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solidFill>
                  <a:schemeClr val="accent3">
                    <a:lumMod val="50000"/>
                  </a:schemeClr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Кафедра акушерства та гінекології №2</a:t>
            </a:r>
            <a:endParaRPr lang="uk-UA" altLang="en-US" sz="2000" b="1">
              <a:solidFill>
                <a:schemeClr val="accent3">
                  <a:lumMod val="50000"/>
                </a:schemeClr>
              </a:solidFill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l">
              <a:lnSpc>
                <a:spcPts val="3600"/>
              </a:lnSpc>
            </a:pPr>
            <a:endParaRPr lang="uk-UA" altLang="en-US" sz="2000" b="1">
              <a:solidFill>
                <a:schemeClr val="accent3">
                  <a:lumMod val="50000"/>
                </a:schemeClr>
              </a:solidFill>
              <a:latin typeface="Times New Roman Bold" panose="02020603050405020304" charset="0"/>
              <a:ea typeface="Poppins Bold"/>
              <a:cs typeface="Times New Roman Bold" panose="02020603050405020304" charset="0"/>
              <a:sym typeface="Poppins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066800" y="2552700"/>
            <a:ext cx="3244215" cy="11099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660"/>
              </a:lnSpc>
            </a:pPr>
            <a:r>
              <a:rPr lang="uk-UA" altLang="en-US" sz="4810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ВК 6.4</a:t>
            </a:r>
            <a:endParaRPr lang="uk-UA" altLang="en-US" sz="481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pic>
        <p:nvPicPr>
          <p:cNvPr id="1966148616" name="Рисунок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6598920"/>
            <a:ext cx="2655570" cy="26555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18879" y="7478980"/>
            <a:ext cx="4972501" cy="4086492"/>
          </a:xfrm>
          <a:custGeom>
            <a:avLst/>
            <a:gdLst/>
            <a:ahLst/>
            <a:cxnLst/>
            <a:rect l="l" t="t" r="r" b="b"/>
            <a:pathLst>
              <a:path w="4972501" h="4086492">
                <a:moveTo>
                  <a:pt x="0" y="0"/>
                </a:moveTo>
                <a:lnTo>
                  <a:pt x="4972501" y="0"/>
                </a:lnTo>
                <a:lnTo>
                  <a:pt x="4972501" y="4086493"/>
                </a:lnTo>
                <a:lnTo>
                  <a:pt x="0" y="4086493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1028700" y="3142716"/>
            <a:ext cx="4238246" cy="6115584"/>
            <a:chOff x="0" y="0"/>
            <a:chExt cx="1528327" cy="220530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528327" cy="2205303"/>
            </a:xfrm>
            <a:custGeom>
              <a:avLst/>
              <a:gdLst/>
              <a:ahLst/>
              <a:cxnLst/>
              <a:rect l="l" t="t" r="r" b="b"/>
              <a:pathLst>
                <a:path w="1528327" h="2205303">
                  <a:moveTo>
                    <a:pt x="27400" y="0"/>
                  </a:moveTo>
                  <a:lnTo>
                    <a:pt x="1500927" y="0"/>
                  </a:lnTo>
                  <a:cubicBezTo>
                    <a:pt x="1516060" y="0"/>
                    <a:pt x="1528327" y="12267"/>
                    <a:pt x="1528327" y="27400"/>
                  </a:cubicBezTo>
                  <a:lnTo>
                    <a:pt x="1528327" y="2177902"/>
                  </a:lnTo>
                  <a:cubicBezTo>
                    <a:pt x="1528327" y="2193035"/>
                    <a:pt x="1516060" y="2205303"/>
                    <a:pt x="1500927" y="2205303"/>
                  </a:cubicBezTo>
                  <a:lnTo>
                    <a:pt x="27400" y="2205303"/>
                  </a:lnTo>
                  <a:cubicBezTo>
                    <a:pt x="12267" y="2205303"/>
                    <a:pt x="0" y="2193035"/>
                    <a:pt x="0" y="2177902"/>
                  </a:cubicBezTo>
                  <a:lnTo>
                    <a:pt x="0" y="27400"/>
                  </a:lnTo>
                  <a:cubicBezTo>
                    <a:pt x="0" y="12267"/>
                    <a:pt x="12267" y="0"/>
                    <a:pt x="27400" y="0"/>
                  </a:cubicBezTo>
                  <a:close/>
                </a:path>
              </a:pathLst>
            </a:custGeom>
            <a:blipFill>
              <a:blip r:embed="rId3"/>
              <a:stretch>
                <a:fillRect l="-58123" r="-58123"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 rot="0">
            <a:off x="3147823" y="1028700"/>
            <a:ext cx="5889349" cy="4812144"/>
            <a:chOff x="0" y="0"/>
            <a:chExt cx="2731056" cy="2231526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31056" cy="2231526"/>
            </a:xfrm>
            <a:custGeom>
              <a:avLst/>
              <a:gdLst/>
              <a:ahLst/>
              <a:cxnLst/>
              <a:rect l="l" t="t" r="r" b="b"/>
              <a:pathLst>
                <a:path w="2731056" h="2231526">
                  <a:moveTo>
                    <a:pt x="19718" y="0"/>
                  </a:moveTo>
                  <a:lnTo>
                    <a:pt x="2711337" y="0"/>
                  </a:lnTo>
                  <a:cubicBezTo>
                    <a:pt x="2722227" y="0"/>
                    <a:pt x="2731056" y="8828"/>
                    <a:pt x="2731056" y="19718"/>
                  </a:cubicBezTo>
                  <a:lnTo>
                    <a:pt x="2731056" y="2211807"/>
                  </a:lnTo>
                  <a:cubicBezTo>
                    <a:pt x="2731056" y="2222697"/>
                    <a:pt x="2722227" y="2231526"/>
                    <a:pt x="2711337" y="2231526"/>
                  </a:cubicBezTo>
                  <a:lnTo>
                    <a:pt x="19718" y="2231526"/>
                  </a:lnTo>
                  <a:cubicBezTo>
                    <a:pt x="8828" y="2231526"/>
                    <a:pt x="0" y="2222697"/>
                    <a:pt x="0" y="2211807"/>
                  </a:cubicBezTo>
                  <a:lnTo>
                    <a:pt x="0" y="19718"/>
                  </a:lnTo>
                  <a:cubicBezTo>
                    <a:pt x="0" y="8828"/>
                    <a:pt x="8828" y="0"/>
                    <a:pt x="19718" y="0"/>
                  </a:cubicBezTo>
                  <a:close/>
                </a:path>
              </a:pathLst>
            </a:custGeom>
            <a:blipFill>
              <a:blip r:embed="rId4"/>
              <a:stretch>
                <a:fillRect l="-11226" r="-11226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 rot="0">
            <a:off x="5901749" y="4600818"/>
            <a:ext cx="3637997" cy="4657482"/>
            <a:chOff x="0" y="0"/>
            <a:chExt cx="1903015" cy="2436302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903015" cy="2436302"/>
            </a:xfrm>
            <a:custGeom>
              <a:avLst/>
              <a:gdLst/>
              <a:ahLst/>
              <a:cxnLst/>
              <a:rect l="l" t="t" r="r" b="b"/>
              <a:pathLst>
                <a:path w="1903015" h="2436302">
                  <a:moveTo>
                    <a:pt x="31921" y="0"/>
                  </a:moveTo>
                  <a:lnTo>
                    <a:pt x="1871094" y="0"/>
                  </a:lnTo>
                  <a:cubicBezTo>
                    <a:pt x="1888724" y="0"/>
                    <a:pt x="1903015" y="14292"/>
                    <a:pt x="1903015" y="31921"/>
                  </a:cubicBezTo>
                  <a:lnTo>
                    <a:pt x="1903015" y="2404381"/>
                  </a:lnTo>
                  <a:cubicBezTo>
                    <a:pt x="1903015" y="2412847"/>
                    <a:pt x="1899652" y="2420966"/>
                    <a:pt x="1893666" y="2426953"/>
                  </a:cubicBezTo>
                  <a:cubicBezTo>
                    <a:pt x="1887680" y="2432939"/>
                    <a:pt x="1879560" y="2436302"/>
                    <a:pt x="1871094" y="2436302"/>
                  </a:cubicBezTo>
                  <a:lnTo>
                    <a:pt x="31921" y="2436302"/>
                  </a:lnTo>
                  <a:cubicBezTo>
                    <a:pt x="14292" y="2436302"/>
                    <a:pt x="0" y="2422010"/>
                    <a:pt x="0" y="2404381"/>
                  </a:cubicBezTo>
                  <a:lnTo>
                    <a:pt x="0" y="31921"/>
                  </a:lnTo>
                  <a:cubicBezTo>
                    <a:pt x="0" y="14292"/>
                    <a:pt x="14292" y="0"/>
                    <a:pt x="31921" y="0"/>
                  </a:cubicBezTo>
                  <a:close/>
                </a:path>
              </a:pathLst>
            </a:custGeom>
            <a:blipFill>
              <a:blip r:embed="rId5"/>
              <a:stretch>
                <a:fillRect l="-69761" r="-22098"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 flipH="1" flipV="1">
            <a:off x="0" y="0"/>
            <a:ext cx="2437983" cy="2437983"/>
          </a:xfrm>
          <a:custGeom>
            <a:avLst/>
            <a:gdLst/>
            <a:ahLst/>
            <a:cxnLst/>
            <a:rect l="l" t="t" r="r" b="b"/>
            <a:pathLst>
              <a:path w="2437983" h="2437983">
                <a:moveTo>
                  <a:pt x="2437983" y="2437983"/>
                </a:moveTo>
                <a:lnTo>
                  <a:pt x="0" y="2437983"/>
                </a:lnTo>
                <a:lnTo>
                  <a:pt x="0" y="0"/>
                </a:lnTo>
                <a:lnTo>
                  <a:pt x="2437983" y="0"/>
                </a:lnTo>
                <a:lnTo>
                  <a:pt x="2437983" y="2437983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6851728" y="8850728"/>
            <a:ext cx="1436272" cy="1436272"/>
          </a:xfrm>
          <a:custGeom>
            <a:avLst/>
            <a:gdLst/>
            <a:ahLst/>
            <a:cxnLst/>
            <a:rect l="l" t="t" r="r" b="b"/>
            <a:pathLst>
              <a:path w="1436272" h="1436272">
                <a:moveTo>
                  <a:pt x="0" y="0"/>
                </a:moveTo>
                <a:lnTo>
                  <a:pt x="1436272" y="0"/>
                </a:lnTo>
                <a:lnTo>
                  <a:pt x="1436272" y="1436272"/>
                </a:lnTo>
                <a:lnTo>
                  <a:pt x="0" y="14362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11" name="Group 11"/>
          <p:cNvGrpSpPr/>
          <p:nvPr/>
        </p:nvGrpSpPr>
        <p:grpSpPr>
          <a:xfrm rot="0">
            <a:off x="10528300" y="2511425"/>
            <a:ext cx="9020810" cy="5973445"/>
            <a:chOff x="0" y="0"/>
            <a:chExt cx="2375799" cy="60159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375799" cy="601595"/>
            </a:xfrm>
            <a:custGeom>
              <a:avLst/>
              <a:gdLst/>
              <a:ahLst/>
              <a:cxnLst/>
              <a:rect l="l" t="t" r="r" b="b"/>
              <a:pathLst>
                <a:path w="2375799" h="601595">
                  <a:moveTo>
                    <a:pt x="17165" y="0"/>
                  </a:moveTo>
                  <a:lnTo>
                    <a:pt x="2358634" y="0"/>
                  </a:lnTo>
                  <a:cubicBezTo>
                    <a:pt x="2363186" y="0"/>
                    <a:pt x="2367552" y="1808"/>
                    <a:pt x="2370772" y="5027"/>
                  </a:cubicBezTo>
                  <a:cubicBezTo>
                    <a:pt x="2373991" y="8247"/>
                    <a:pt x="2375799" y="12613"/>
                    <a:pt x="2375799" y="17165"/>
                  </a:cubicBezTo>
                  <a:lnTo>
                    <a:pt x="2375799" y="584430"/>
                  </a:lnTo>
                  <a:cubicBezTo>
                    <a:pt x="2375799" y="588983"/>
                    <a:pt x="2373991" y="593349"/>
                    <a:pt x="2370772" y="596568"/>
                  </a:cubicBezTo>
                  <a:cubicBezTo>
                    <a:pt x="2367552" y="599787"/>
                    <a:pt x="2363186" y="601595"/>
                    <a:pt x="2358634" y="601595"/>
                  </a:cubicBezTo>
                  <a:lnTo>
                    <a:pt x="17165" y="601595"/>
                  </a:lnTo>
                  <a:cubicBezTo>
                    <a:pt x="12613" y="601595"/>
                    <a:pt x="8247" y="599787"/>
                    <a:pt x="5027" y="596568"/>
                  </a:cubicBezTo>
                  <a:cubicBezTo>
                    <a:pt x="1808" y="593349"/>
                    <a:pt x="0" y="588983"/>
                    <a:pt x="0" y="584430"/>
                  </a:cubicBezTo>
                  <a:lnTo>
                    <a:pt x="0" y="17165"/>
                  </a:lnTo>
                  <a:cubicBezTo>
                    <a:pt x="0" y="12613"/>
                    <a:pt x="1808" y="8247"/>
                    <a:pt x="5027" y="5027"/>
                  </a:cubicBezTo>
                  <a:cubicBezTo>
                    <a:pt x="8247" y="1808"/>
                    <a:pt x="12613" y="0"/>
                    <a:pt x="1716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2375799" cy="6396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 rot="0">
            <a:off x="9391650" y="436880"/>
            <a:ext cx="9655810" cy="1709420"/>
            <a:chOff x="0" y="0"/>
            <a:chExt cx="1548434" cy="311848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6" name="TextBox 16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7" name="Freeform 17"/>
          <p:cNvSpPr/>
          <p:nvPr/>
        </p:nvSpPr>
        <p:spPr>
          <a:xfrm>
            <a:off x="9448893" y="700750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10805160" y="2767330"/>
            <a:ext cx="6722745" cy="54521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228 Педіатрія</a:t>
            </a:r>
            <a:endParaRPr lang="uk-UA" altLang="en-US" sz="4000" u="none" strike="noStrike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6-й</a:t>
            </a:r>
            <a:endParaRPr lang="uk-UA" altLang="en-US" sz="4000" u="none" strike="noStrike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2,0</a:t>
            </a:r>
            <a:endParaRPr lang="uk-UA" altLang="en-US" sz="4000" u="none" strike="noStrike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диференційований</a:t>
            </a: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залік</a:t>
            </a:r>
            <a:endParaRPr lang="uk-UA" altLang="en-US" sz="4000" u="none" strike="noStrike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українська, англійська</a:t>
            </a:r>
            <a:endParaRPr lang="uk-UA" altLang="en-US" sz="4000" u="none" strike="noStrike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4000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</a:t>
            </a:r>
            <a:r>
              <a:rPr lang="uk-UA" altLang="en-US" sz="4000" b="1" spc="-153">
                <a:solidFill>
                  <a:schemeClr val="tx1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не вимагаються </a:t>
            </a:r>
            <a:endParaRPr lang="uk-UA" altLang="en-US" sz="4000" b="1" spc="-153">
              <a:solidFill>
                <a:schemeClr val="tx1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10363200" y="723900"/>
            <a:ext cx="8201660" cy="119507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4465"/>
              </a:lnSpc>
            </a:pPr>
            <a:r>
              <a:rPr lang="uk-UA" altLang="en-US" sz="4400" b="1" spc="50">
                <a:solidFill>
                  <a:schemeClr val="accent3">
                    <a:lumMod val="50000"/>
                  </a:schemeClr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Паспорт освітнього компонента</a:t>
            </a:r>
            <a:endParaRPr lang="uk-UA" altLang="en-US" sz="4400" b="1" spc="50">
              <a:solidFill>
                <a:schemeClr val="accent3">
                  <a:lumMod val="50000"/>
                </a:schemeClr>
              </a:solidFill>
              <a:latin typeface="Poppins Semi-Bold"/>
              <a:ea typeface="Poppins Semi-Bold"/>
              <a:cs typeface="Poppins Semi-Bold"/>
              <a:sym typeface="Poppins Semi-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9245600" y="5244050"/>
            <a:ext cx="3652263" cy="4014250"/>
            <a:chOff x="0" y="0"/>
            <a:chExt cx="760890" cy="83630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60890" cy="836304"/>
            </a:xfrm>
            <a:custGeom>
              <a:avLst/>
              <a:gdLst/>
              <a:ahLst/>
              <a:cxnLst/>
              <a:rect l="l" t="t" r="r" b="b"/>
              <a:pathLst>
                <a:path w="760890" h="836304">
                  <a:moveTo>
                    <a:pt x="31796" y="0"/>
                  </a:moveTo>
                  <a:lnTo>
                    <a:pt x="729093" y="0"/>
                  </a:lnTo>
                  <a:cubicBezTo>
                    <a:pt x="737526" y="0"/>
                    <a:pt x="745614" y="3350"/>
                    <a:pt x="751577" y="9313"/>
                  </a:cubicBezTo>
                  <a:cubicBezTo>
                    <a:pt x="757540" y="15276"/>
                    <a:pt x="760890" y="23363"/>
                    <a:pt x="760890" y="31796"/>
                  </a:cubicBezTo>
                  <a:lnTo>
                    <a:pt x="760890" y="804507"/>
                  </a:lnTo>
                  <a:cubicBezTo>
                    <a:pt x="760890" y="812940"/>
                    <a:pt x="757540" y="821028"/>
                    <a:pt x="751577" y="826991"/>
                  </a:cubicBezTo>
                  <a:cubicBezTo>
                    <a:pt x="745614" y="832954"/>
                    <a:pt x="737526" y="836304"/>
                    <a:pt x="729093" y="836304"/>
                  </a:cubicBezTo>
                  <a:lnTo>
                    <a:pt x="31796" y="836304"/>
                  </a:lnTo>
                  <a:cubicBezTo>
                    <a:pt x="23363" y="836304"/>
                    <a:pt x="15276" y="832954"/>
                    <a:pt x="9313" y="826991"/>
                  </a:cubicBezTo>
                  <a:cubicBezTo>
                    <a:pt x="3350" y="821028"/>
                    <a:pt x="0" y="812940"/>
                    <a:pt x="0" y="804507"/>
                  </a:cubicBezTo>
                  <a:lnTo>
                    <a:pt x="0" y="31796"/>
                  </a:lnTo>
                  <a:cubicBezTo>
                    <a:pt x="0" y="23363"/>
                    <a:pt x="3350" y="15276"/>
                    <a:pt x="9313" y="9313"/>
                  </a:cubicBezTo>
                  <a:cubicBezTo>
                    <a:pt x="15276" y="3350"/>
                    <a:pt x="23363" y="0"/>
                    <a:pt x="31796" y="0"/>
                  </a:cubicBezTo>
                  <a:close/>
                </a:path>
              </a:pathLst>
            </a:custGeom>
            <a:blipFill>
              <a:blip r:embed="rId1"/>
              <a:stretch>
                <a:fillRect l="-64970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 rot="0">
            <a:off x="9245600" y="1028700"/>
            <a:ext cx="3652263" cy="4014250"/>
            <a:chOff x="0" y="0"/>
            <a:chExt cx="760890" cy="83630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760890" cy="836304"/>
            </a:xfrm>
            <a:custGeom>
              <a:avLst/>
              <a:gdLst/>
              <a:ahLst/>
              <a:cxnLst/>
              <a:rect l="l" t="t" r="r" b="b"/>
              <a:pathLst>
                <a:path w="760890" h="836304">
                  <a:moveTo>
                    <a:pt x="31796" y="0"/>
                  </a:moveTo>
                  <a:lnTo>
                    <a:pt x="729093" y="0"/>
                  </a:lnTo>
                  <a:cubicBezTo>
                    <a:pt x="737526" y="0"/>
                    <a:pt x="745614" y="3350"/>
                    <a:pt x="751577" y="9313"/>
                  </a:cubicBezTo>
                  <a:cubicBezTo>
                    <a:pt x="757540" y="15276"/>
                    <a:pt x="760890" y="23363"/>
                    <a:pt x="760890" y="31796"/>
                  </a:cubicBezTo>
                  <a:lnTo>
                    <a:pt x="760890" y="804507"/>
                  </a:lnTo>
                  <a:cubicBezTo>
                    <a:pt x="760890" y="812940"/>
                    <a:pt x="757540" y="821028"/>
                    <a:pt x="751577" y="826991"/>
                  </a:cubicBezTo>
                  <a:cubicBezTo>
                    <a:pt x="745614" y="832954"/>
                    <a:pt x="737526" y="836304"/>
                    <a:pt x="729093" y="836304"/>
                  </a:cubicBezTo>
                  <a:lnTo>
                    <a:pt x="31796" y="836304"/>
                  </a:lnTo>
                  <a:cubicBezTo>
                    <a:pt x="23363" y="836304"/>
                    <a:pt x="15276" y="832954"/>
                    <a:pt x="9313" y="826991"/>
                  </a:cubicBezTo>
                  <a:cubicBezTo>
                    <a:pt x="3350" y="821028"/>
                    <a:pt x="0" y="812940"/>
                    <a:pt x="0" y="804507"/>
                  </a:cubicBezTo>
                  <a:lnTo>
                    <a:pt x="0" y="31796"/>
                  </a:lnTo>
                  <a:cubicBezTo>
                    <a:pt x="0" y="23363"/>
                    <a:pt x="3350" y="15276"/>
                    <a:pt x="9313" y="9313"/>
                  </a:cubicBezTo>
                  <a:cubicBezTo>
                    <a:pt x="15276" y="3350"/>
                    <a:pt x="23363" y="0"/>
                    <a:pt x="31796" y="0"/>
                  </a:cubicBezTo>
                  <a:close/>
                </a:path>
              </a:pathLst>
            </a:custGeom>
            <a:blipFill>
              <a:blip r:embed="rId2"/>
              <a:stretch>
                <a:fillRect l="-32358" r="-32358"/>
              </a:stretch>
            </a:blipFill>
          </p:spPr>
        </p:sp>
      </p:grpSp>
      <p:sp>
        <p:nvSpPr>
          <p:cNvPr id="6" name="Freeform 6"/>
          <p:cNvSpPr/>
          <p:nvPr/>
        </p:nvSpPr>
        <p:spPr>
          <a:xfrm flipV="1">
            <a:off x="14389909" y="5856453"/>
            <a:ext cx="4722782" cy="6229088"/>
          </a:xfrm>
          <a:custGeom>
            <a:avLst/>
            <a:gdLst/>
            <a:ahLst/>
            <a:cxnLst/>
            <a:rect l="l" t="t" r="r" b="b"/>
            <a:pathLst>
              <a:path w="4722782" h="6229088">
                <a:moveTo>
                  <a:pt x="0" y="6229088"/>
                </a:moveTo>
                <a:lnTo>
                  <a:pt x="4722782" y="6229088"/>
                </a:lnTo>
                <a:lnTo>
                  <a:pt x="4722782" y="0"/>
                </a:lnTo>
                <a:lnTo>
                  <a:pt x="0" y="0"/>
                </a:lnTo>
                <a:lnTo>
                  <a:pt x="0" y="6229088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7" name="Group 7"/>
          <p:cNvGrpSpPr/>
          <p:nvPr/>
        </p:nvGrpSpPr>
        <p:grpSpPr>
          <a:xfrm rot="0">
            <a:off x="13099037" y="1028700"/>
            <a:ext cx="4160263" cy="8229600"/>
            <a:chOff x="0" y="0"/>
            <a:chExt cx="866723" cy="1714504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66723" cy="1714503"/>
            </a:xfrm>
            <a:custGeom>
              <a:avLst/>
              <a:gdLst/>
              <a:ahLst/>
              <a:cxnLst/>
              <a:rect l="l" t="t" r="r" b="b"/>
              <a:pathLst>
                <a:path w="866723" h="1714503">
                  <a:moveTo>
                    <a:pt x="27914" y="0"/>
                  </a:moveTo>
                  <a:lnTo>
                    <a:pt x="838810" y="0"/>
                  </a:lnTo>
                  <a:cubicBezTo>
                    <a:pt x="854226" y="0"/>
                    <a:pt x="866723" y="12497"/>
                    <a:pt x="866723" y="27914"/>
                  </a:cubicBezTo>
                  <a:lnTo>
                    <a:pt x="866723" y="1686590"/>
                  </a:lnTo>
                  <a:cubicBezTo>
                    <a:pt x="866723" y="1693993"/>
                    <a:pt x="863782" y="1701093"/>
                    <a:pt x="858548" y="1706328"/>
                  </a:cubicBezTo>
                  <a:cubicBezTo>
                    <a:pt x="853313" y="1711563"/>
                    <a:pt x="846213" y="1714503"/>
                    <a:pt x="838810" y="1714503"/>
                  </a:cubicBezTo>
                  <a:lnTo>
                    <a:pt x="27914" y="1714503"/>
                  </a:lnTo>
                  <a:cubicBezTo>
                    <a:pt x="12497" y="1714503"/>
                    <a:pt x="0" y="1702006"/>
                    <a:pt x="0" y="1686590"/>
                  </a:cubicBezTo>
                  <a:lnTo>
                    <a:pt x="0" y="27914"/>
                  </a:lnTo>
                  <a:cubicBezTo>
                    <a:pt x="0" y="12497"/>
                    <a:pt x="12497" y="0"/>
                    <a:pt x="27914" y="0"/>
                  </a:cubicBezTo>
                  <a:close/>
                </a:path>
              </a:pathLst>
            </a:custGeom>
            <a:blipFill>
              <a:blip r:embed="rId5"/>
              <a:stretch>
                <a:fillRect l="-15998" r="-15998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 rot="0">
            <a:off x="-1072515" y="2859405"/>
            <a:ext cx="9020810" cy="7205345"/>
            <a:chOff x="0" y="0"/>
            <a:chExt cx="2375799" cy="601595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375799" cy="601595"/>
            </a:xfrm>
            <a:custGeom>
              <a:avLst/>
              <a:gdLst/>
              <a:ahLst/>
              <a:cxnLst/>
              <a:rect l="l" t="t" r="r" b="b"/>
              <a:pathLst>
                <a:path w="2375799" h="601595">
                  <a:moveTo>
                    <a:pt x="17165" y="0"/>
                  </a:moveTo>
                  <a:lnTo>
                    <a:pt x="2358634" y="0"/>
                  </a:lnTo>
                  <a:cubicBezTo>
                    <a:pt x="2363186" y="0"/>
                    <a:pt x="2367552" y="1808"/>
                    <a:pt x="2370772" y="5027"/>
                  </a:cubicBezTo>
                  <a:cubicBezTo>
                    <a:pt x="2373991" y="8247"/>
                    <a:pt x="2375799" y="12613"/>
                    <a:pt x="2375799" y="17165"/>
                  </a:cubicBezTo>
                  <a:lnTo>
                    <a:pt x="2375799" y="584430"/>
                  </a:lnTo>
                  <a:cubicBezTo>
                    <a:pt x="2375799" y="588983"/>
                    <a:pt x="2373991" y="593349"/>
                    <a:pt x="2370772" y="596568"/>
                  </a:cubicBezTo>
                  <a:cubicBezTo>
                    <a:pt x="2367552" y="599787"/>
                    <a:pt x="2363186" y="601595"/>
                    <a:pt x="2358634" y="601595"/>
                  </a:cubicBezTo>
                  <a:lnTo>
                    <a:pt x="17165" y="601595"/>
                  </a:lnTo>
                  <a:cubicBezTo>
                    <a:pt x="12613" y="601595"/>
                    <a:pt x="8247" y="599787"/>
                    <a:pt x="5027" y="596568"/>
                  </a:cubicBezTo>
                  <a:cubicBezTo>
                    <a:pt x="1808" y="593349"/>
                    <a:pt x="0" y="588983"/>
                    <a:pt x="0" y="584430"/>
                  </a:cubicBezTo>
                  <a:lnTo>
                    <a:pt x="0" y="17165"/>
                  </a:lnTo>
                  <a:cubicBezTo>
                    <a:pt x="0" y="12613"/>
                    <a:pt x="1808" y="8247"/>
                    <a:pt x="5027" y="5027"/>
                  </a:cubicBezTo>
                  <a:cubicBezTo>
                    <a:pt x="8247" y="1808"/>
                    <a:pt x="12613" y="0"/>
                    <a:pt x="1716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375799" cy="6396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0">
            <a:off x="-707390" y="347345"/>
            <a:ext cx="9641840" cy="1953895"/>
            <a:chOff x="0" y="0"/>
            <a:chExt cx="1548434" cy="31184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  <a:endParaRPr lang="uk-UA"/>
            </a:p>
          </p:txBody>
        </p:sp>
      </p:grpSp>
      <p:sp>
        <p:nvSpPr>
          <p:cNvPr id="15" name="Freeform 15"/>
          <p:cNvSpPr/>
          <p:nvPr/>
        </p:nvSpPr>
        <p:spPr>
          <a:xfrm>
            <a:off x="381000" y="795655"/>
            <a:ext cx="793115" cy="817880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16571028" y="0"/>
            <a:ext cx="1716972" cy="1716972"/>
          </a:xfrm>
          <a:custGeom>
            <a:avLst/>
            <a:gdLst/>
            <a:ahLst/>
            <a:cxnLst/>
            <a:rect l="l" t="t" r="r" b="b"/>
            <a:pathLst>
              <a:path w="1716972" h="1716972">
                <a:moveTo>
                  <a:pt x="0" y="0"/>
                </a:moveTo>
                <a:lnTo>
                  <a:pt x="1716972" y="0"/>
                </a:lnTo>
                <a:lnTo>
                  <a:pt x="1716972" y="1716972"/>
                </a:lnTo>
                <a:lnTo>
                  <a:pt x="0" y="17169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1502410" y="342900"/>
            <a:ext cx="7432040" cy="195834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uk-UA" sz="5400" b="1">
                <a:solidFill>
                  <a:schemeClr val="accent3">
                    <a:lumMod val="50000"/>
                  </a:schemeClr>
                </a:solidFill>
                <a:sym typeface="+mn-ea"/>
              </a:rPr>
              <a:t>Чому варто обрати цей курс?</a:t>
            </a:r>
            <a:endParaRPr lang="uk-UA" sz="5400" b="1">
              <a:solidFill>
                <a:schemeClr val="accent3">
                  <a:lumMod val="50000"/>
                </a:schemeClr>
              </a:solidFill>
              <a:latin typeface="Garet Bold"/>
              <a:ea typeface="Garet Bold"/>
              <a:cs typeface="Garet Bold"/>
              <a:sym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319405" y="2945130"/>
            <a:ext cx="7409180" cy="668909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3240"/>
              </a:lnSpc>
            </a:pPr>
            <a:r>
              <a:rPr lang="en-US" altLang="en-US" sz="1800" b="1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Максимум практики перед інтернатурою:</a:t>
            </a:r>
            <a:r>
              <a:rPr lang="en-US" altLang="en-US" sz="1800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 Курс орієнтований на відпрацювання реальних клінічних кейсів та базових хірургічних навичок, які знадобляться вам з першого дня роботи в пологовому будинку.</a:t>
            </a:r>
            <a:endParaRPr lang="en-US" altLang="en-US" sz="180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algn="l">
              <a:lnSpc>
                <a:spcPts val="3240"/>
              </a:lnSpc>
            </a:pPr>
            <a:r>
              <a:rPr lang="en-US" altLang="en-US" sz="1800" b="1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Опанування критичних станів:</a:t>
            </a:r>
            <a:r>
              <a:rPr lang="en-US" altLang="en-US" sz="1800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 Ви навчитеся алгоритмам швидкого реагування при невідкладних станах в акушерстві (кровотечі, прееклампсія, дистоція плічок), де кожна секунда на рахунку.</a:t>
            </a:r>
            <a:endParaRPr lang="en-US" altLang="en-US" sz="180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algn="l">
              <a:lnSpc>
                <a:spcPts val="3240"/>
              </a:lnSpc>
            </a:pPr>
            <a:r>
              <a:rPr lang="en-US" altLang="en-US" sz="1800" b="1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Фундамент для оперативного мислення:</a:t>
            </a:r>
            <a:r>
              <a:rPr lang="en-US" altLang="en-US" sz="1800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 Програма детально розбирає техніку виконання кесаревого розтину, інструментальних пологів та ревізії родових шляхів, трансформуючи теоретичні знання 6 курсу у впевнені тактичні рішення.</a:t>
            </a:r>
            <a:endParaRPr lang="en-US" altLang="en-US" sz="180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  <a:p>
            <a:pPr algn="l">
              <a:lnSpc>
                <a:spcPts val="3240"/>
              </a:lnSpc>
            </a:pPr>
            <a:r>
              <a:rPr lang="en-US" altLang="en-US" sz="1800" b="1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Актуальність та доказовість:</a:t>
            </a:r>
            <a:r>
              <a:rPr lang="en-US" altLang="en-US" sz="1800">
                <a:solidFill>
                  <a:srgbClr val="16423C"/>
                </a:solidFill>
                <a:latin typeface="Poppins Light"/>
                <a:ea typeface="Poppins Light"/>
                <a:cs typeface="Poppins Light"/>
                <a:sym typeface="Poppins Light"/>
              </a:rPr>
              <a:t> Навчання базується на найсучасніших міжнародних протоколах (FIGO, ACOG, RCOG), що дозволить вам розмовляти однією мовою із прогресивною медичною спільнотою.</a:t>
            </a:r>
            <a:endParaRPr lang="en-US" altLang="en-US" sz="180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1028700" y="4844463"/>
            <a:ext cx="7350452" cy="4413837"/>
            <a:chOff x="0" y="0"/>
            <a:chExt cx="1138777" cy="68381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8777" cy="683819"/>
            </a:xfrm>
            <a:custGeom>
              <a:avLst/>
              <a:gdLst/>
              <a:ahLst/>
              <a:cxnLst/>
              <a:rect l="l" t="t" r="r" b="b"/>
              <a:pathLst>
                <a:path w="1138777" h="683819">
                  <a:moveTo>
                    <a:pt x="31598" y="0"/>
                  </a:moveTo>
                  <a:lnTo>
                    <a:pt x="1107180" y="0"/>
                  </a:lnTo>
                  <a:cubicBezTo>
                    <a:pt x="1115560" y="0"/>
                    <a:pt x="1123597" y="3329"/>
                    <a:pt x="1129523" y="9255"/>
                  </a:cubicBezTo>
                  <a:cubicBezTo>
                    <a:pt x="1135448" y="15180"/>
                    <a:pt x="1138777" y="23217"/>
                    <a:pt x="1138777" y="31598"/>
                  </a:cubicBezTo>
                  <a:lnTo>
                    <a:pt x="1138777" y="652221"/>
                  </a:lnTo>
                  <a:cubicBezTo>
                    <a:pt x="1138777" y="669672"/>
                    <a:pt x="1124631" y="683819"/>
                    <a:pt x="1107180" y="683819"/>
                  </a:cubicBezTo>
                  <a:lnTo>
                    <a:pt x="31598" y="683819"/>
                  </a:lnTo>
                  <a:cubicBezTo>
                    <a:pt x="14147" y="683819"/>
                    <a:pt x="0" y="669672"/>
                    <a:pt x="0" y="652221"/>
                  </a:cubicBezTo>
                  <a:lnTo>
                    <a:pt x="0" y="31598"/>
                  </a:lnTo>
                  <a:cubicBezTo>
                    <a:pt x="0" y="14147"/>
                    <a:pt x="14147" y="0"/>
                    <a:pt x="31598" y="0"/>
                  </a:cubicBezTo>
                  <a:close/>
                </a:path>
              </a:pathLst>
            </a:custGeom>
            <a:blipFill>
              <a:blip r:embed="rId1"/>
              <a:stretch>
                <a:fillRect t="-5561" b="-5561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 rot="0">
            <a:off x="8759190" y="1028700"/>
            <a:ext cx="4131945" cy="4009390"/>
            <a:chOff x="0" y="0"/>
            <a:chExt cx="1088319" cy="63353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088319" cy="633535"/>
            </a:xfrm>
            <a:custGeom>
              <a:avLst/>
              <a:gdLst/>
              <a:ahLst/>
              <a:cxnLst/>
              <a:rect l="l" t="t" r="r" b="b"/>
              <a:pathLst>
                <a:path w="1088319" h="633535">
                  <a:moveTo>
                    <a:pt x="1088319" y="37472"/>
                  </a:moveTo>
                  <a:lnTo>
                    <a:pt x="1088319" y="596063"/>
                  </a:lnTo>
                  <a:cubicBezTo>
                    <a:pt x="1088319" y="616759"/>
                    <a:pt x="1071542" y="633535"/>
                    <a:pt x="1050847" y="633535"/>
                  </a:cubicBezTo>
                  <a:lnTo>
                    <a:pt x="37472" y="633535"/>
                  </a:lnTo>
                  <a:cubicBezTo>
                    <a:pt x="27534" y="633535"/>
                    <a:pt x="18003" y="629587"/>
                    <a:pt x="10975" y="622560"/>
                  </a:cubicBezTo>
                  <a:cubicBezTo>
                    <a:pt x="3948" y="615533"/>
                    <a:pt x="0" y="606002"/>
                    <a:pt x="0" y="596063"/>
                  </a:cubicBezTo>
                  <a:lnTo>
                    <a:pt x="0" y="37472"/>
                  </a:lnTo>
                  <a:cubicBezTo>
                    <a:pt x="0" y="16777"/>
                    <a:pt x="16777" y="0"/>
                    <a:pt x="37472" y="0"/>
                  </a:cubicBezTo>
                  <a:lnTo>
                    <a:pt x="1050847" y="0"/>
                  </a:lnTo>
                  <a:cubicBezTo>
                    <a:pt x="1071542" y="0"/>
                    <a:pt x="1088319" y="16777"/>
                    <a:pt x="1088319" y="37472"/>
                  </a:cubicBezTo>
                  <a:close/>
                </a:path>
              </a:pathLst>
            </a:custGeom>
            <a:solidFill>
              <a:srgbClr val="16423C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57150"/>
              <a:ext cx="1088319" cy="690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8759190" y="5337175"/>
            <a:ext cx="4131945" cy="4135120"/>
            <a:chOff x="0" y="0"/>
            <a:chExt cx="1088319" cy="63353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088319" cy="633535"/>
            </a:xfrm>
            <a:custGeom>
              <a:avLst/>
              <a:gdLst/>
              <a:ahLst/>
              <a:cxnLst/>
              <a:rect l="l" t="t" r="r" b="b"/>
              <a:pathLst>
                <a:path w="1088319" h="633535">
                  <a:moveTo>
                    <a:pt x="1088319" y="37472"/>
                  </a:moveTo>
                  <a:lnTo>
                    <a:pt x="1088319" y="596063"/>
                  </a:lnTo>
                  <a:cubicBezTo>
                    <a:pt x="1088319" y="616759"/>
                    <a:pt x="1071542" y="633535"/>
                    <a:pt x="1050847" y="633535"/>
                  </a:cubicBezTo>
                  <a:lnTo>
                    <a:pt x="37472" y="633535"/>
                  </a:lnTo>
                  <a:cubicBezTo>
                    <a:pt x="27534" y="633535"/>
                    <a:pt x="18003" y="629587"/>
                    <a:pt x="10975" y="622560"/>
                  </a:cubicBezTo>
                  <a:cubicBezTo>
                    <a:pt x="3948" y="615533"/>
                    <a:pt x="0" y="606002"/>
                    <a:pt x="0" y="596063"/>
                  </a:cubicBezTo>
                  <a:lnTo>
                    <a:pt x="0" y="37472"/>
                  </a:lnTo>
                  <a:cubicBezTo>
                    <a:pt x="0" y="16777"/>
                    <a:pt x="16777" y="0"/>
                    <a:pt x="37472" y="0"/>
                  </a:cubicBezTo>
                  <a:lnTo>
                    <a:pt x="1050847" y="0"/>
                  </a:lnTo>
                  <a:cubicBezTo>
                    <a:pt x="1071542" y="0"/>
                    <a:pt x="1088319" y="16777"/>
                    <a:pt x="1088319" y="37472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2" name="TextBox 12"/>
            <p:cNvSpPr txBox="1"/>
            <p:nvPr/>
          </p:nvSpPr>
          <p:spPr>
            <a:xfrm>
              <a:off x="0" y="-57150"/>
              <a:ext cx="1088319" cy="690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13" name="Group 13"/>
          <p:cNvGrpSpPr/>
          <p:nvPr/>
        </p:nvGrpSpPr>
        <p:grpSpPr>
          <a:xfrm rot="0">
            <a:off x="13174980" y="1028700"/>
            <a:ext cx="4084320" cy="4008755"/>
            <a:chOff x="0" y="0"/>
            <a:chExt cx="1075672" cy="633535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75672" cy="633535"/>
            </a:xfrm>
            <a:custGeom>
              <a:avLst/>
              <a:gdLst/>
              <a:ahLst/>
              <a:cxnLst/>
              <a:rect l="l" t="t" r="r" b="b"/>
              <a:pathLst>
                <a:path w="1075672" h="633535">
                  <a:moveTo>
                    <a:pt x="1075672" y="37913"/>
                  </a:moveTo>
                  <a:lnTo>
                    <a:pt x="1075672" y="595623"/>
                  </a:lnTo>
                  <a:cubicBezTo>
                    <a:pt x="1075672" y="605678"/>
                    <a:pt x="1071678" y="615321"/>
                    <a:pt x="1064568" y="622431"/>
                  </a:cubicBezTo>
                  <a:cubicBezTo>
                    <a:pt x="1057458" y="629541"/>
                    <a:pt x="1047814" y="633535"/>
                    <a:pt x="1037759" y="633535"/>
                  </a:cubicBezTo>
                  <a:lnTo>
                    <a:pt x="37913" y="633535"/>
                  </a:lnTo>
                  <a:cubicBezTo>
                    <a:pt x="27858" y="633535"/>
                    <a:pt x="18214" y="629541"/>
                    <a:pt x="11104" y="622431"/>
                  </a:cubicBezTo>
                  <a:cubicBezTo>
                    <a:pt x="3994" y="615321"/>
                    <a:pt x="0" y="605678"/>
                    <a:pt x="0" y="595623"/>
                  </a:cubicBezTo>
                  <a:lnTo>
                    <a:pt x="0" y="37913"/>
                  </a:lnTo>
                  <a:cubicBezTo>
                    <a:pt x="0" y="27858"/>
                    <a:pt x="3994" y="18214"/>
                    <a:pt x="11104" y="11104"/>
                  </a:cubicBezTo>
                  <a:cubicBezTo>
                    <a:pt x="18214" y="3994"/>
                    <a:pt x="27858" y="0"/>
                    <a:pt x="37913" y="0"/>
                  </a:cubicBezTo>
                  <a:lnTo>
                    <a:pt x="1037759" y="0"/>
                  </a:lnTo>
                  <a:cubicBezTo>
                    <a:pt x="1047814" y="0"/>
                    <a:pt x="1057458" y="3994"/>
                    <a:pt x="1064568" y="11104"/>
                  </a:cubicBezTo>
                  <a:cubicBezTo>
                    <a:pt x="1071678" y="18214"/>
                    <a:pt x="1075672" y="27858"/>
                    <a:pt x="1075672" y="37913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5" name="TextBox 15"/>
            <p:cNvSpPr txBox="1"/>
            <p:nvPr/>
          </p:nvSpPr>
          <p:spPr>
            <a:xfrm>
              <a:off x="0" y="-57150"/>
              <a:ext cx="1075672" cy="690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16" name="Group 16"/>
          <p:cNvGrpSpPr/>
          <p:nvPr/>
        </p:nvGrpSpPr>
        <p:grpSpPr>
          <a:xfrm rot="0">
            <a:off x="13174980" y="5349240"/>
            <a:ext cx="4084320" cy="4144645"/>
            <a:chOff x="0" y="0"/>
            <a:chExt cx="1075672" cy="633535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075672" cy="633535"/>
            </a:xfrm>
            <a:custGeom>
              <a:avLst/>
              <a:gdLst/>
              <a:ahLst/>
              <a:cxnLst/>
              <a:rect l="l" t="t" r="r" b="b"/>
              <a:pathLst>
                <a:path w="1075672" h="633535">
                  <a:moveTo>
                    <a:pt x="1075672" y="37913"/>
                  </a:moveTo>
                  <a:lnTo>
                    <a:pt x="1075672" y="595623"/>
                  </a:lnTo>
                  <a:cubicBezTo>
                    <a:pt x="1075672" y="605678"/>
                    <a:pt x="1071678" y="615321"/>
                    <a:pt x="1064568" y="622431"/>
                  </a:cubicBezTo>
                  <a:cubicBezTo>
                    <a:pt x="1057458" y="629541"/>
                    <a:pt x="1047814" y="633535"/>
                    <a:pt x="1037759" y="633535"/>
                  </a:cubicBezTo>
                  <a:lnTo>
                    <a:pt x="37913" y="633535"/>
                  </a:lnTo>
                  <a:cubicBezTo>
                    <a:pt x="27858" y="633535"/>
                    <a:pt x="18214" y="629541"/>
                    <a:pt x="11104" y="622431"/>
                  </a:cubicBezTo>
                  <a:cubicBezTo>
                    <a:pt x="3994" y="615321"/>
                    <a:pt x="0" y="605678"/>
                    <a:pt x="0" y="595623"/>
                  </a:cubicBezTo>
                  <a:lnTo>
                    <a:pt x="0" y="37913"/>
                  </a:lnTo>
                  <a:cubicBezTo>
                    <a:pt x="0" y="27858"/>
                    <a:pt x="3994" y="18214"/>
                    <a:pt x="11104" y="11104"/>
                  </a:cubicBezTo>
                  <a:cubicBezTo>
                    <a:pt x="18214" y="3994"/>
                    <a:pt x="27858" y="0"/>
                    <a:pt x="37913" y="0"/>
                  </a:cubicBezTo>
                  <a:lnTo>
                    <a:pt x="1037759" y="0"/>
                  </a:lnTo>
                  <a:cubicBezTo>
                    <a:pt x="1047814" y="0"/>
                    <a:pt x="1057458" y="3994"/>
                    <a:pt x="1064568" y="11104"/>
                  </a:cubicBezTo>
                  <a:cubicBezTo>
                    <a:pt x="1071678" y="18214"/>
                    <a:pt x="1075672" y="27858"/>
                    <a:pt x="1075672" y="37913"/>
                  </a:cubicBezTo>
                  <a:close/>
                </a:path>
              </a:pathLst>
            </a:custGeom>
            <a:solidFill>
              <a:srgbClr val="16423C"/>
            </a:solidFill>
          </p:spPr>
        </p:sp>
        <p:sp>
          <p:nvSpPr>
            <p:cNvPr id="18" name="TextBox 18"/>
            <p:cNvSpPr txBox="1"/>
            <p:nvPr/>
          </p:nvSpPr>
          <p:spPr>
            <a:xfrm>
              <a:off x="0" y="-57150"/>
              <a:ext cx="1075672" cy="6906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19" name="Group 19"/>
          <p:cNvGrpSpPr/>
          <p:nvPr/>
        </p:nvGrpSpPr>
        <p:grpSpPr>
          <a:xfrm rot="0">
            <a:off x="-1143000" y="436880"/>
            <a:ext cx="2897505" cy="1151255"/>
            <a:chOff x="0" y="0"/>
            <a:chExt cx="1548434" cy="311848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22" name="Freeform 22"/>
          <p:cNvSpPr/>
          <p:nvPr/>
        </p:nvSpPr>
        <p:spPr>
          <a:xfrm>
            <a:off x="609600" y="701385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9144000" y="1356015"/>
            <a:ext cx="655855" cy="653470"/>
          </a:xfrm>
          <a:custGeom>
            <a:avLst/>
            <a:gdLst/>
            <a:ahLst/>
            <a:cxnLst/>
            <a:rect l="l" t="t" r="r" b="b"/>
            <a:pathLst>
              <a:path w="655855" h="653470">
                <a:moveTo>
                  <a:pt x="0" y="0"/>
                </a:moveTo>
                <a:lnTo>
                  <a:pt x="655855" y="0"/>
                </a:lnTo>
                <a:lnTo>
                  <a:pt x="655855" y="653470"/>
                </a:lnTo>
                <a:lnTo>
                  <a:pt x="0" y="6534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3493625" y="1356015"/>
            <a:ext cx="571489" cy="653470"/>
          </a:xfrm>
          <a:custGeom>
            <a:avLst/>
            <a:gdLst/>
            <a:ahLst/>
            <a:cxnLst/>
            <a:rect l="l" t="t" r="r" b="b"/>
            <a:pathLst>
              <a:path w="571489" h="653470">
                <a:moveTo>
                  <a:pt x="0" y="0"/>
                </a:moveTo>
                <a:lnTo>
                  <a:pt x="571489" y="0"/>
                </a:lnTo>
                <a:lnTo>
                  <a:pt x="571489" y="653470"/>
                </a:lnTo>
                <a:lnTo>
                  <a:pt x="0" y="65347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8991546" y="5600775"/>
            <a:ext cx="482155" cy="653470"/>
          </a:xfrm>
          <a:custGeom>
            <a:avLst/>
            <a:gdLst/>
            <a:ahLst/>
            <a:cxnLst/>
            <a:rect l="l" t="t" r="r" b="b"/>
            <a:pathLst>
              <a:path w="482155" h="653470">
                <a:moveTo>
                  <a:pt x="0" y="0"/>
                </a:moveTo>
                <a:lnTo>
                  <a:pt x="482155" y="0"/>
                </a:lnTo>
                <a:lnTo>
                  <a:pt x="482155" y="653470"/>
                </a:lnTo>
                <a:lnTo>
                  <a:pt x="0" y="6534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3411075" y="5600775"/>
            <a:ext cx="608694" cy="653470"/>
          </a:xfrm>
          <a:custGeom>
            <a:avLst/>
            <a:gdLst/>
            <a:ahLst/>
            <a:cxnLst/>
            <a:rect l="l" t="t" r="r" b="b"/>
            <a:pathLst>
              <a:path w="608694" h="653470">
                <a:moveTo>
                  <a:pt x="0" y="0"/>
                </a:moveTo>
                <a:lnTo>
                  <a:pt x="608694" y="0"/>
                </a:lnTo>
                <a:lnTo>
                  <a:pt x="608694" y="653470"/>
                </a:lnTo>
                <a:lnTo>
                  <a:pt x="0" y="65347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7" name="TextBox 27"/>
          <p:cNvSpPr txBox="1"/>
          <p:nvPr/>
        </p:nvSpPr>
        <p:spPr>
          <a:xfrm>
            <a:off x="1515034" y="2363279"/>
            <a:ext cx="6365715" cy="172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6710"/>
              </a:lnSpc>
              <a:spcBef>
                <a:spcPct val="0"/>
              </a:spcBef>
            </a:pPr>
            <a:r>
              <a:rPr lang="uk-UA" altLang="en-US" sz="6100" b="1" u="none" strike="noStrike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Що ви будете вивчати</a:t>
            </a:r>
            <a:endParaRPr lang="uk-UA" altLang="en-US" sz="6100" b="1" u="none" strike="noStrike">
              <a:solidFill>
                <a:srgbClr val="16423C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34" name="Text Box 33"/>
          <p:cNvSpPr txBox="1"/>
          <p:nvPr/>
        </p:nvSpPr>
        <p:spPr>
          <a:xfrm>
            <a:off x="8873490" y="2228850"/>
            <a:ext cx="390842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>
                <a:solidFill>
                  <a:schemeClr val="bg1"/>
                </a:solidFill>
              </a:rPr>
              <a:t>Фізіологію та планування сім'ї: </a:t>
            </a:r>
            <a:r>
              <a:rPr lang="en-US" altLang="en-US" sz="2800">
                <a:solidFill>
                  <a:schemeClr val="bg1"/>
                </a:solidFill>
              </a:rPr>
              <a:t>процеси зачаття, норму вагітності й пологів, методи контрацепції.</a:t>
            </a:r>
            <a:endParaRPr lang="en-US" altLang="en-US" sz="2800">
              <a:solidFill>
                <a:schemeClr val="bg1"/>
              </a:solidFill>
            </a:endParaRPr>
          </a:p>
        </p:txBody>
      </p:sp>
      <p:sp>
        <p:nvSpPr>
          <p:cNvPr id="35" name="Text Box 34"/>
          <p:cNvSpPr txBox="1"/>
          <p:nvPr/>
        </p:nvSpPr>
        <p:spPr>
          <a:xfrm>
            <a:off x="13208000" y="2009775"/>
            <a:ext cx="4138295" cy="366458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800" b="1"/>
              <a:t>Гінекологічні патології:</a:t>
            </a:r>
            <a:r>
              <a:rPr lang="en-US" altLang="en-US" sz="2800"/>
              <a:t> причини, діагностику та розробку тактики лікування захворювань репродуктивної системи.</a:t>
            </a:r>
            <a:endParaRPr lang="en-US" altLang="en-US" sz="2800"/>
          </a:p>
        </p:txBody>
      </p:sp>
      <p:sp>
        <p:nvSpPr>
          <p:cNvPr id="36" name="Text Box 35"/>
          <p:cNvSpPr txBox="1"/>
          <p:nvPr/>
        </p:nvSpPr>
        <p:spPr>
          <a:xfrm>
            <a:off x="8874760" y="6356350"/>
            <a:ext cx="416750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en-US" sz="2800" b="1"/>
              <a:t>Ускладнення в акушерстві:</a:t>
            </a:r>
            <a:r>
              <a:rPr lang="en-US" altLang="en-US" sz="2800"/>
              <a:t> виявлення патологій під час вагітності, пологів та у післяпологовому періоді.</a:t>
            </a:r>
            <a:endParaRPr lang="en-US" altLang="en-US" sz="2800"/>
          </a:p>
        </p:txBody>
      </p:sp>
      <p:sp>
        <p:nvSpPr>
          <p:cNvPr id="37" name="Text Box 36"/>
          <p:cNvSpPr txBox="1"/>
          <p:nvPr/>
        </p:nvSpPr>
        <p:spPr>
          <a:xfrm>
            <a:off x="13203555" y="6333490"/>
            <a:ext cx="4084955" cy="293052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800" b="1">
                <a:solidFill>
                  <a:schemeClr val="bg1"/>
                </a:solidFill>
              </a:rPr>
              <a:t>Невідкладну допомогу та маніпуляції:</a:t>
            </a:r>
            <a:r>
              <a:rPr lang="en-US" altLang="en-US" sz="2800">
                <a:solidFill>
                  <a:schemeClr val="bg1"/>
                </a:solidFill>
              </a:rPr>
              <a:t> чіткі алгоритми дій при критичних станах і виконання медичних процедур.</a:t>
            </a:r>
            <a:endParaRPr lang="en-US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559883" y="-1028700"/>
            <a:ext cx="3119767" cy="4114800"/>
          </a:xfrm>
          <a:custGeom>
            <a:avLst/>
            <a:gdLst/>
            <a:ahLst/>
            <a:cxnLst/>
            <a:rect l="l" t="t" r="r" b="b"/>
            <a:pathLst>
              <a:path w="3119767" h="4114800">
                <a:moveTo>
                  <a:pt x="0" y="0"/>
                </a:moveTo>
                <a:lnTo>
                  <a:pt x="3119766" y="0"/>
                </a:lnTo>
                <a:lnTo>
                  <a:pt x="311976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 rot="0">
            <a:off x="1028700" y="1028700"/>
            <a:ext cx="8462012" cy="4811877"/>
            <a:chOff x="0" y="0"/>
            <a:chExt cx="1098958" cy="62491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098958" cy="624916"/>
            </a:xfrm>
            <a:custGeom>
              <a:avLst/>
              <a:gdLst/>
              <a:ahLst/>
              <a:cxnLst/>
              <a:rect l="l" t="t" r="r" b="b"/>
              <a:pathLst>
                <a:path w="1098958" h="624916">
                  <a:moveTo>
                    <a:pt x="27447" y="0"/>
                  </a:moveTo>
                  <a:lnTo>
                    <a:pt x="1071511" y="0"/>
                  </a:lnTo>
                  <a:cubicBezTo>
                    <a:pt x="1086669" y="0"/>
                    <a:pt x="1098958" y="12288"/>
                    <a:pt x="1098958" y="27447"/>
                  </a:cubicBezTo>
                  <a:lnTo>
                    <a:pt x="1098958" y="597469"/>
                  </a:lnTo>
                  <a:cubicBezTo>
                    <a:pt x="1098958" y="604749"/>
                    <a:pt x="1096066" y="611730"/>
                    <a:pt x="1090919" y="616877"/>
                  </a:cubicBezTo>
                  <a:cubicBezTo>
                    <a:pt x="1085772" y="622025"/>
                    <a:pt x="1078790" y="624916"/>
                    <a:pt x="1071511" y="624916"/>
                  </a:cubicBezTo>
                  <a:lnTo>
                    <a:pt x="27447" y="624916"/>
                  </a:lnTo>
                  <a:cubicBezTo>
                    <a:pt x="12288" y="624916"/>
                    <a:pt x="0" y="612628"/>
                    <a:pt x="0" y="597469"/>
                  </a:cubicBezTo>
                  <a:lnTo>
                    <a:pt x="0" y="27447"/>
                  </a:lnTo>
                  <a:cubicBezTo>
                    <a:pt x="0" y="12288"/>
                    <a:pt x="12288" y="0"/>
                    <a:pt x="27447" y="0"/>
                  </a:cubicBezTo>
                  <a:close/>
                </a:path>
              </a:pathLst>
            </a:custGeom>
            <a:blipFill>
              <a:blip r:embed="rId3"/>
              <a:stretch>
                <a:fillRect b="-17344"/>
              </a:stretch>
            </a:blipFill>
            <a:ln cap="rnd">
              <a:noFill/>
              <a:prstDash val="solid"/>
              <a:round/>
            </a:ln>
          </p:spPr>
        </p:sp>
      </p:grpSp>
      <p:grpSp>
        <p:nvGrpSpPr>
          <p:cNvPr id="5" name="Group 5"/>
          <p:cNvGrpSpPr/>
          <p:nvPr/>
        </p:nvGrpSpPr>
        <p:grpSpPr>
          <a:xfrm rot="0">
            <a:off x="5162434" y="6200990"/>
            <a:ext cx="3862083" cy="3057310"/>
            <a:chOff x="0" y="0"/>
            <a:chExt cx="1017199" cy="80525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17199" cy="805259"/>
            </a:xfrm>
            <a:custGeom>
              <a:avLst/>
              <a:gdLst/>
              <a:ahLst/>
              <a:cxnLst/>
              <a:rect l="l" t="t" r="r" b="b"/>
              <a:pathLst>
                <a:path w="1017199" h="805259">
                  <a:moveTo>
                    <a:pt x="1017199" y="70161"/>
                  </a:moveTo>
                  <a:lnTo>
                    <a:pt x="1017199" y="735098"/>
                  </a:lnTo>
                  <a:cubicBezTo>
                    <a:pt x="1017199" y="753706"/>
                    <a:pt x="1009807" y="771551"/>
                    <a:pt x="996649" y="784709"/>
                  </a:cubicBezTo>
                  <a:cubicBezTo>
                    <a:pt x="983492" y="797867"/>
                    <a:pt x="965646" y="805259"/>
                    <a:pt x="947038" y="805259"/>
                  </a:cubicBezTo>
                  <a:lnTo>
                    <a:pt x="70161" y="805259"/>
                  </a:lnTo>
                  <a:cubicBezTo>
                    <a:pt x="51553" y="805259"/>
                    <a:pt x="33707" y="797867"/>
                    <a:pt x="20550" y="784709"/>
                  </a:cubicBezTo>
                  <a:cubicBezTo>
                    <a:pt x="7392" y="771551"/>
                    <a:pt x="0" y="753706"/>
                    <a:pt x="0" y="735098"/>
                  </a:cubicBezTo>
                  <a:lnTo>
                    <a:pt x="0" y="70161"/>
                  </a:lnTo>
                  <a:cubicBezTo>
                    <a:pt x="0" y="51553"/>
                    <a:pt x="7392" y="33707"/>
                    <a:pt x="20550" y="20550"/>
                  </a:cubicBezTo>
                  <a:cubicBezTo>
                    <a:pt x="33707" y="7392"/>
                    <a:pt x="51553" y="0"/>
                    <a:pt x="70161" y="0"/>
                  </a:cubicBezTo>
                  <a:lnTo>
                    <a:pt x="947038" y="0"/>
                  </a:lnTo>
                  <a:cubicBezTo>
                    <a:pt x="965646" y="0"/>
                    <a:pt x="983492" y="7392"/>
                    <a:pt x="996649" y="20550"/>
                  </a:cubicBezTo>
                  <a:cubicBezTo>
                    <a:pt x="1009807" y="33707"/>
                    <a:pt x="1017199" y="51553"/>
                    <a:pt x="1017199" y="70161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1017199" cy="8624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 rot="0">
            <a:off x="1043176" y="5983820"/>
            <a:ext cx="3862083" cy="3869689"/>
            <a:chOff x="0" y="-57200"/>
            <a:chExt cx="1017199" cy="101923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17199" cy="805259"/>
            </a:xfrm>
            <a:custGeom>
              <a:avLst/>
              <a:gdLst/>
              <a:ahLst/>
              <a:cxnLst/>
              <a:rect l="l" t="t" r="r" b="b"/>
              <a:pathLst>
                <a:path w="1017199" h="805259">
                  <a:moveTo>
                    <a:pt x="1017199" y="70161"/>
                  </a:moveTo>
                  <a:lnTo>
                    <a:pt x="1017199" y="735098"/>
                  </a:lnTo>
                  <a:cubicBezTo>
                    <a:pt x="1017199" y="753706"/>
                    <a:pt x="1009807" y="771551"/>
                    <a:pt x="996649" y="784709"/>
                  </a:cubicBezTo>
                  <a:cubicBezTo>
                    <a:pt x="983492" y="797867"/>
                    <a:pt x="965646" y="805259"/>
                    <a:pt x="947038" y="805259"/>
                  </a:cubicBezTo>
                  <a:lnTo>
                    <a:pt x="70161" y="805259"/>
                  </a:lnTo>
                  <a:cubicBezTo>
                    <a:pt x="51553" y="805259"/>
                    <a:pt x="33707" y="797867"/>
                    <a:pt x="20550" y="784709"/>
                  </a:cubicBezTo>
                  <a:cubicBezTo>
                    <a:pt x="7392" y="771551"/>
                    <a:pt x="0" y="753706"/>
                    <a:pt x="0" y="735098"/>
                  </a:cubicBezTo>
                  <a:lnTo>
                    <a:pt x="0" y="70161"/>
                  </a:lnTo>
                  <a:cubicBezTo>
                    <a:pt x="0" y="51553"/>
                    <a:pt x="7392" y="33707"/>
                    <a:pt x="20550" y="20550"/>
                  </a:cubicBezTo>
                  <a:cubicBezTo>
                    <a:pt x="33707" y="7392"/>
                    <a:pt x="51553" y="0"/>
                    <a:pt x="70161" y="0"/>
                  </a:cubicBezTo>
                  <a:lnTo>
                    <a:pt x="947038" y="0"/>
                  </a:lnTo>
                  <a:cubicBezTo>
                    <a:pt x="965646" y="0"/>
                    <a:pt x="983492" y="7392"/>
                    <a:pt x="996649" y="20550"/>
                  </a:cubicBezTo>
                  <a:cubicBezTo>
                    <a:pt x="1009807" y="33707"/>
                    <a:pt x="1017199" y="51553"/>
                    <a:pt x="1017199" y="70161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0" y="-57200"/>
              <a:ext cx="1017196" cy="10192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r>
                <a:rPr lang="en-US" altLang="en-US" b="1"/>
                <a:t>Комплексна діагностика:</a:t>
              </a:r>
              <a:r>
                <a:rPr lang="en-US" altLang="en-US"/>
                <a:t> Збирати анамнез, проводити диференційну діагностику та обґрунтовувати попередній і клінічний діагнози.</a:t>
              </a:r>
              <a:endParaRPr lang="en-US" altLang="en-US"/>
            </a:p>
          </p:txBody>
        </p:sp>
      </p:grpSp>
      <p:grpSp>
        <p:nvGrpSpPr>
          <p:cNvPr id="11" name="Group 11"/>
          <p:cNvGrpSpPr/>
          <p:nvPr/>
        </p:nvGrpSpPr>
        <p:grpSpPr>
          <a:xfrm rot="0">
            <a:off x="13403898" y="6200990"/>
            <a:ext cx="3862083" cy="3057310"/>
            <a:chOff x="0" y="0"/>
            <a:chExt cx="1017199" cy="80525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017199" cy="805259"/>
            </a:xfrm>
            <a:custGeom>
              <a:avLst/>
              <a:gdLst/>
              <a:ahLst/>
              <a:cxnLst/>
              <a:rect l="l" t="t" r="r" b="b"/>
              <a:pathLst>
                <a:path w="1017199" h="805259">
                  <a:moveTo>
                    <a:pt x="1017199" y="70161"/>
                  </a:moveTo>
                  <a:lnTo>
                    <a:pt x="1017199" y="735098"/>
                  </a:lnTo>
                  <a:cubicBezTo>
                    <a:pt x="1017199" y="753706"/>
                    <a:pt x="1009807" y="771551"/>
                    <a:pt x="996649" y="784709"/>
                  </a:cubicBezTo>
                  <a:cubicBezTo>
                    <a:pt x="983492" y="797867"/>
                    <a:pt x="965646" y="805259"/>
                    <a:pt x="947038" y="805259"/>
                  </a:cubicBezTo>
                  <a:lnTo>
                    <a:pt x="70161" y="805259"/>
                  </a:lnTo>
                  <a:cubicBezTo>
                    <a:pt x="51553" y="805259"/>
                    <a:pt x="33707" y="797867"/>
                    <a:pt x="20550" y="784709"/>
                  </a:cubicBezTo>
                  <a:cubicBezTo>
                    <a:pt x="7392" y="771551"/>
                    <a:pt x="0" y="753706"/>
                    <a:pt x="0" y="735098"/>
                  </a:cubicBezTo>
                  <a:lnTo>
                    <a:pt x="0" y="70161"/>
                  </a:lnTo>
                  <a:cubicBezTo>
                    <a:pt x="0" y="51553"/>
                    <a:pt x="7392" y="33707"/>
                    <a:pt x="20550" y="20550"/>
                  </a:cubicBezTo>
                  <a:cubicBezTo>
                    <a:pt x="33707" y="7392"/>
                    <a:pt x="51553" y="0"/>
                    <a:pt x="70161" y="0"/>
                  </a:cubicBezTo>
                  <a:lnTo>
                    <a:pt x="947038" y="0"/>
                  </a:lnTo>
                  <a:cubicBezTo>
                    <a:pt x="965646" y="0"/>
                    <a:pt x="983492" y="7392"/>
                    <a:pt x="996649" y="20550"/>
                  </a:cubicBezTo>
                  <a:cubicBezTo>
                    <a:pt x="1009807" y="33707"/>
                    <a:pt x="1017199" y="51553"/>
                    <a:pt x="1017199" y="70161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0" y="-57150"/>
              <a:ext cx="1017199" cy="86240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 rot="0">
            <a:off x="9284335" y="5953123"/>
            <a:ext cx="3862070" cy="3900804"/>
            <a:chOff x="0" y="-57163"/>
            <a:chExt cx="1017199" cy="90038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017199" cy="805259"/>
            </a:xfrm>
            <a:custGeom>
              <a:avLst/>
              <a:gdLst/>
              <a:ahLst/>
              <a:cxnLst/>
              <a:rect l="l" t="t" r="r" b="b"/>
              <a:pathLst>
                <a:path w="1017199" h="805259">
                  <a:moveTo>
                    <a:pt x="1017199" y="70161"/>
                  </a:moveTo>
                  <a:lnTo>
                    <a:pt x="1017199" y="735098"/>
                  </a:lnTo>
                  <a:cubicBezTo>
                    <a:pt x="1017199" y="753706"/>
                    <a:pt x="1009807" y="771551"/>
                    <a:pt x="996649" y="784709"/>
                  </a:cubicBezTo>
                  <a:cubicBezTo>
                    <a:pt x="983492" y="797867"/>
                    <a:pt x="965646" y="805259"/>
                    <a:pt x="947038" y="805259"/>
                  </a:cubicBezTo>
                  <a:lnTo>
                    <a:pt x="70161" y="805259"/>
                  </a:lnTo>
                  <a:cubicBezTo>
                    <a:pt x="51553" y="805259"/>
                    <a:pt x="33707" y="797867"/>
                    <a:pt x="20550" y="784709"/>
                  </a:cubicBezTo>
                  <a:cubicBezTo>
                    <a:pt x="7392" y="771551"/>
                    <a:pt x="0" y="753706"/>
                    <a:pt x="0" y="735098"/>
                  </a:cubicBezTo>
                  <a:lnTo>
                    <a:pt x="0" y="70161"/>
                  </a:lnTo>
                  <a:cubicBezTo>
                    <a:pt x="0" y="51553"/>
                    <a:pt x="7392" y="33707"/>
                    <a:pt x="20550" y="20550"/>
                  </a:cubicBezTo>
                  <a:cubicBezTo>
                    <a:pt x="33707" y="7392"/>
                    <a:pt x="51553" y="0"/>
                    <a:pt x="70161" y="0"/>
                  </a:cubicBezTo>
                  <a:lnTo>
                    <a:pt x="947038" y="0"/>
                  </a:lnTo>
                  <a:cubicBezTo>
                    <a:pt x="965646" y="0"/>
                    <a:pt x="983492" y="7392"/>
                    <a:pt x="996649" y="20550"/>
                  </a:cubicBezTo>
                  <a:cubicBezTo>
                    <a:pt x="1009807" y="33707"/>
                    <a:pt x="1017199" y="51553"/>
                    <a:pt x="1017199" y="70161"/>
                  </a:cubicBezTo>
                  <a:close/>
                </a:path>
              </a:pathLst>
            </a:custGeom>
            <a:solidFill>
              <a:srgbClr val="16423C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57163"/>
              <a:ext cx="1017199" cy="900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endParaRPr lang="en-US" altLang="en-US"/>
            </a:p>
            <a:p>
              <a:pPr algn="ctr">
                <a:lnSpc>
                  <a:spcPts val="3305"/>
                </a:lnSpc>
              </a:pPr>
              <a:r>
                <a:rPr lang="en-US" altLang="en-US" b="1">
                  <a:solidFill>
                    <a:schemeClr val="bg1"/>
                  </a:solidFill>
                </a:rPr>
                <a:t>Лікування та профілактика: </a:t>
              </a:r>
              <a:r>
                <a:rPr lang="en-US" altLang="en-US">
                  <a:solidFill>
                    <a:schemeClr val="bg1"/>
                  </a:solidFill>
                </a:rPr>
                <a:t>Розробляти ефективні схеми лікування, а також заходи з профілактики та реабілітації при різних патологіях.</a:t>
              </a:r>
              <a:endParaRPr lang="en-US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 rot="0">
            <a:off x="16727805" y="436880"/>
            <a:ext cx="2319655" cy="1184275"/>
            <a:chOff x="0" y="0"/>
            <a:chExt cx="1548434" cy="311848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2" name="TextBox 22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23" name="Freeform 23"/>
          <p:cNvSpPr/>
          <p:nvPr/>
        </p:nvSpPr>
        <p:spPr>
          <a:xfrm>
            <a:off x="16992693" y="679160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6531853" y="6542354"/>
            <a:ext cx="1123247" cy="947612"/>
          </a:xfrm>
          <a:custGeom>
            <a:avLst/>
            <a:gdLst/>
            <a:ahLst/>
            <a:cxnLst/>
            <a:rect l="l" t="t" r="r" b="b"/>
            <a:pathLst>
              <a:path w="1123247" h="947612">
                <a:moveTo>
                  <a:pt x="0" y="0"/>
                </a:moveTo>
                <a:lnTo>
                  <a:pt x="1123246" y="0"/>
                </a:lnTo>
                <a:lnTo>
                  <a:pt x="1123246" y="947612"/>
                </a:lnTo>
                <a:lnTo>
                  <a:pt x="0" y="94761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2445631" y="6542354"/>
            <a:ext cx="1057173" cy="947612"/>
          </a:xfrm>
          <a:custGeom>
            <a:avLst/>
            <a:gdLst/>
            <a:ahLst/>
            <a:cxnLst/>
            <a:rect l="l" t="t" r="r" b="b"/>
            <a:pathLst>
              <a:path w="1057173" h="947612">
                <a:moveTo>
                  <a:pt x="0" y="0"/>
                </a:moveTo>
                <a:lnTo>
                  <a:pt x="1057173" y="0"/>
                </a:lnTo>
                <a:lnTo>
                  <a:pt x="1057173" y="947612"/>
                </a:lnTo>
                <a:lnTo>
                  <a:pt x="0" y="94761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901247" y="6542354"/>
            <a:ext cx="628870" cy="947612"/>
          </a:xfrm>
          <a:custGeom>
            <a:avLst/>
            <a:gdLst/>
            <a:ahLst/>
            <a:cxnLst/>
            <a:rect l="l" t="t" r="r" b="b"/>
            <a:pathLst>
              <a:path w="628870" h="947612">
                <a:moveTo>
                  <a:pt x="0" y="0"/>
                </a:moveTo>
                <a:lnTo>
                  <a:pt x="628870" y="0"/>
                </a:lnTo>
                <a:lnTo>
                  <a:pt x="628870" y="947612"/>
                </a:lnTo>
                <a:lnTo>
                  <a:pt x="0" y="94761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14845103" y="6542354"/>
            <a:ext cx="979674" cy="947612"/>
          </a:xfrm>
          <a:custGeom>
            <a:avLst/>
            <a:gdLst/>
            <a:ahLst/>
            <a:cxnLst/>
            <a:rect l="l" t="t" r="r" b="b"/>
            <a:pathLst>
              <a:path w="979674" h="947612">
                <a:moveTo>
                  <a:pt x="0" y="0"/>
                </a:moveTo>
                <a:lnTo>
                  <a:pt x="979674" y="0"/>
                </a:lnTo>
                <a:lnTo>
                  <a:pt x="979674" y="947612"/>
                </a:lnTo>
                <a:lnTo>
                  <a:pt x="0" y="947612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28" name="TextBox 28"/>
          <p:cNvSpPr txBox="1"/>
          <p:nvPr/>
        </p:nvSpPr>
        <p:spPr>
          <a:xfrm>
            <a:off x="9829800" y="2552700"/>
            <a:ext cx="7933690" cy="27082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7040"/>
              </a:lnSpc>
              <a:spcBef>
                <a:spcPct val="0"/>
              </a:spcBef>
            </a:pPr>
            <a:r>
              <a:rPr lang="uk-UA" altLang="en-US" sz="6400" b="1" u="none" strike="noStrike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Що ви зможете за умови опанування курсу</a:t>
            </a:r>
            <a:endParaRPr lang="uk-UA" altLang="en-US" sz="6400" b="1" u="none" strike="noStrike">
              <a:solidFill>
                <a:srgbClr val="16423C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35" name="Text Box 34"/>
          <p:cNvSpPr txBox="1"/>
          <p:nvPr/>
        </p:nvSpPr>
        <p:spPr>
          <a:xfrm>
            <a:off x="5163820" y="7658100"/>
            <a:ext cx="387604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ts val="2520"/>
              </a:lnSpc>
            </a:pPr>
            <a:r>
              <a:rPr lang="en-US" altLang="en-US" b="1">
                <a:solidFill>
                  <a:srgbClr val="16423C"/>
                </a:solidFill>
                <a:latin typeface="Poppins" panose="00000400000000000000"/>
                <a:ea typeface="Poppins" panose="00000400000000000000"/>
                <a:cs typeface="Poppins" panose="00000400000000000000"/>
                <a:sym typeface="Poppins" panose="00000400000000000000"/>
              </a:rPr>
              <a:t>Планування та аналіз обстежень:</a:t>
            </a:r>
            <a:r>
              <a:rPr lang="en-US" altLang="en-US">
                <a:solidFill>
                  <a:srgbClr val="16423C"/>
                </a:solidFill>
                <a:latin typeface="Poppins" panose="00000400000000000000"/>
                <a:ea typeface="Poppins" panose="00000400000000000000"/>
                <a:cs typeface="Poppins" panose="00000400000000000000"/>
                <a:sym typeface="Poppins" panose="00000400000000000000"/>
              </a:rPr>
              <a:t> Складати індивідуальні плани обстежень і професійно інтерпретувати дані сучасних лабораторних та інструментальних методів.</a:t>
            </a:r>
            <a:endParaRPr lang="en-US" altLang="en-US">
              <a:solidFill>
                <a:srgbClr val="16423C"/>
              </a:solidFill>
              <a:latin typeface="Poppins" panose="00000400000000000000"/>
              <a:ea typeface="Poppins" panose="00000400000000000000"/>
              <a:cs typeface="Poppins" panose="00000400000000000000"/>
              <a:sym typeface="Poppins" panose="00000400000000000000"/>
            </a:endParaRPr>
          </a:p>
        </p:txBody>
      </p:sp>
      <p:sp>
        <p:nvSpPr>
          <p:cNvPr id="36" name="Text Box 35"/>
          <p:cNvSpPr txBox="1"/>
          <p:nvPr/>
        </p:nvSpPr>
        <p:spPr>
          <a:xfrm>
            <a:off x="13430250" y="7658100"/>
            <a:ext cx="3780790" cy="1989455"/>
          </a:xfrm>
          <a:prstGeom prst="rect">
            <a:avLst/>
          </a:prstGeom>
        </p:spPr>
        <p:txBody>
          <a:bodyPr wrap="square">
            <a:noAutofit/>
          </a:bodyPr>
          <a:p>
            <a:pPr algn="ctr"/>
            <a:r>
              <a:rPr sz="2000" b="1"/>
              <a:t>Технічні маніпуляції:</a:t>
            </a:r>
            <a:r>
              <a:rPr sz="2000"/>
              <a:t> Впевнено демонструвати та виконувати необхідні медичні маніпуляції, необхідні в акушерсько-гінекологічній практиці.</a:t>
            </a:r>
            <a:endParaRPr sz="2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10031095" y="5142865"/>
            <a:ext cx="9499600" cy="3578225"/>
            <a:chOff x="0" y="0"/>
            <a:chExt cx="2375799" cy="58488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75799" cy="584885"/>
            </a:xfrm>
            <a:custGeom>
              <a:avLst/>
              <a:gdLst/>
              <a:ahLst/>
              <a:cxnLst/>
              <a:rect l="l" t="t" r="r" b="b"/>
              <a:pathLst>
                <a:path w="2375799" h="584885">
                  <a:moveTo>
                    <a:pt x="17165" y="0"/>
                  </a:moveTo>
                  <a:lnTo>
                    <a:pt x="2358634" y="0"/>
                  </a:lnTo>
                  <a:cubicBezTo>
                    <a:pt x="2363186" y="0"/>
                    <a:pt x="2367552" y="1808"/>
                    <a:pt x="2370772" y="5027"/>
                  </a:cubicBezTo>
                  <a:cubicBezTo>
                    <a:pt x="2373991" y="8247"/>
                    <a:pt x="2375799" y="12613"/>
                    <a:pt x="2375799" y="17165"/>
                  </a:cubicBezTo>
                  <a:lnTo>
                    <a:pt x="2375799" y="567720"/>
                  </a:lnTo>
                  <a:cubicBezTo>
                    <a:pt x="2375799" y="572273"/>
                    <a:pt x="2373991" y="576639"/>
                    <a:pt x="2370772" y="579858"/>
                  </a:cubicBezTo>
                  <a:cubicBezTo>
                    <a:pt x="2367552" y="583077"/>
                    <a:pt x="2363186" y="584885"/>
                    <a:pt x="2358634" y="584885"/>
                  </a:cubicBezTo>
                  <a:lnTo>
                    <a:pt x="17165" y="584885"/>
                  </a:lnTo>
                  <a:cubicBezTo>
                    <a:pt x="12613" y="584885"/>
                    <a:pt x="8247" y="583077"/>
                    <a:pt x="5027" y="579858"/>
                  </a:cubicBezTo>
                  <a:cubicBezTo>
                    <a:pt x="1808" y="576639"/>
                    <a:pt x="0" y="572273"/>
                    <a:pt x="0" y="567720"/>
                  </a:cubicBezTo>
                  <a:lnTo>
                    <a:pt x="0" y="17165"/>
                  </a:lnTo>
                  <a:cubicBezTo>
                    <a:pt x="0" y="12613"/>
                    <a:pt x="1808" y="8247"/>
                    <a:pt x="5027" y="5027"/>
                  </a:cubicBezTo>
                  <a:cubicBezTo>
                    <a:pt x="8247" y="1808"/>
                    <a:pt x="12613" y="0"/>
                    <a:pt x="1716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375799" cy="6229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5" name="Freeform 5"/>
          <p:cNvSpPr/>
          <p:nvPr/>
        </p:nvSpPr>
        <p:spPr>
          <a:xfrm flipV="1">
            <a:off x="-888430" y="4717126"/>
            <a:ext cx="4722782" cy="6229088"/>
          </a:xfrm>
          <a:custGeom>
            <a:avLst/>
            <a:gdLst/>
            <a:ahLst/>
            <a:cxnLst/>
            <a:rect l="l" t="t" r="r" b="b"/>
            <a:pathLst>
              <a:path w="4722782" h="6229088">
                <a:moveTo>
                  <a:pt x="0" y="6229088"/>
                </a:moveTo>
                <a:lnTo>
                  <a:pt x="4722781" y="6229088"/>
                </a:lnTo>
                <a:lnTo>
                  <a:pt x="4722781" y="0"/>
                </a:lnTo>
                <a:lnTo>
                  <a:pt x="0" y="0"/>
                </a:lnTo>
                <a:lnTo>
                  <a:pt x="0" y="6229088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 rot="0">
            <a:off x="2611786" y="2625423"/>
            <a:ext cx="5874760" cy="5289711"/>
            <a:chOff x="0" y="0"/>
            <a:chExt cx="1942013" cy="174861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942013" cy="1748614"/>
            </a:xfrm>
            <a:custGeom>
              <a:avLst/>
              <a:gdLst/>
              <a:ahLst/>
              <a:cxnLst/>
              <a:rect l="l" t="t" r="r" b="b"/>
              <a:pathLst>
                <a:path w="1942013" h="1748614">
                  <a:moveTo>
                    <a:pt x="19767" y="0"/>
                  </a:moveTo>
                  <a:lnTo>
                    <a:pt x="1922245" y="0"/>
                  </a:lnTo>
                  <a:cubicBezTo>
                    <a:pt x="1933163" y="0"/>
                    <a:pt x="1942013" y="8850"/>
                    <a:pt x="1942013" y="19767"/>
                  </a:cubicBezTo>
                  <a:lnTo>
                    <a:pt x="1942013" y="1728846"/>
                  </a:lnTo>
                  <a:cubicBezTo>
                    <a:pt x="1942013" y="1739763"/>
                    <a:pt x="1933163" y="1748614"/>
                    <a:pt x="1922245" y="1748614"/>
                  </a:cubicBezTo>
                  <a:lnTo>
                    <a:pt x="19767" y="1748614"/>
                  </a:lnTo>
                  <a:cubicBezTo>
                    <a:pt x="8850" y="1748614"/>
                    <a:pt x="0" y="1739763"/>
                    <a:pt x="0" y="1728846"/>
                  </a:cubicBezTo>
                  <a:lnTo>
                    <a:pt x="0" y="19767"/>
                  </a:lnTo>
                  <a:cubicBezTo>
                    <a:pt x="0" y="8850"/>
                    <a:pt x="8850" y="0"/>
                    <a:pt x="19767" y="0"/>
                  </a:cubicBezTo>
                  <a:close/>
                </a:path>
              </a:pathLst>
            </a:custGeom>
            <a:blipFill>
              <a:blip r:embed="rId3"/>
              <a:stretch>
                <a:fillRect l="-18213" r="-18213"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 rot="0">
            <a:off x="16974820" y="436880"/>
            <a:ext cx="2072640" cy="1184275"/>
            <a:chOff x="0" y="0"/>
            <a:chExt cx="1548434" cy="31184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4" name="TextBox 14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5" name="Freeform 15"/>
          <p:cNvSpPr/>
          <p:nvPr/>
        </p:nvSpPr>
        <p:spPr>
          <a:xfrm>
            <a:off x="17297493" y="701385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 flipH="1" flipV="1">
            <a:off x="6640003" y="1028700"/>
            <a:ext cx="1846543" cy="1846543"/>
          </a:xfrm>
          <a:custGeom>
            <a:avLst/>
            <a:gdLst/>
            <a:ahLst/>
            <a:cxnLst/>
            <a:rect l="l" t="t" r="r" b="b"/>
            <a:pathLst>
              <a:path w="1846543" h="1846543">
                <a:moveTo>
                  <a:pt x="1846543" y="1846543"/>
                </a:moveTo>
                <a:lnTo>
                  <a:pt x="0" y="1846543"/>
                </a:lnTo>
                <a:lnTo>
                  <a:pt x="0" y="0"/>
                </a:lnTo>
                <a:lnTo>
                  <a:pt x="1846543" y="0"/>
                </a:lnTo>
                <a:lnTo>
                  <a:pt x="1846543" y="1846543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7" name="TextBox 17"/>
          <p:cNvSpPr txBox="1"/>
          <p:nvPr/>
        </p:nvSpPr>
        <p:spPr>
          <a:xfrm>
            <a:off x="9237345" y="1028700"/>
            <a:ext cx="7308850" cy="34467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80"/>
              </a:lnSpc>
            </a:pPr>
            <a:r>
              <a:rPr lang="uk-UA" altLang="en-US" sz="6400" b="1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Форми навчання</a:t>
            </a:r>
            <a:endParaRPr lang="uk-UA" altLang="en-US" sz="6400" b="1">
              <a:solidFill>
                <a:srgbClr val="16423C"/>
              </a:solidFill>
              <a:latin typeface="Garet Bold"/>
              <a:ea typeface="Garet Bold"/>
              <a:cs typeface="Garet Bold"/>
              <a:sym typeface="Garet Bold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200" b="1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Лекції</a:t>
            </a:r>
            <a:endParaRPr lang="uk-UA" sz="3200" b="1" dirty="0" smtClean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200" b="1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Практичні / Семінарські</a:t>
            </a:r>
            <a:endParaRPr lang="uk-UA" sz="3200" b="1" dirty="0" smtClean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200" b="1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Самостійна робота</a:t>
            </a:r>
            <a:endParaRPr lang="uk-UA" sz="3200" b="1" dirty="0" smtClean="0">
              <a:solidFill>
                <a:schemeClr val="tx1"/>
              </a:solidFill>
              <a:latin typeface="Calibri" charset="0"/>
              <a:ea typeface="Calibri" charset="0"/>
              <a:cs typeface="Calibri" charset="0"/>
              <a:sym typeface="+mn-ea"/>
            </a:endParaRPr>
          </a:p>
          <a:p>
            <a:pPr marL="571500" indent="-571500" algn="l">
              <a:lnSpc>
                <a:spcPct val="100000"/>
              </a:lnSpc>
              <a:buFont typeface="Wingdings" panose="05000000000000000000" charset="0"/>
              <a:buChar char=""/>
            </a:pPr>
            <a:r>
              <a:rPr lang="uk-UA" sz="3200" b="1" dirty="0" smtClean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Індивідуальна самостійна робота</a:t>
            </a:r>
            <a:endParaRPr lang="uk-UA" altLang="en-US" sz="3200" b="1" dirty="0" smtClean="0">
              <a:solidFill>
                <a:schemeClr val="tx1"/>
              </a:solidFill>
              <a:latin typeface="Calibri" charset="0"/>
              <a:ea typeface="Calibri" charset="0"/>
              <a:cs typeface="Calibri" charset="0"/>
              <a:sym typeface="+mn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10210800" y="5448300"/>
            <a:ext cx="7735570" cy="281686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/>
            <a:r>
              <a:rPr lang="uk-UA" sz="3200" b="1" i="1" u="sng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Диференційований залік:</a:t>
            </a:r>
            <a:r>
              <a:rPr lang="uk-UA" sz="32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</a:t>
            </a:r>
            <a:r>
              <a:rPr lang="uk-UA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(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сума </a:t>
            </a:r>
            <a:r>
              <a:rPr lang="ru-RU" sz="32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балів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за </a:t>
            </a:r>
            <a:r>
              <a:rPr lang="ru-RU" sz="32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всі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види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навчальної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діяльності</a:t>
            </a:r>
            <a:r>
              <a:rPr lang="ru-RU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 - </a:t>
            </a:r>
            <a:r>
              <a:rPr lang="en-US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122-200 </a:t>
            </a:r>
            <a:r>
              <a:rPr lang="uk-UA" sz="32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балів) і відсутності академічної заборгованості</a:t>
            </a:r>
            <a:r>
              <a:rPr lang="uk-UA" dirty="0">
                <a:solidFill>
                  <a:schemeClr val="bg1"/>
                </a:solidFill>
                <a:latin typeface="Calibri" charset="0"/>
                <a:ea typeface="Calibri" charset="0"/>
                <a:cs typeface="Calibri" charset="0"/>
                <a:sym typeface="+mn-ea"/>
              </a:rPr>
              <a:t>.</a:t>
            </a:r>
            <a:endParaRPr lang="en-US" sz="1800">
              <a:solidFill>
                <a:srgbClr val="16423C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 rot="0">
            <a:off x="-1369464" y="6381081"/>
            <a:ext cx="9952513" cy="897527"/>
            <a:chOff x="0" y="0"/>
            <a:chExt cx="2621238" cy="23638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621238" cy="236386"/>
            </a:xfrm>
            <a:custGeom>
              <a:avLst/>
              <a:gdLst/>
              <a:ahLst/>
              <a:cxnLst/>
              <a:rect l="l" t="t" r="r" b="b"/>
              <a:pathLst>
                <a:path w="2621238" h="236386">
                  <a:moveTo>
                    <a:pt x="15558" y="0"/>
                  </a:moveTo>
                  <a:lnTo>
                    <a:pt x="2605680" y="0"/>
                  </a:lnTo>
                  <a:cubicBezTo>
                    <a:pt x="2609806" y="0"/>
                    <a:pt x="2613764" y="1639"/>
                    <a:pt x="2616681" y="4557"/>
                  </a:cubicBezTo>
                  <a:cubicBezTo>
                    <a:pt x="2619599" y="7474"/>
                    <a:pt x="2621238" y="11432"/>
                    <a:pt x="2621238" y="15558"/>
                  </a:cubicBezTo>
                  <a:lnTo>
                    <a:pt x="2621238" y="220828"/>
                  </a:lnTo>
                  <a:cubicBezTo>
                    <a:pt x="2621238" y="224954"/>
                    <a:pt x="2619599" y="228911"/>
                    <a:pt x="2616681" y="231829"/>
                  </a:cubicBezTo>
                  <a:cubicBezTo>
                    <a:pt x="2613764" y="234746"/>
                    <a:pt x="2609806" y="236386"/>
                    <a:pt x="2605680" y="236386"/>
                  </a:cubicBezTo>
                  <a:lnTo>
                    <a:pt x="15558" y="236386"/>
                  </a:lnTo>
                  <a:cubicBezTo>
                    <a:pt x="11432" y="236386"/>
                    <a:pt x="7474" y="234746"/>
                    <a:pt x="4557" y="231829"/>
                  </a:cubicBezTo>
                  <a:cubicBezTo>
                    <a:pt x="1639" y="228911"/>
                    <a:pt x="0" y="224954"/>
                    <a:pt x="0" y="220828"/>
                  </a:cubicBezTo>
                  <a:lnTo>
                    <a:pt x="0" y="15558"/>
                  </a:lnTo>
                  <a:cubicBezTo>
                    <a:pt x="0" y="11432"/>
                    <a:pt x="1639" y="7474"/>
                    <a:pt x="4557" y="4557"/>
                  </a:cubicBezTo>
                  <a:cubicBezTo>
                    <a:pt x="7474" y="1639"/>
                    <a:pt x="11432" y="0"/>
                    <a:pt x="155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2621238" cy="2744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7" name="Group 7"/>
          <p:cNvGrpSpPr/>
          <p:nvPr/>
        </p:nvGrpSpPr>
        <p:grpSpPr>
          <a:xfrm rot="0">
            <a:off x="-1369464" y="7381007"/>
            <a:ext cx="9952513" cy="897527"/>
            <a:chOff x="0" y="0"/>
            <a:chExt cx="2621238" cy="236386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2621238" cy="236386"/>
            </a:xfrm>
            <a:custGeom>
              <a:avLst/>
              <a:gdLst/>
              <a:ahLst/>
              <a:cxnLst/>
              <a:rect l="l" t="t" r="r" b="b"/>
              <a:pathLst>
                <a:path w="2621238" h="236386">
                  <a:moveTo>
                    <a:pt x="15558" y="0"/>
                  </a:moveTo>
                  <a:lnTo>
                    <a:pt x="2605680" y="0"/>
                  </a:lnTo>
                  <a:cubicBezTo>
                    <a:pt x="2609806" y="0"/>
                    <a:pt x="2613764" y="1639"/>
                    <a:pt x="2616681" y="4557"/>
                  </a:cubicBezTo>
                  <a:cubicBezTo>
                    <a:pt x="2619599" y="7474"/>
                    <a:pt x="2621238" y="11432"/>
                    <a:pt x="2621238" y="15558"/>
                  </a:cubicBezTo>
                  <a:lnTo>
                    <a:pt x="2621238" y="220828"/>
                  </a:lnTo>
                  <a:cubicBezTo>
                    <a:pt x="2621238" y="224954"/>
                    <a:pt x="2619599" y="228911"/>
                    <a:pt x="2616681" y="231829"/>
                  </a:cubicBezTo>
                  <a:cubicBezTo>
                    <a:pt x="2613764" y="234746"/>
                    <a:pt x="2609806" y="236386"/>
                    <a:pt x="2605680" y="236386"/>
                  </a:cubicBezTo>
                  <a:lnTo>
                    <a:pt x="15558" y="236386"/>
                  </a:lnTo>
                  <a:cubicBezTo>
                    <a:pt x="11432" y="236386"/>
                    <a:pt x="7474" y="234746"/>
                    <a:pt x="4557" y="231829"/>
                  </a:cubicBezTo>
                  <a:cubicBezTo>
                    <a:pt x="1639" y="228911"/>
                    <a:pt x="0" y="224954"/>
                    <a:pt x="0" y="220828"/>
                  </a:cubicBezTo>
                  <a:lnTo>
                    <a:pt x="0" y="15558"/>
                  </a:lnTo>
                  <a:cubicBezTo>
                    <a:pt x="0" y="11432"/>
                    <a:pt x="1639" y="7474"/>
                    <a:pt x="4557" y="4557"/>
                  </a:cubicBezTo>
                  <a:cubicBezTo>
                    <a:pt x="7474" y="1639"/>
                    <a:pt x="11432" y="0"/>
                    <a:pt x="155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2621238" cy="2744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0">
            <a:off x="-1369464" y="8383309"/>
            <a:ext cx="9952513" cy="897527"/>
            <a:chOff x="0" y="0"/>
            <a:chExt cx="2621238" cy="23638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2621238" cy="236386"/>
            </a:xfrm>
            <a:custGeom>
              <a:avLst/>
              <a:gdLst/>
              <a:ahLst/>
              <a:cxnLst/>
              <a:rect l="l" t="t" r="r" b="b"/>
              <a:pathLst>
                <a:path w="2621238" h="236386">
                  <a:moveTo>
                    <a:pt x="15558" y="0"/>
                  </a:moveTo>
                  <a:lnTo>
                    <a:pt x="2605680" y="0"/>
                  </a:lnTo>
                  <a:cubicBezTo>
                    <a:pt x="2609806" y="0"/>
                    <a:pt x="2613764" y="1639"/>
                    <a:pt x="2616681" y="4557"/>
                  </a:cubicBezTo>
                  <a:cubicBezTo>
                    <a:pt x="2619599" y="7474"/>
                    <a:pt x="2621238" y="11432"/>
                    <a:pt x="2621238" y="15558"/>
                  </a:cubicBezTo>
                  <a:lnTo>
                    <a:pt x="2621238" y="220828"/>
                  </a:lnTo>
                  <a:cubicBezTo>
                    <a:pt x="2621238" y="224954"/>
                    <a:pt x="2619599" y="228911"/>
                    <a:pt x="2616681" y="231829"/>
                  </a:cubicBezTo>
                  <a:cubicBezTo>
                    <a:pt x="2613764" y="234746"/>
                    <a:pt x="2609806" y="236386"/>
                    <a:pt x="2605680" y="236386"/>
                  </a:cubicBezTo>
                  <a:lnTo>
                    <a:pt x="15558" y="236386"/>
                  </a:lnTo>
                  <a:cubicBezTo>
                    <a:pt x="11432" y="236386"/>
                    <a:pt x="7474" y="234746"/>
                    <a:pt x="4557" y="231829"/>
                  </a:cubicBezTo>
                  <a:cubicBezTo>
                    <a:pt x="1639" y="228911"/>
                    <a:pt x="0" y="224954"/>
                    <a:pt x="0" y="220828"/>
                  </a:cubicBezTo>
                  <a:lnTo>
                    <a:pt x="0" y="15558"/>
                  </a:lnTo>
                  <a:cubicBezTo>
                    <a:pt x="0" y="11432"/>
                    <a:pt x="1639" y="7474"/>
                    <a:pt x="4557" y="4557"/>
                  </a:cubicBezTo>
                  <a:cubicBezTo>
                    <a:pt x="7474" y="1639"/>
                    <a:pt x="11432" y="0"/>
                    <a:pt x="1555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9EFEC">
                    <a:alpha val="100000"/>
                  </a:srgbClr>
                </a:gs>
                <a:gs pos="100000">
                  <a:srgbClr val="C4DAD2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2" name="TextBox 12"/>
            <p:cNvSpPr txBox="1"/>
            <p:nvPr/>
          </p:nvSpPr>
          <p:spPr>
            <a:xfrm>
              <a:off x="0" y="-38100"/>
              <a:ext cx="2621238" cy="27448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grpSp>
        <p:nvGrpSpPr>
          <p:cNvPr id="16" name="Group 16"/>
          <p:cNvGrpSpPr/>
          <p:nvPr/>
        </p:nvGrpSpPr>
        <p:grpSpPr>
          <a:xfrm rot="0">
            <a:off x="7168515" y="436880"/>
            <a:ext cx="11878945" cy="1184275"/>
            <a:chOff x="0" y="0"/>
            <a:chExt cx="1548434" cy="311848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548434" cy="311848"/>
            </a:xfrm>
            <a:custGeom>
              <a:avLst/>
              <a:gdLst/>
              <a:ahLst/>
              <a:cxnLst/>
              <a:rect l="l" t="t" r="r" b="b"/>
              <a:pathLst>
                <a:path w="1548434" h="311848">
                  <a:moveTo>
                    <a:pt x="26337" y="0"/>
                  </a:moveTo>
                  <a:lnTo>
                    <a:pt x="1522098" y="0"/>
                  </a:lnTo>
                  <a:cubicBezTo>
                    <a:pt x="1536643" y="0"/>
                    <a:pt x="1548434" y="11791"/>
                    <a:pt x="1548434" y="26337"/>
                  </a:cubicBezTo>
                  <a:lnTo>
                    <a:pt x="1548434" y="285512"/>
                  </a:lnTo>
                  <a:cubicBezTo>
                    <a:pt x="1548434" y="300057"/>
                    <a:pt x="1536643" y="311848"/>
                    <a:pt x="1522098" y="311848"/>
                  </a:cubicBezTo>
                  <a:lnTo>
                    <a:pt x="26337" y="311848"/>
                  </a:lnTo>
                  <a:cubicBezTo>
                    <a:pt x="11791" y="311848"/>
                    <a:pt x="0" y="300057"/>
                    <a:pt x="0" y="285512"/>
                  </a:cubicBezTo>
                  <a:lnTo>
                    <a:pt x="0" y="26337"/>
                  </a:lnTo>
                  <a:cubicBezTo>
                    <a:pt x="0" y="11791"/>
                    <a:pt x="11791" y="0"/>
                    <a:pt x="2633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4DAD2">
                    <a:alpha val="100000"/>
                  </a:srgbClr>
                </a:gs>
                <a:gs pos="100000">
                  <a:srgbClr val="E9EFEC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8" name="TextBox 18"/>
            <p:cNvSpPr txBox="1"/>
            <p:nvPr/>
          </p:nvSpPr>
          <p:spPr>
            <a:xfrm>
              <a:off x="0" y="-38100"/>
              <a:ext cx="1548434" cy="349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60"/>
                </a:lnSpc>
                <a:spcBef>
                  <a:spcPct val="0"/>
                </a:spcBef>
              </a:pPr>
            </a:p>
          </p:txBody>
        </p:sp>
      </p:grpSp>
      <p:sp>
        <p:nvSpPr>
          <p:cNvPr id="19" name="Freeform 19"/>
          <p:cNvSpPr/>
          <p:nvPr/>
        </p:nvSpPr>
        <p:spPr>
          <a:xfrm>
            <a:off x="7543893" y="647410"/>
            <a:ext cx="661500" cy="654631"/>
          </a:xfrm>
          <a:custGeom>
            <a:avLst/>
            <a:gdLst/>
            <a:ahLst/>
            <a:cxnLst/>
            <a:rect l="l" t="t" r="r" b="b"/>
            <a:pathLst>
              <a:path w="661500" h="654631">
                <a:moveTo>
                  <a:pt x="0" y="0"/>
                </a:moveTo>
                <a:lnTo>
                  <a:pt x="661500" y="0"/>
                </a:lnTo>
                <a:lnTo>
                  <a:pt x="661500" y="654630"/>
                </a:lnTo>
                <a:lnTo>
                  <a:pt x="0" y="654630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-5400000" flipV="1">
            <a:off x="15421750" y="8025737"/>
            <a:ext cx="2702432" cy="3564359"/>
          </a:xfrm>
          <a:custGeom>
            <a:avLst/>
            <a:gdLst/>
            <a:ahLst/>
            <a:cxnLst/>
            <a:rect l="l" t="t" r="r" b="b"/>
            <a:pathLst>
              <a:path w="2702432" h="3564359">
                <a:moveTo>
                  <a:pt x="0" y="3564359"/>
                </a:moveTo>
                <a:lnTo>
                  <a:pt x="2702432" y="3564359"/>
                </a:lnTo>
                <a:lnTo>
                  <a:pt x="2702432" y="0"/>
                </a:lnTo>
                <a:lnTo>
                  <a:pt x="0" y="0"/>
                </a:lnTo>
                <a:lnTo>
                  <a:pt x="0" y="3564359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flipH="1" flipV="1">
            <a:off x="-904023" y="0"/>
            <a:ext cx="2669015" cy="2669015"/>
          </a:xfrm>
          <a:custGeom>
            <a:avLst/>
            <a:gdLst/>
            <a:ahLst/>
            <a:cxnLst/>
            <a:rect l="l" t="t" r="r" b="b"/>
            <a:pathLst>
              <a:path w="2669015" h="2669015">
                <a:moveTo>
                  <a:pt x="2669015" y="2669015"/>
                </a:moveTo>
                <a:lnTo>
                  <a:pt x="0" y="2669015"/>
                </a:lnTo>
                <a:lnTo>
                  <a:pt x="0" y="0"/>
                </a:lnTo>
                <a:lnTo>
                  <a:pt x="2669015" y="0"/>
                </a:lnTo>
                <a:lnTo>
                  <a:pt x="2669015" y="2669015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1561922" y="6597463"/>
            <a:ext cx="620583" cy="464762"/>
          </a:xfrm>
          <a:custGeom>
            <a:avLst/>
            <a:gdLst/>
            <a:ahLst/>
            <a:cxnLst/>
            <a:rect l="l" t="t" r="r" b="b"/>
            <a:pathLst>
              <a:path w="620583" h="464762">
                <a:moveTo>
                  <a:pt x="0" y="0"/>
                </a:moveTo>
                <a:lnTo>
                  <a:pt x="620583" y="0"/>
                </a:lnTo>
                <a:lnTo>
                  <a:pt x="620583" y="464762"/>
                </a:lnTo>
                <a:lnTo>
                  <a:pt x="0" y="46476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1618702" y="7576259"/>
            <a:ext cx="507023" cy="507023"/>
          </a:xfrm>
          <a:custGeom>
            <a:avLst/>
            <a:gdLst/>
            <a:ahLst/>
            <a:cxnLst/>
            <a:rect l="l" t="t" r="r" b="b"/>
            <a:pathLst>
              <a:path w="507023" h="507023">
                <a:moveTo>
                  <a:pt x="0" y="0"/>
                </a:moveTo>
                <a:lnTo>
                  <a:pt x="507023" y="0"/>
                </a:lnTo>
                <a:lnTo>
                  <a:pt x="507023" y="507023"/>
                </a:lnTo>
                <a:lnTo>
                  <a:pt x="0" y="50702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1665117" y="8551176"/>
            <a:ext cx="414193" cy="527329"/>
          </a:xfrm>
          <a:custGeom>
            <a:avLst/>
            <a:gdLst/>
            <a:ahLst/>
            <a:cxnLst/>
            <a:rect l="l" t="t" r="r" b="b"/>
            <a:pathLst>
              <a:path w="414193" h="527329">
                <a:moveTo>
                  <a:pt x="0" y="0"/>
                </a:moveTo>
                <a:lnTo>
                  <a:pt x="414193" y="0"/>
                </a:lnTo>
                <a:lnTo>
                  <a:pt x="414193" y="527328"/>
                </a:lnTo>
                <a:lnTo>
                  <a:pt x="0" y="52732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25" name="TextBox 25"/>
          <p:cNvSpPr txBox="1"/>
          <p:nvPr/>
        </p:nvSpPr>
        <p:spPr>
          <a:xfrm>
            <a:off x="838071" y="4945800"/>
            <a:ext cx="7118555" cy="9848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680"/>
              </a:lnSpc>
            </a:pPr>
            <a:r>
              <a:rPr lang="uk-UA" altLang="en-US" sz="4800" b="1">
                <a:solidFill>
                  <a:srgbClr val="16423C"/>
                </a:solidFill>
                <a:latin typeface="Garet Bold"/>
                <a:ea typeface="Garet Bold"/>
                <a:cs typeface="Garet Bold"/>
                <a:sym typeface="Garet Bold"/>
              </a:rPr>
              <a:t>Контактна інформація</a:t>
            </a:r>
            <a:endParaRPr lang="uk-UA" altLang="en-US" sz="4800" b="1">
              <a:solidFill>
                <a:srgbClr val="16423C"/>
              </a:solidFill>
              <a:latin typeface="Garet Bold"/>
              <a:ea typeface="Garet Bold"/>
              <a:cs typeface="Garet Bold"/>
              <a:sym typeface="Garet Bold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2618105" y="6584315"/>
            <a:ext cx="5123180" cy="4921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en-US" altLang="en-US" sz="3200" b="1">
                <a:solidFill>
                  <a:schemeClr val="tx1"/>
                </a:solidFill>
                <a:latin typeface="Times New Roman Bold" panose="02020603050405020304" charset="0"/>
                <a:cs typeface="Times New Roman Bold" panose="02020603050405020304" charset="0"/>
                <a:sym typeface="+mn-ea"/>
              </a:rPr>
              <a:t>gynecology2@vnmu.edu.ua</a:t>
            </a:r>
            <a:endParaRPr lang="en-US" altLang="en-US" sz="3200" b="1">
              <a:solidFill>
                <a:schemeClr val="tx1"/>
              </a:solidFill>
              <a:latin typeface="Times New Roman Bold" panose="02020603050405020304" charset="0"/>
              <a:ea typeface="Poppins Medium"/>
              <a:cs typeface="Times New Roman Bold" panose="02020603050405020304" charset="0"/>
              <a:sym typeface="+mn-ea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2611120" y="7400290"/>
            <a:ext cx="5847715" cy="8616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1" indent="0" algn="l">
              <a:lnSpc>
                <a:spcPts val="3360"/>
              </a:lnSpc>
              <a:spcBef>
                <a:spcPct val="0"/>
              </a:spcBef>
            </a:pPr>
            <a:r>
              <a:rPr lang="en-US" altLang="en-US" sz="2400" b="1" u="none" strike="noStrike">
                <a:solidFill>
                  <a:schemeClr val="tx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https://www.vnmu.edu.ua/кафедра-акушерства-і-гінекології-2</a:t>
            </a:r>
            <a:endParaRPr lang="en-US" altLang="en-US" sz="2400" b="1" u="none" strike="noStrike">
              <a:solidFill>
                <a:schemeClr val="tx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618105" y="8569325"/>
            <a:ext cx="5864225" cy="4921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/>
            <a:r>
              <a:rPr lang="uk-UA" altLang="en-US" sz="3200" b="1" i="1">
                <a:solidFill>
                  <a:schemeClr val="tx1"/>
                </a:solidFill>
                <a:latin typeface="Times New Roman Bold Italic" panose="02020603050405020304" charset="0"/>
                <a:cs typeface="Times New Roman Bold Italic" panose="02020603050405020304" charset="0"/>
                <a:sym typeface="+mn-ea"/>
              </a:rPr>
              <a:t>м. Вінниця, вул. Пирогова 56</a:t>
            </a:r>
            <a:endParaRPr lang="uk-UA" altLang="en-US" sz="3200" b="1" i="1" u="none" strike="noStrike">
              <a:solidFill>
                <a:schemeClr val="tx1"/>
              </a:solidFill>
              <a:latin typeface="Times New Roman Bold Italic" panose="02020603050405020304" charset="0"/>
              <a:ea typeface="Poppins Medium"/>
              <a:cs typeface="Times New Roman Bold Italic" panose="02020603050405020304" charset="0"/>
              <a:sym typeface="+mn-ea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8610600" y="815975"/>
            <a:ext cx="8928100" cy="80518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3600"/>
              </a:lnSpc>
            </a:pPr>
            <a:r>
              <a:rPr lang="uk-UA" altLang="en-US" sz="5400" b="1">
                <a:solidFill>
                  <a:srgbClr val="16423C"/>
                </a:solidFill>
                <a:latin typeface="Poppins Bold"/>
                <a:ea typeface="Poppins Bold"/>
                <a:cs typeface="Poppins Bold"/>
                <a:sym typeface="Poppins Bold"/>
              </a:rPr>
              <a:t>Розробники курсу</a:t>
            </a:r>
            <a:endParaRPr lang="uk-UA" altLang="en-US" sz="5400" b="1">
              <a:solidFill>
                <a:srgbClr val="16423C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pic>
        <p:nvPicPr>
          <p:cNvPr id="31" name="Picture 30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13"/>
          <a:srcRect l="24306" t="2422" r="22803" b="745"/>
          <a:stretch>
            <a:fillRect/>
          </a:stretch>
        </p:blipFill>
        <p:spPr>
          <a:xfrm>
            <a:off x="9525000" y="2247900"/>
            <a:ext cx="3810000" cy="4953000"/>
          </a:xfrm>
          <a:prstGeom prst="rect">
            <a:avLst/>
          </a:prstGeom>
          <a:ln w="76200">
            <a:noFill/>
          </a:ln>
        </p:spPr>
      </p:pic>
      <p:pic>
        <p:nvPicPr>
          <p:cNvPr id="32" name="Picture 31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14"/>
          <a:srcRect l="29101" t="8462" r="25748" b="1312"/>
          <a:stretch>
            <a:fillRect/>
          </a:stretch>
        </p:blipFill>
        <p:spPr>
          <a:xfrm>
            <a:off x="14354810" y="2247900"/>
            <a:ext cx="3453130" cy="4911725"/>
          </a:xfrm>
          <a:prstGeom prst="rect">
            <a:avLst/>
          </a:prstGeom>
          <a:ln w="76200">
            <a:noFill/>
          </a:ln>
        </p:spPr>
      </p:pic>
      <p:sp>
        <p:nvSpPr>
          <p:cNvPr id="33" name="Text Box 32"/>
          <p:cNvSpPr txBox="1"/>
          <p:nvPr/>
        </p:nvSpPr>
        <p:spPr>
          <a:xfrm>
            <a:off x="14060170" y="7411085"/>
            <a:ext cx="4042410" cy="9296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4" name="Text Box 33"/>
          <p:cNvSpPr txBox="1"/>
          <p:nvPr/>
        </p:nvSpPr>
        <p:spPr>
          <a:xfrm>
            <a:off x="9357360" y="7414895"/>
            <a:ext cx="4144645" cy="9290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2790</Words>
  <Application>WPS Presentation</Application>
  <PresentationFormat>On-screen Show (4:3)</PresentationFormat>
  <Paragraphs>77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8" baseType="lpstr">
      <vt:lpstr>Arial</vt:lpstr>
      <vt:lpstr>SimSun</vt:lpstr>
      <vt:lpstr>Wingdings</vt:lpstr>
      <vt:lpstr>Garet Bold</vt:lpstr>
      <vt:lpstr>Thonburi</vt:lpstr>
      <vt:lpstr>Arial Nova Light</vt:lpstr>
      <vt:lpstr>Times New Roman Bold</vt:lpstr>
      <vt:lpstr>Poppins Bold</vt:lpstr>
      <vt:lpstr>Poppins Light</vt:lpstr>
      <vt:lpstr>Poppins Semi-Bold</vt:lpstr>
      <vt:lpstr>Poppins</vt:lpstr>
      <vt:lpstr>Wingdings</vt:lpstr>
      <vt:lpstr>Calibri</vt:lpstr>
      <vt:lpstr>Poppins Medium</vt:lpstr>
      <vt:lpstr>Times New Roman Bold Italic</vt:lpstr>
      <vt:lpstr>Helvetica Neue</vt:lpstr>
      <vt:lpstr>Microsoft YaHei</vt:lpstr>
      <vt:lpstr>汉仪旗黑</vt:lpstr>
      <vt:lpstr>Arial Unicode MS</vt:lpstr>
      <vt:lpstr>宋体-简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Інна Гайченя</cp:lastModifiedBy>
  <cp:revision>6</cp:revision>
  <dcterms:created xsi:type="dcterms:W3CDTF">2026-06-29T06:56:30Z</dcterms:created>
  <dcterms:modified xsi:type="dcterms:W3CDTF">2026-06-29T06:56:30Z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1033-12.1.26015.26015</vt:lpwstr>
  </property>
  <property fmtid="{D5CDD505-2E9C-101B-9397-08002B2CF9AE}" pid="3" name="ICV">
    <vt:lpwstr>102EE56D3BEFFD826845296A3137A6D3_42</vt:lpwstr>
  </property>
</Properties>
</file>