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ti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9" r:id="rId12"/>
    <p:sldId id="272" r:id="rId13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F1C8B-2915-4EEE-93B0-7F525D323D01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2729-82F0-45A8-9BD9-4D20C8156E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52272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F1C8B-2915-4EEE-93B0-7F525D323D01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2729-82F0-45A8-9BD9-4D20C8156E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38253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F1C8B-2915-4EEE-93B0-7F525D323D01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2729-82F0-45A8-9BD9-4D20C8156E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58724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F1C8B-2915-4EEE-93B0-7F525D323D01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2729-82F0-45A8-9BD9-4D20C8156E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16942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F1C8B-2915-4EEE-93B0-7F525D323D01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2729-82F0-45A8-9BD9-4D20C8156E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23797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F1C8B-2915-4EEE-93B0-7F525D323D01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2729-82F0-45A8-9BD9-4D20C8156E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13065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F1C8B-2915-4EEE-93B0-7F525D323D01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2729-82F0-45A8-9BD9-4D20C8156E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6062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F1C8B-2915-4EEE-93B0-7F525D323D01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2729-82F0-45A8-9BD9-4D20C8156E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8896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F1C8B-2915-4EEE-93B0-7F525D323D01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2729-82F0-45A8-9BD9-4D20C8156E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92374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F1C8B-2915-4EEE-93B0-7F525D323D01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2729-82F0-45A8-9BD9-4D20C8156E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67977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F1C8B-2915-4EEE-93B0-7F525D323D01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2729-82F0-45A8-9BD9-4D20C8156E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29448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4000"/>
            <a:lum/>
          </a:blip>
          <a:srcRect/>
          <a:stretch>
            <a:fillRect t="-32000"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7F1C8B-2915-4EEE-93B0-7F525D323D01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4B2729-82F0-45A8-9BD9-4D20C8156E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17223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tiff"/><Relationship Id="rId4" Type="http://schemas.openxmlformats.org/officeDocument/2006/relationships/image" Target="../media/image10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25000"/>
            <a:lum/>
          </a:blip>
          <a:srcRect/>
          <a:stretch>
            <a:fillRect t="-32000"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38327" y="2224309"/>
            <a:ext cx="9144000" cy="913412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C00000"/>
                </a:solidFill>
                <a:latin typeface="+mn-lt"/>
              </a:rPr>
              <a:t>Практична </a:t>
            </a:r>
            <a:r>
              <a:rPr lang="uk-UA" b="1" dirty="0" smtClean="0">
                <a:solidFill>
                  <a:srgbClr val="C00000"/>
                </a:solidFill>
                <a:latin typeface="+mn-lt"/>
              </a:rPr>
              <a:t>мікологія</a:t>
            </a:r>
            <a:endParaRPr lang="uk-UA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466218" y="3122401"/>
            <a:ext cx="9144000" cy="754302"/>
          </a:xfrm>
        </p:spPr>
        <p:txBody>
          <a:bodyPr>
            <a:noAutofit/>
          </a:bodyPr>
          <a:lstStyle/>
          <a:p>
            <a:r>
              <a:rPr lang="uk-UA" sz="3200" b="1" i="1" dirty="0" smtClean="0">
                <a:solidFill>
                  <a:srgbClr val="C00000"/>
                </a:solidFill>
              </a:rPr>
              <a:t>Вибіркова дисципліна для студентів 2 (3) курсу фармацевтичного факультету </a:t>
            </a:r>
            <a:r>
              <a:rPr lang="uk-UA" sz="3200" b="1" i="1" dirty="0">
                <a:solidFill>
                  <a:srgbClr val="C00000"/>
                </a:solidFill>
                <a:cs typeface="Calibri" panose="020F0502020204030204" pitchFamily="34" charset="0"/>
              </a:rPr>
              <a:t>Вінницького національного медичного університету</a:t>
            </a:r>
            <a:endParaRPr lang="uk-UA" sz="3200" b="1" i="1" dirty="0">
              <a:solidFill>
                <a:srgbClr val="C00000"/>
              </a:solidFill>
            </a:endParaRPr>
          </a:p>
        </p:txBody>
      </p:sp>
      <p:pic>
        <p:nvPicPr>
          <p:cNvPr id="4" name="Picture 6" descr="Victoria Rodinkov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1682" y="1"/>
            <a:ext cx="1882055" cy="1869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ідзаголовок 2"/>
          <p:cNvSpPr txBox="1">
            <a:spLocks/>
          </p:cNvSpPr>
          <p:nvPr/>
        </p:nvSpPr>
        <p:spPr>
          <a:xfrm>
            <a:off x="1306202" y="4719643"/>
            <a:ext cx="10292460" cy="8773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spcBef>
                <a:spcPts val="0"/>
              </a:spcBef>
              <a:defRPr/>
            </a:pPr>
            <a:r>
              <a:rPr lang="uk-UA" sz="2000" b="1" dirty="0" smtClean="0">
                <a:solidFill>
                  <a:srgbClr val="C00000"/>
                </a:solidFill>
                <a:cs typeface="Calibri" panose="020F0502020204030204" pitchFamily="34" charset="0"/>
              </a:rPr>
              <a:t>професорка кафедри фармації Вінницького національного медичного університету,</a:t>
            </a:r>
          </a:p>
          <a:p>
            <a:pPr>
              <a:lnSpc>
                <a:spcPct val="110000"/>
              </a:lnSpc>
              <a:spcBef>
                <a:spcPts val="0"/>
              </a:spcBef>
              <a:defRPr/>
            </a:pPr>
            <a:r>
              <a:rPr lang="uk-UA" sz="2000" b="1" dirty="0" smtClean="0">
                <a:solidFill>
                  <a:srgbClr val="C00000"/>
                </a:solidFill>
                <a:cs typeface="Calibri" panose="020F0502020204030204" pitchFamily="34" charset="0"/>
              </a:rPr>
              <a:t>Завідувачка лабораторії вивчення </a:t>
            </a:r>
            <a:r>
              <a:rPr lang="uk-UA" sz="2000" b="1" dirty="0" err="1" smtClean="0">
                <a:solidFill>
                  <a:srgbClr val="C00000"/>
                </a:solidFill>
                <a:cs typeface="Calibri" panose="020F0502020204030204" pitchFamily="34" charset="0"/>
              </a:rPr>
              <a:t>алергнних</a:t>
            </a:r>
            <a:r>
              <a:rPr lang="uk-UA" sz="2000" b="1" dirty="0" smtClean="0">
                <a:solidFill>
                  <a:srgbClr val="C00000"/>
                </a:solidFill>
                <a:cs typeface="Calibri" panose="020F0502020204030204" pitchFamily="34" charset="0"/>
              </a:rPr>
              <a:t> факторів довкілля ВНМУ,</a:t>
            </a:r>
          </a:p>
          <a:p>
            <a:pPr>
              <a:lnSpc>
                <a:spcPct val="110000"/>
              </a:lnSpc>
              <a:spcBef>
                <a:spcPts val="0"/>
              </a:spcBef>
              <a:defRPr/>
            </a:pPr>
            <a:r>
              <a:rPr lang="uk-UA" sz="2000" b="1" dirty="0" err="1" smtClean="0">
                <a:solidFill>
                  <a:srgbClr val="C00000"/>
                </a:solidFill>
                <a:cs typeface="Calibri" panose="020F0502020204030204" pitchFamily="34" charset="0"/>
              </a:rPr>
              <a:t>докторка</a:t>
            </a:r>
            <a:r>
              <a:rPr lang="uk-UA" sz="2000" b="1" dirty="0" smtClean="0">
                <a:solidFill>
                  <a:srgbClr val="C00000"/>
                </a:solidFill>
                <a:cs typeface="Calibri" panose="020F0502020204030204" pitchFamily="34" charset="0"/>
              </a:rPr>
              <a:t> </a:t>
            </a:r>
            <a:r>
              <a:rPr lang="uk-UA" sz="2000" b="1" dirty="0" err="1" smtClean="0">
                <a:solidFill>
                  <a:srgbClr val="C00000"/>
                </a:solidFill>
                <a:cs typeface="Calibri" panose="020F0502020204030204" pitchFamily="34" charset="0"/>
              </a:rPr>
              <a:t>біол</a:t>
            </a:r>
            <a:r>
              <a:rPr lang="uk-UA" sz="2000" b="1" dirty="0" smtClean="0">
                <a:solidFill>
                  <a:srgbClr val="C00000"/>
                </a:solidFill>
                <a:cs typeface="Calibri" panose="020F0502020204030204" pitchFamily="34" charset="0"/>
              </a:rPr>
              <a:t>. наук, Вікторія Родінкова</a:t>
            </a:r>
            <a:endParaRPr lang="en-US" sz="2000" b="1" dirty="0" smtClean="0">
              <a:solidFill>
                <a:srgbClr val="C00000"/>
              </a:solidFill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defRPr/>
            </a:pPr>
            <a:endParaRPr lang="en-US" sz="2000" b="1" dirty="0">
              <a:solidFill>
                <a:srgbClr val="C00000"/>
              </a:solidFill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defRPr/>
            </a:pPr>
            <a:r>
              <a:rPr lang="uk-UA" sz="2000" b="1" dirty="0" err="1" smtClean="0">
                <a:solidFill>
                  <a:srgbClr val="C00000"/>
                </a:solidFill>
                <a:cs typeface="Calibri" panose="020F0502020204030204" pitchFamily="34" charset="0"/>
              </a:rPr>
              <a:t>доцентка</a:t>
            </a:r>
            <a:r>
              <a:rPr lang="uk-UA" sz="2000" b="1" dirty="0" smtClean="0">
                <a:solidFill>
                  <a:srgbClr val="C00000"/>
                </a:solidFill>
                <a:cs typeface="Calibri" panose="020F0502020204030204" pitchFamily="34" charset="0"/>
              </a:rPr>
              <a:t> </a:t>
            </a:r>
            <a:r>
              <a:rPr lang="uk-UA" sz="2000" b="1" dirty="0">
                <a:solidFill>
                  <a:srgbClr val="C00000"/>
                </a:solidFill>
                <a:cs typeface="Calibri" panose="020F0502020204030204" pitchFamily="34" charset="0"/>
              </a:rPr>
              <a:t>кафедри фармації Вінницького національного медичного університету,</a:t>
            </a:r>
          </a:p>
          <a:p>
            <a:pPr>
              <a:lnSpc>
                <a:spcPct val="110000"/>
              </a:lnSpc>
              <a:spcBef>
                <a:spcPts val="0"/>
              </a:spcBef>
              <a:defRPr/>
            </a:pPr>
            <a:r>
              <a:rPr lang="uk-UA" sz="2000" b="1" dirty="0" smtClean="0">
                <a:solidFill>
                  <a:srgbClr val="C00000"/>
                </a:solidFill>
                <a:cs typeface="Calibri" panose="020F0502020204030204" pitchFamily="34" charset="0"/>
              </a:rPr>
              <a:t>Лілія Вікторівна </a:t>
            </a:r>
            <a:r>
              <a:rPr lang="uk-UA" sz="2000" b="1" dirty="0" err="1">
                <a:solidFill>
                  <a:srgbClr val="C00000"/>
                </a:solidFill>
                <a:cs typeface="Calibri" panose="020F0502020204030204" pitchFamily="34" charset="0"/>
              </a:rPr>
              <a:t>Кременська</a:t>
            </a:r>
            <a:endParaRPr lang="en-US" sz="2000" b="1" dirty="0">
              <a:solidFill>
                <a:srgbClr val="C00000"/>
              </a:solidFill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defRPr/>
            </a:pPr>
            <a:endParaRPr lang="ru-RU" sz="2000" dirty="0">
              <a:solidFill>
                <a:srgbClr val="C00000"/>
              </a:solidFill>
              <a:cs typeface="Calibri" panose="020F0502020204030204" pitchFamily="34" charset="0"/>
            </a:endParaRPr>
          </a:p>
        </p:txBody>
      </p:sp>
      <p:sp>
        <p:nvSpPr>
          <p:cNvPr id="7" name="Прямокутник 6"/>
          <p:cNvSpPr/>
          <p:nvPr/>
        </p:nvSpPr>
        <p:spPr>
          <a:xfrm>
            <a:off x="2035191" y="-30466"/>
            <a:ext cx="768613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sz="2800" b="1" dirty="0">
                <a:solidFill>
                  <a:srgbClr val="C00000"/>
                </a:solidFill>
              </a:rPr>
              <a:t>Міністерство охорони здоров’я України</a:t>
            </a:r>
          </a:p>
          <a:p>
            <a:pPr algn="ctr">
              <a:defRPr/>
            </a:pPr>
            <a:r>
              <a:rPr lang="uk-UA" sz="2800" b="1" dirty="0">
                <a:solidFill>
                  <a:srgbClr val="C00000"/>
                </a:solidFill>
              </a:rPr>
              <a:t>Вінницький національний медичний університет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"/>
            <a:ext cx="2347415" cy="1941131"/>
          </a:xfrm>
          <a:prstGeom prst="rect">
            <a:avLst/>
          </a:prstGeom>
        </p:spPr>
      </p:pic>
      <p:pic>
        <p:nvPicPr>
          <p:cNvPr id="10" name="Picture 2" descr="https://www.vnmu.edu.ua/html/v3/img/src/vnmu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1048" y="1279662"/>
            <a:ext cx="823103" cy="126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2274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27547" y="216027"/>
            <a:ext cx="11534156" cy="1325563"/>
          </a:xfrm>
        </p:spPr>
        <p:txBody>
          <a:bodyPr>
            <a:noAutofit/>
          </a:bodyPr>
          <a:lstStyle/>
          <a:p>
            <a:pPr algn="ctr"/>
            <a:r>
              <a:rPr lang="uk-UA" b="1" dirty="0">
                <a:solidFill>
                  <a:srgbClr val="C00000"/>
                </a:solidFill>
                <a:latin typeface="+mn-lt"/>
              </a:rPr>
              <a:t>Зараз, просто зараз, сидячи біля екранів своїх комп’ютерів, ви дихаєте спорами грибів.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5267" y="1893783"/>
            <a:ext cx="5258374" cy="349920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2" y="1930116"/>
            <a:ext cx="3391217" cy="342654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052" y="1861290"/>
            <a:ext cx="3180948" cy="3564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694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7475" y="951456"/>
            <a:ext cx="3461393" cy="272594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6908" y="4132053"/>
            <a:ext cx="3621273" cy="272594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805732" y="3532991"/>
            <a:ext cx="3343136" cy="318059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uk-UA" b="1" dirty="0">
                <a:solidFill>
                  <a:srgbClr val="C00000"/>
                </a:solidFill>
                <a:latin typeface="+mn-lt"/>
              </a:rPr>
              <a:t>І уникнути цього </a:t>
            </a:r>
            <a:r>
              <a:rPr lang="uk-UA" b="1" dirty="0" smtClean="0">
                <a:solidFill>
                  <a:srgbClr val="C00000"/>
                </a:solidFill>
                <a:latin typeface="+mn-lt"/>
              </a:rPr>
              <a:t>неможливо</a:t>
            </a:r>
            <a:r>
              <a:rPr lang="en-US" b="1" dirty="0" smtClean="0">
                <a:solidFill>
                  <a:srgbClr val="C00000"/>
                </a:solidFill>
                <a:latin typeface="+mn-lt"/>
              </a:rPr>
              <a:t>…</a:t>
            </a:r>
            <a:endParaRPr lang="uk-UA" b="1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6" name="Місце для вмісту 5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63" y="3677403"/>
            <a:ext cx="3335899" cy="318059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41940" y="1325563"/>
            <a:ext cx="5171445" cy="3441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547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671" y="669925"/>
            <a:ext cx="11499011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rgbClr val="C00000"/>
                </a:solidFill>
                <a:latin typeface="+mn-lt"/>
              </a:rPr>
              <a:t>Гриби супроводжують людину з перших днів її цивілізаційного розвитку. Вони є повсюдними, і на різних етапах еволюції людства були для людини причиною </a:t>
            </a:r>
            <a:r>
              <a:rPr lang="uk-UA" b="1" dirty="0" err="1">
                <a:solidFill>
                  <a:srgbClr val="C00000"/>
                </a:solidFill>
                <a:latin typeface="+mn-lt"/>
              </a:rPr>
              <a:t>хвороб</a:t>
            </a:r>
            <a:r>
              <a:rPr lang="uk-UA" b="1" dirty="0">
                <a:solidFill>
                  <a:srgbClr val="C00000"/>
                </a:solidFill>
                <a:latin typeface="+mn-lt"/>
              </a:rPr>
              <a:t>, слугували </a:t>
            </a:r>
            <a:r>
              <a:rPr lang="uk-UA" b="1" dirty="0" err="1" smtClean="0">
                <a:solidFill>
                  <a:srgbClr val="C00000"/>
                </a:solidFill>
                <a:latin typeface="+mn-lt"/>
              </a:rPr>
              <a:t>харчем</a:t>
            </a:r>
            <a:r>
              <a:rPr lang="en-US" b="1" dirty="0" smtClean="0">
                <a:solidFill>
                  <a:srgbClr val="C00000"/>
                </a:solidFill>
                <a:latin typeface="+mn-lt"/>
              </a:rPr>
              <a:t>…</a:t>
            </a:r>
            <a:r>
              <a:rPr lang="uk-UA" b="1" dirty="0" smtClean="0">
                <a:solidFill>
                  <a:srgbClr val="C00000"/>
                </a:solidFill>
                <a:latin typeface="+mn-lt"/>
              </a:rPr>
              <a:t> </a:t>
            </a:r>
            <a:endParaRPr lang="uk-UA" b="1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3" name="Picture 2" descr="peyote-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84130"/>
            <a:ext cx="6193766" cy="4278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3492" y="3033407"/>
            <a:ext cx="5056517" cy="3180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024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eyote-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25"/>
          <a:stretch/>
        </p:blipFill>
        <p:spPr bwMode="auto">
          <a:xfrm>
            <a:off x="1401223" y="1190444"/>
            <a:ext cx="9606083" cy="6142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671" y="0"/>
            <a:ext cx="11585275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rgbClr val="C00000"/>
                </a:solidFill>
                <a:latin typeface="+mn-lt"/>
              </a:rPr>
              <a:t>ліками та джерелом нових, незвіданих </a:t>
            </a:r>
            <a:r>
              <a:rPr lang="uk-UA" b="1" dirty="0" err="1">
                <a:solidFill>
                  <a:srgbClr val="C00000"/>
                </a:solidFill>
                <a:latin typeface="+mn-lt"/>
              </a:rPr>
              <a:t>відчуттів</a:t>
            </a:r>
            <a:r>
              <a:rPr lang="uk-UA" b="1" dirty="0">
                <a:solidFill>
                  <a:srgbClr val="C00000"/>
                </a:solidFill>
                <a:latin typeface="+mn-lt"/>
              </a:rPr>
              <a:t>, здатних перенести до паралельного світу.</a:t>
            </a:r>
          </a:p>
        </p:txBody>
      </p:sp>
    </p:spTree>
    <p:extLst>
      <p:ext uri="{BB962C8B-B14F-4D97-AF65-F5344CB8AC3E}">
        <p14:creationId xmlns:p14="http://schemas.microsoft.com/office/powerpoint/2010/main" val="350874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3190" y="3844132"/>
            <a:ext cx="4202411" cy="3151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74561" y="0"/>
            <a:ext cx="11169446" cy="2424023"/>
          </a:xfrm>
        </p:spPr>
        <p:txBody>
          <a:bodyPr>
            <a:normAutofit fontScale="92500"/>
          </a:bodyPr>
          <a:lstStyle/>
          <a:p>
            <a:pPr algn="just"/>
            <a:r>
              <a:rPr lang="uk-UA" b="1" dirty="0">
                <a:solidFill>
                  <a:srgbClr val="C00000"/>
                </a:solidFill>
              </a:rPr>
              <a:t>Так, тисячоліттями природа царства Грибів залишалася багато в чому загадковою для людства. А от з розвитком ДНК-технологій та новими можливостями та підходами до вивчення властивостей та класифікації живих організмів відбулось переосмислення біології царства грибів. Останніми десятиліттями були винайдені та описані нові властивості вже відомих </a:t>
            </a:r>
            <a:r>
              <a:rPr lang="uk-UA" b="1" dirty="0" smtClean="0">
                <a:solidFill>
                  <a:srgbClr val="C00000"/>
                </a:solidFill>
              </a:rPr>
              <a:t>грибів і відкриті нові представники цього Царства.</a:t>
            </a:r>
            <a:endParaRPr lang="en-US" b="1" dirty="0" smtClean="0">
              <a:solidFill>
                <a:srgbClr val="C00000"/>
              </a:solidFill>
            </a:endParaRPr>
          </a:p>
        </p:txBody>
      </p:sp>
      <p:pic>
        <p:nvPicPr>
          <p:cNvPr id="2052" name="Picture 4" descr="All about fungi — Science Learning Hu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155" y="2127220"/>
            <a:ext cx="4135818" cy="263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Вкусный и полезный гриб шиитаке, его лечебные свойств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69" y="2459277"/>
            <a:ext cx="4237102" cy="197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2246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24132" y="169354"/>
            <a:ext cx="11471694" cy="1607688"/>
          </a:xfrm>
        </p:spPr>
        <p:txBody>
          <a:bodyPr>
            <a:normAutofit lnSpcReduction="10000"/>
          </a:bodyPr>
          <a:lstStyle/>
          <a:p>
            <a:pPr algn="just"/>
            <a:r>
              <a:rPr lang="uk-UA" b="1" dirty="0">
                <a:solidFill>
                  <a:srgbClr val="C00000"/>
                </a:solidFill>
              </a:rPr>
              <a:t>А ще саме гриби стали джерелом перших в світі антибіотиків та інших активних речовин, здатних боротися із такими серйозними захворюваннями як рак та епілепсія. Але і їх патологічні властивості нікуди не </a:t>
            </a:r>
            <a:r>
              <a:rPr lang="uk-UA" b="1" dirty="0" smtClean="0">
                <a:solidFill>
                  <a:srgbClr val="C00000"/>
                </a:solidFill>
              </a:rPr>
              <a:t>поділись</a:t>
            </a:r>
            <a:endParaRPr lang="uk-UA" b="1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908" y="1777042"/>
            <a:ext cx="4977441" cy="4977441"/>
          </a:xfrm>
          <a:prstGeom prst="rect">
            <a:avLst/>
          </a:prstGeom>
        </p:spPr>
      </p:pic>
      <p:pic>
        <p:nvPicPr>
          <p:cNvPr id="4100" name="Picture 4" descr="Як правильно готувати чагу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9447" y="2208452"/>
            <a:ext cx="6263226" cy="3597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554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46494" y="264244"/>
            <a:ext cx="11454442" cy="2168405"/>
          </a:xfrm>
        </p:spPr>
        <p:txBody>
          <a:bodyPr/>
          <a:lstStyle/>
          <a:p>
            <a:pPr algn="just"/>
            <a:r>
              <a:rPr lang="uk-UA" b="1" dirty="0">
                <a:solidFill>
                  <a:srgbClr val="C00000"/>
                </a:solidFill>
              </a:rPr>
              <a:t>Відтак, якщо ви хочете дізнатись більше про те, як людина вже приборкала гриби, а де гриби все ще тримають людину в лещатах, і як примусити світ грибів працювати на благо людства, </a:t>
            </a:r>
            <a:r>
              <a:rPr lang="uk-UA" b="1" dirty="0" smtClean="0">
                <a:solidFill>
                  <a:srgbClr val="C00000"/>
                </a:solidFill>
              </a:rPr>
              <a:t>вам - </a:t>
            </a:r>
            <a:r>
              <a:rPr lang="uk-UA" b="1" dirty="0">
                <a:solidFill>
                  <a:srgbClr val="C00000"/>
                </a:solidFill>
              </a:rPr>
              <a:t>на курс практичної мікології, розроблений для студентів 2 (3 курсу) фармацевтичного факультету ВНМУ</a:t>
            </a:r>
            <a:r>
              <a:rPr lang="uk-UA" b="1" dirty="0" smtClean="0">
                <a:solidFill>
                  <a:srgbClr val="C00000"/>
                </a:solidFill>
              </a:rPr>
              <a:t>.</a:t>
            </a:r>
            <a:endParaRPr lang="uk-UA" b="1" dirty="0">
              <a:solidFill>
                <a:srgbClr val="C00000"/>
              </a:solidFill>
            </a:endParaRPr>
          </a:p>
        </p:txBody>
      </p:sp>
      <p:pic>
        <p:nvPicPr>
          <p:cNvPr id="4" name="Picture 2" descr="6 things you never knew about mushroom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32649"/>
            <a:ext cx="4866782" cy="323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2152" y="2432649"/>
            <a:ext cx="3264569" cy="3264569"/>
          </a:xfrm>
          <a:prstGeom prst="rect">
            <a:avLst/>
          </a:prstGeom>
        </p:spPr>
      </p:pic>
      <p:pic>
        <p:nvPicPr>
          <p:cNvPr id="5126" name="Picture 6" descr="Що лікує чайний гриб — відповідь для 100 болячок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0834" y="2432649"/>
            <a:ext cx="2805989" cy="3178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0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89626" y="160727"/>
            <a:ext cx="11463068" cy="1762964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uk-UA" b="1" dirty="0">
                <a:solidFill>
                  <a:srgbClr val="C00000"/>
                </a:solidFill>
              </a:rPr>
              <a:t>Курс </a:t>
            </a:r>
            <a:r>
              <a:rPr lang="uk-UA" b="1" dirty="0" smtClean="0">
                <a:solidFill>
                  <a:srgbClr val="C00000"/>
                </a:solidFill>
              </a:rPr>
              <a:t>базується на знаннях ботаніки, пов’язаний із фармакогнозією, є підґрунтям вивчення клінічної фармації та включає </a:t>
            </a:r>
            <a:r>
              <a:rPr lang="uk-UA" b="1" dirty="0">
                <a:solidFill>
                  <a:srgbClr val="C00000"/>
                </a:solidFill>
              </a:rPr>
              <a:t>вивчення сучасної класифікації грибів, їх </a:t>
            </a:r>
            <a:r>
              <a:rPr lang="uk-UA" b="1" dirty="0" err="1">
                <a:solidFill>
                  <a:srgbClr val="C00000"/>
                </a:solidFill>
              </a:rPr>
              <a:t>поліморфності</a:t>
            </a:r>
            <a:r>
              <a:rPr lang="uk-UA" b="1" dirty="0">
                <a:solidFill>
                  <a:srgbClr val="C00000"/>
                </a:solidFill>
              </a:rPr>
              <a:t> та різноманітних властивостей. Ви дізнаєтесь про </a:t>
            </a:r>
            <a:r>
              <a:rPr lang="uk-UA" b="1" dirty="0" err="1">
                <a:solidFill>
                  <a:srgbClr val="C00000"/>
                </a:solidFill>
              </a:rPr>
              <a:t>інфекційно</a:t>
            </a:r>
            <a:r>
              <a:rPr lang="uk-UA" b="1" dirty="0">
                <a:solidFill>
                  <a:srgbClr val="C00000"/>
                </a:solidFill>
              </a:rPr>
              <a:t>-алергічні, алергічні та інші хвороби людини, тварин та рослин, які здатні викликати гриби.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814" y="1815590"/>
            <a:ext cx="4092157" cy="2713278"/>
          </a:xfrm>
          <a:prstGeom prst="rect">
            <a:avLst/>
          </a:prstGeom>
        </p:spPr>
      </p:pic>
      <p:pic>
        <p:nvPicPr>
          <p:cNvPr id="6148" name="Picture 4" descr="Fungal disease is on the rise. Is environmental change to blame? | Ens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047" y="1815590"/>
            <a:ext cx="4906646" cy="2713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ow to Identify and Fight Garden Fungal Disea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415" y="4589253"/>
            <a:ext cx="5215357" cy="218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611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22206" y="0"/>
            <a:ext cx="11721861" cy="3096883"/>
          </a:xfrm>
        </p:spPr>
        <p:txBody>
          <a:bodyPr>
            <a:normAutofit lnSpcReduction="10000"/>
          </a:bodyPr>
          <a:lstStyle/>
          <a:p>
            <a:pPr algn="just"/>
            <a:r>
              <a:rPr lang="uk-UA" b="1" dirty="0">
                <a:solidFill>
                  <a:srgbClr val="C00000"/>
                </a:solidFill>
              </a:rPr>
              <a:t>Познайомитеся з корисними властивостями представників цього царства та шляхами їх використання для потреб фармації, медицини та харчової промисловості, проведете з користю час у лабораторії вивчення алергенних факторів довкілля ВНМУ, де на власні очі побачите різноманіття грибних спор та навчитесь їх культивувати самостійно на поживних середовищах, а також на практиці зрозумієте, як вберегтися від токсичного впливу грибів і як примусити їх бути не ворогом, а другом.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823" y="2530072"/>
            <a:ext cx="6465177" cy="432792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85" y="2811439"/>
            <a:ext cx="4147472" cy="4046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2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95534" y="166571"/>
            <a:ext cx="12096466" cy="4351338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 smtClean="0">
                <a:solidFill>
                  <a:srgbClr val="C00000"/>
                </a:solidFill>
              </a:rPr>
              <a:t>Методичне </a:t>
            </a:r>
            <a:r>
              <a:rPr lang="uk-UA" sz="3600" b="1" dirty="0">
                <a:solidFill>
                  <a:srgbClr val="C00000"/>
                </a:solidFill>
              </a:rPr>
              <a:t>забезпечення </a:t>
            </a:r>
            <a:r>
              <a:rPr lang="uk-UA" sz="3600" b="1" dirty="0" smtClean="0">
                <a:solidFill>
                  <a:srgbClr val="C00000"/>
                </a:solidFill>
              </a:rPr>
              <a:t>наявне</a:t>
            </a:r>
            <a:endParaRPr lang="en-US" sz="3600" b="1" dirty="0" smtClean="0">
              <a:solidFill>
                <a:srgbClr val="C00000"/>
              </a:solidFill>
            </a:endParaRPr>
          </a:p>
          <a:p>
            <a:pPr algn="just"/>
            <a:r>
              <a:rPr lang="uk-UA" b="1" dirty="0">
                <a:solidFill>
                  <a:srgbClr val="C00000"/>
                </a:solidFill>
              </a:rPr>
              <a:t>М</a:t>
            </a:r>
            <a:r>
              <a:rPr lang="uk-UA" b="1" dirty="0" smtClean="0">
                <a:solidFill>
                  <a:srgbClr val="C00000"/>
                </a:solidFill>
              </a:rPr>
              <a:t>атеріали </a:t>
            </a:r>
            <a:r>
              <a:rPr lang="uk-UA" b="1" dirty="0">
                <a:solidFill>
                  <a:srgbClr val="C00000"/>
                </a:solidFill>
              </a:rPr>
              <a:t>курсу медичної ботаніки університету </a:t>
            </a:r>
            <a:r>
              <a:rPr lang="uk-UA" b="1" dirty="0" err="1">
                <a:solidFill>
                  <a:srgbClr val="C00000"/>
                </a:solidFill>
              </a:rPr>
              <a:t>Тальси</a:t>
            </a:r>
            <a:r>
              <a:rPr lang="uk-UA" b="1" dirty="0">
                <a:solidFill>
                  <a:srgbClr val="C00000"/>
                </a:solidFill>
              </a:rPr>
              <a:t>, </a:t>
            </a:r>
            <a:r>
              <a:rPr lang="uk-UA" b="1" dirty="0" err="1">
                <a:solidFill>
                  <a:srgbClr val="C00000"/>
                </a:solidFill>
              </a:rPr>
              <a:t>Оклахома</a:t>
            </a:r>
            <a:endParaRPr lang="uk-UA" b="1" dirty="0">
              <a:solidFill>
                <a:srgbClr val="C00000"/>
              </a:solidFill>
            </a:endParaRPr>
          </a:p>
          <a:p>
            <a:pPr algn="just"/>
            <a:r>
              <a:rPr lang="uk-UA" b="1" dirty="0">
                <a:solidFill>
                  <a:srgbClr val="C00000"/>
                </a:solidFill>
              </a:rPr>
              <a:t>Курс може бути побудований на кшталт </a:t>
            </a:r>
            <a:r>
              <a:rPr lang="uk-UA" b="1" dirty="0" smtClean="0">
                <a:solidFill>
                  <a:srgbClr val="C00000"/>
                </a:solidFill>
              </a:rPr>
              <a:t>американських – з </a:t>
            </a:r>
            <a:r>
              <a:rPr lang="uk-UA" b="1" dirty="0">
                <a:solidFill>
                  <a:srgbClr val="C00000"/>
                </a:solidFill>
              </a:rPr>
              <a:t>обов’язковим прочитанням останніх наукових статей за тематикою курсу та їх письмовим оглядом</a:t>
            </a:r>
          </a:p>
          <a:p>
            <a:pPr algn="just"/>
            <a:r>
              <a:rPr lang="uk-UA" b="1" dirty="0">
                <a:solidFill>
                  <a:srgbClr val="C00000"/>
                </a:solidFill>
              </a:rPr>
              <a:t>Лабораторно-технічне забезпечення – мікроскопічна техніка та інше обладнання лабораторії вивчення алергенних факторів довкілля ВНМУ</a:t>
            </a:r>
          </a:p>
          <a:p>
            <a:endParaRPr lang="uk-UA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219" t="14677" r="9005" b="7446"/>
          <a:stretch/>
        </p:blipFill>
        <p:spPr>
          <a:xfrm>
            <a:off x="5049672" y="3372924"/>
            <a:ext cx="7142328" cy="34850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52" y="3544094"/>
            <a:ext cx="4694703" cy="314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063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15505" y="126222"/>
            <a:ext cx="11325045" cy="1728457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</a:rPr>
              <a:t>При формуванні тематики курсу узяті до уваги побажання роботодавців фармацевтичного ринку України, зокрема </a:t>
            </a:r>
            <a:r>
              <a:rPr lang="uk-UA" sz="3200" b="1" dirty="0" err="1" smtClean="0">
                <a:solidFill>
                  <a:srgbClr val="C00000"/>
                </a:solidFill>
              </a:rPr>
              <a:t>Дансон</a:t>
            </a:r>
            <a:r>
              <a:rPr lang="uk-UA" sz="3200" b="1" dirty="0" smtClean="0">
                <a:solidFill>
                  <a:srgbClr val="C00000"/>
                </a:solidFill>
              </a:rPr>
              <a:t> </a:t>
            </a:r>
            <a:r>
              <a:rPr lang="uk-UA" sz="3200" b="1" dirty="0" err="1" smtClean="0">
                <a:solidFill>
                  <a:srgbClr val="C00000"/>
                </a:solidFill>
              </a:rPr>
              <a:t>Фарма</a:t>
            </a:r>
            <a:r>
              <a:rPr lang="uk-UA" sz="3200" b="1" dirty="0" smtClean="0">
                <a:solidFill>
                  <a:srgbClr val="C00000"/>
                </a:solidFill>
              </a:rPr>
              <a:t>.</a:t>
            </a:r>
            <a:endParaRPr lang="uk-UA" sz="3200" b="1" dirty="0">
              <a:solidFill>
                <a:srgbClr val="C00000"/>
              </a:solidFill>
            </a:endParaRPr>
          </a:p>
        </p:txBody>
      </p:sp>
      <p:pic>
        <p:nvPicPr>
          <p:cNvPr id="3076" name="Picture 4" descr="ООО «Дансон Фарма»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405" y="1469628"/>
            <a:ext cx="7749244" cy="4358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820227" y="5905602"/>
            <a:ext cx="10515600" cy="952398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  <a:latin typeface="+mn-lt"/>
              </a:rPr>
              <a:t>Дякую за увагу!</a:t>
            </a:r>
            <a:endParaRPr lang="uk-UA" b="1" dirty="0">
              <a:solidFill>
                <a:srgbClr val="C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05000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408</TotalTime>
  <Words>454</Words>
  <Application>Microsoft Office PowerPoint</Application>
  <PresentationFormat>Широкий екран</PresentationFormat>
  <Paragraphs>25</Paragraphs>
  <Slides>12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Тема Office</vt:lpstr>
      <vt:lpstr>Практична мікологія</vt:lpstr>
      <vt:lpstr>Зараз, просто зараз, сидячи біля екранів своїх комп’ютерів, ви дихаєте спорами грибів. </vt:lpstr>
      <vt:lpstr>І уникнути цього неможливо…</vt:lpstr>
      <vt:lpstr>Гриби супроводжують людину з перших днів її цивілізаційного розвитку. Вони є повсюдними, і на різних етапах еволюції людства були для людини причиною хвороб, слугували харчем… </vt:lpstr>
      <vt:lpstr>ліками та джерелом нових, незвіданих відчуттів, здатних перенести до паралельного світу.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Дякую за увагу!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Практична мікологія</dc:title>
  <dc:creator>Victoria Rodinkova</dc:creator>
  <cp:lastModifiedBy>Victoria Rodinkova</cp:lastModifiedBy>
  <cp:revision>43</cp:revision>
  <dcterms:created xsi:type="dcterms:W3CDTF">2020-12-14T23:12:00Z</dcterms:created>
  <dcterms:modified xsi:type="dcterms:W3CDTF">2020-12-15T19:15:31Z</dcterms:modified>
</cp:coreProperties>
</file>